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485" r:id="rId2"/>
    <p:sldId id="1644" r:id="rId3"/>
    <p:sldId id="1633" r:id="rId4"/>
    <p:sldId id="1641" r:id="rId5"/>
    <p:sldId id="1626" r:id="rId6"/>
    <p:sldId id="1631" r:id="rId7"/>
    <p:sldId id="1625" r:id="rId8"/>
    <p:sldId id="2486" r:id="rId9"/>
    <p:sldId id="281" r:id="rId10"/>
    <p:sldId id="2487" r:id="rId11"/>
    <p:sldId id="164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72" userDrawn="1">
          <p15:clr>
            <a:srgbClr val="A4A3A4"/>
          </p15:clr>
        </p15:guide>
        <p15:guide id="2" pos="23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00"/>
    <a:srgbClr val="0432FF"/>
    <a:srgbClr val="000030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64"/>
    <p:restoredTop sz="93342"/>
  </p:normalViewPr>
  <p:slideViewPr>
    <p:cSldViewPr snapToGrid="0" snapToObjects="1" showGuides="1">
      <p:cViewPr varScale="1">
        <p:scale>
          <a:sx n="117" d="100"/>
          <a:sy n="117" d="100"/>
        </p:scale>
        <p:origin x="1264" y="184"/>
      </p:cViewPr>
      <p:guideLst>
        <p:guide orient="horz" pos="1872"/>
        <p:guide pos="232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91259B-F6D0-A44F-828C-FE36AC10CEBC}" type="datetimeFigureOut">
              <a:rPr lang="en-US" smtClean="0"/>
              <a:t>11/1/24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81992A-76EE-094C-964F-4174A9EB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209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4888" y="508000"/>
            <a:ext cx="4594225" cy="2584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967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4888" y="508000"/>
            <a:ext cx="4594225" cy="2584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735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4888" y="508000"/>
            <a:ext cx="4594225" cy="2584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893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4888" y="508000"/>
            <a:ext cx="4594225" cy="2584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947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4888" y="508000"/>
            <a:ext cx="4594225" cy="2584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490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78EEA-C12A-8842-AE13-BB1B491D3F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6927E9-F9C4-3F45-BD56-E3193D6FDB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8F145-8CD1-664B-BC0B-B57D6E7321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3565" y="6384275"/>
            <a:ext cx="379308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FC14C-0962-3D4E-8E1F-FE8710D62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579B-A9C8-894A-B59A-ED90D1EA0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32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52598-5DD4-E640-B1C1-512DA6CCB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5BF105-973D-FA4E-826B-421D09EBD9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52815-F3F3-0244-BC2E-182AC2F4FE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3565" y="6384275"/>
            <a:ext cx="3793085" cy="365125"/>
          </a:xfrm>
          <a:prstGeom prst="rect">
            <a:avLst/>
          </a:prstGeom>
        </p:spPr>
        <p:txBody>
          <a:bodyPr/>
          <a:lstStyle/>
          <a:p>
            <a:fld id="{ED1737E2-68F5-D944-93C0-E3EA15262FB7}" type="datetimeFigureOut">
              <a:rPr lang="en-US" smtClean="0"/>
              <a:t>11/1/24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2D201-8C14-2B4E-8588-C622BE9D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8427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0637F-C46A-3F4C-A270-202438A81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579B-A9C8-894A-B59A-ED90D1EA0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349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48FD1-E675-0649-97AE-DBF793FDEA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6EE9CE-274F-A64A-9737-CBE5D8E421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52BD1F-769A-AB40-89FD-2562E74568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3565" y="6384275"/>
            <a:ext cx="3793085" cy="365125"/>
          </a:xfrm>
          <a:prstGeom prst="rect">
            <a:avLst/>
          </a:prstGeom>
        </p:spPr>
        <p:txBody>
          <a:bodyPr/>
          <a:lstStyle/>
          <a:p>
            <a:fld id="{ED1737E2-68F5-D944-93C0-E3EA15262FB7}" type="datetimeFigureOut">
              <a:rPr lang="en-US" smtClean="0"/>
              <a:t>11/1/24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D1EBB-E66F-F54E-8B8A-F945128D0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8427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AB9F8-4007-FB4C-990B-D60432214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579B-A9C8-894A-B59A-ED90D1EA0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851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8FA17-7DF3-134D-8DDF-CCF659AF2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EE8DC-657F-DE40-8E51-042386DD4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FFC000"/>
              </a:buClr>
              <a:buFont typeface=".PingFang SC Regular"/>
              <a:buChar char="￭"/>
              <a:defRPr/>
            </a:lvl1pPr>
            <a:lvl2pPr marL="800100" indent="-342900">
              <a:buClr>
                <a:schemeClr val="bg1"/>
              </a:buClr>
              <a:buSzPct val="100000"/>
              <a:buFont typeface="Bradley Hand Bold" pitchFamily="2" charset="77"/>
              <a:buChar char="¬"/>
              <a:defRPr/>
            </a:lvl2pPr>
            <a:lvl3pPr marL="1143000" indent="-228600">
              <a:buFont typeface="Arial Black" panose="020B0604020202020204" pitchFamily="34" charset="0"/>
              <a:buChar char="-"/>
              <a:defRPr/>
            </a:lvl3pPr>
            <a:lvl4pPr marL="1600200" indent="-228600">
              <a:buFont typeface="Apple Symbols" panose="02000000000000000000" pitchFamily="2" charset="-79"/>
              <a:buChar char="⧐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76D40-DB5A-4A47-A41A-807D1765B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579B-A9C8-894A-B59A-ED90D1EA0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43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5F99C-D3D9-F746-92A2-E812D859B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537A90-B5CC-104A-A617-F00EE6B28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85B69-4052-5945-9E7B-3635E1ABF5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3565" y="6384275"/>
            <a:ext cx="3793085" cy="365125"/>
          </a:xfrm>
          <a:prstGeom prst="rect">
            <a:avLst/>
          </a:prstGeom>
        </p:spPr>
        <p:txBody>
          <a:bodyPr/>
          <a:lstStyle/>
          <a:p>
            <a:fld id="{ED1737E2-68F5-D944-93C0-E3EA15262FB7}" type="datetimeFigureOut">
              <a:rPr lang="en-US" smtClean="0"/>
              <a:t>11/1/24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41A4E-C951-DD46-8556-2C4DDA48E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8427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F984E-EACA-2E4E-A8FF-F2338F94B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579B-A9C8-894A-B59A-ED90D1EA0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75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B069A-F00F-FC46-B1DA-EED7E9896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E831A-8C2C-AE4E-BC88-981BF795B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6183E1-E46B-814D-BA21-0E1EC7EDE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3AA674-6AC5-5D46-92E5-40B6A954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3565" y="6384275"/>
            <a:ext cx="3793085" cy="365125"/>
          </a:xfrm>
          <a:prstGeom prst="rect">
            <a:avLst/>
          </a:prstGeom>
        </p:spPr>
        <p:txBody>
          <a:bodyPr/>
          <a:lstStyle/>
          <a:p>
            <a:fld id="{ED1737E2-68F5-D944-93C0-E3EA15262FB7}" type="datetimeFigureOut">
              <a:rPr lang="en-US" smtClean="0"/>
              <a:t>11/1/24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5AA71E-C7FB-9241-83F0-9F36357B8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8427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C65119-BD4D-7C44-87B4-37EBA42AC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579B-A9C8-894A-B59A-ED90D1EA0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159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52350-BF0F-8946-85B5-A609C9395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AD73A3-853D-F442-A8AF-2E76CCF03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5FE0ED-8AEA-5D44-9914-726DEADA6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F80FEF-0870-CD40-A7DA-548D9AEB21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F7BFC2-F795-2744-B488-6915C6D410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6EF432-2A75-0B4F-B546-CC1ECF0F3C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3565" y="6384275"/>
            <a:ext cx="3793085" cy="365125"/>
          </a:xfrm>
          <a:prstGeom prst="rect">
            <a:avLst/>
          </a:prstGeom>
        </p:spPr>
        <p:txBody>
          <a:bodyPr/>
          <a:lstStyle/>
          <a:p>
            <a:fld id="{ED1737E2-68F5-D944-93C0-E3EA15262FB7}" type="datetimeFigureOut">
              <a:rPr lang="en-US" smtClean="0"/>
              <a:t>11/1/24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738EB5-B2F5-5643-AB69-EF7F6A356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8427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28CF59-C63E-894C-9751-7D7ADB96A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579B-A9C8-894A-B59A-ED90D1EA0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646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EB0BA-6676-FD4C-949E-ABCBB40A1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20D980-958D-424E-B7DA-9593ECEC02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3565" y="6384275"/>
            <a:ext cx="3793085" cy="365125"/>
          </a:xfrm>
          <a:prstGeom prst="rect">
            <a:avLst/>
          </a:prstGeom>
        </p:spPr>
        <p:txBody>
          <a:bodyPr/>
          <a:lstStyle/>
          <a:p>
            <a:fld id="{ED1737E2-68F5-D944-93C0-E3EA15262FB7}" type="datetimeFigureOut">
              <a:rPr lang="en-US" smtClean="0"/>
              <a:t>11/1/24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968D02-AC07-D84B-922A-B906FF9C2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8427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A79CD-29AB-8D41-B145-9406CFF1E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579B-A9C8-894A-B59A-ED90D1EA0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497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17CCFB-B02D-1A47-B927-C806323B5B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3565" y="6384275"/>
            <a:ext cx="3793085" cy="365125"/>
          </a:xfrm>
          <a:prstGeom prst="rect">
            <a:avLst/>
          </a:prstGeom>
        </p:spPr>
        <p:txBody>
          <a:bodyPr/>
          <a:lstStyle/>
          <a:p>
            <a:fld id="{ED1737E2-68F5-D944-93C0-E3EA15262FB7}" type="datetimeFigureOut">
              <a:rPr lang="en-US" smtClean="0"/>
              <a:t>11/1/24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996B4A-0340-5849-B63D-136516293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8427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F39C8-5CE7-264F-98F5-A22B9EE85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579B-A9C8-894A-B59A-ED90D1EA0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103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CE13A-833A-744C-8864-109487283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E08C5-5698-0848-9B27-2BA6901DF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57F851-F4DF-B34E-A245-E23427895A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226C76-41B2-7742-A298-AF4448A0F4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3565" y="6384275"/>
            <a:ext cx="3793085" cy="365125"/>
          </a:xfrm>
          <a:prstGeom prst="rect">
            <a:avLst/>
          </a:prstGeom>
        </p:spPr>
        <p:txBody>
          <a:bodyPr/>
          <a:lstStyle/>
          <a:p>
            <a:fld id="{ED1737E2-68F5-D944-93C0-E3EA15262FB7}" type="datetimeFigureOut">
              <a:rPr lang="en-US" smtClean="0"/>
              <a:t>11/1/24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C11017-C8AE-5E47-BE9B-4CEC4A1A7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8427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76D00F-5440-AD43-9D3C-C63E9BA7E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579B-A9C8-894A-B59A-ED90D1EA0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62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ACA9D-E37E-4E48-8A57-DC53BA421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BDF472-978F-4A49-862D-238AC83E9D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B2B3EF-65D7-914D-8A33-F272438E8A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0B9138-EAC5-ED4A-8C8F-98EDEDEE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3565" y="6384275"/>
            <a:ext cx="3793085" cy="365125"/>
          </a:xfrm>
          <a:prstGeom prst="rect">
            <a:avLst/>
          </a:prstGeom>
        </p:spPr>
        <p:txBody>
          <a:bodyPr/>
          <a:lstStyle/>
          <a:p>
            <a:fld id="{ED1737E2-68F5-D944-93C0-E3EA15262FB7}" type="datetimeFigureOut">
              <a:rPr lang="en-US" smtClean="0"/>
              <a:t>11/1/24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86554E-7348-BF4A-B84A-31F7A28FF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8427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2CCF13-45A1-ED4B-8129-293CCE6FD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579B-A9C8-894A-B59A-ED90D1EA0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18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k background 02.jpg">
            <a:extLst>
              <a:ext uri="{FF2B5EF4-FFF2-40B4-BE49-F238E27FC236}">
                <a16:creationId xmlns:a16="http://schemas.microsoft.com/office/drawing/2014/main" id="{238991D1-C4A6-694F-ACD6-943D8B768F1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3411" y="-21761"/>
            <a:ext cx="12192000" cy="68929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45FABB9-2103-B746-A6C2-FD30FE0ED085}"/>
              </a:ext>
            </a:extLst>
          </p:cNvPr>
          <p:cNvGrpSpPr/>
          <p:nvPr userDrawn="1"/>
        </p:nvGrpSpPr>
        <p:grpSpPr>
          <a:xfrm>
            <a:off x="6092589" y="-21761"/>
            <a:ext cx="6113602" cy="6892900"/>
            <a:chOff x="3040538" y="7724"/>
            <a:chExt cx="9144012" cy="681371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EC8C267-05AE-1949-80F2-DF98F8D2C7C6}"/>
                </a:ext>
              </a:extLst>
            </p:cNvPr>
            <p:cNvPicPr>
              <a:picLocks/>
            </p:cNvPicPr>
            <p:nvPr userDrawn="1"/>
          </p:nvPicPr>
          <p:blipFill>
            <a:blip r:embed="rId14">
              <a:duotone>
                <a:prstClr val="black"/>
                <a:srgbClr val="1800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100000"/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  <a14:imgEffect>
                        <a14:brightnessContrast bright="-2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40544" y="2268393"/>
              <a:ext cx="9144000" cy="229771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B478347-2786-C042-8A49-5BBCB4B457F9}"/>
                </a:ext>
              </a:extLst>
            </p:cNvPr>
            <p:cNvPicPr>
              <a:picLocks/>
            </p:cNvPicPr>
            <p:nvPr userDrawn="1"/>
          </p:nvPicPr>
          <p:blipFill>
            <a:blip r:embed="rId14">
              <a:duotone>
                <a:prstClr val="black"/>
                <a:srgbClr val="1800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100000"/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  <a14:imgEffect>
                        <a14:brightnessContrast bright="-2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40538" y="4557681"/>
              <a:ext cx="9144000" cy="226375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8AEE14D-DB9B-2949-BA07-BF8A5D1AC867}"/>
                </a:ext>
              </a:extLst>
            </p:cNvPr>
            <p:cNvPicPr>
              <a:picLocks/>
            </p:cNvPicPr>
            <p:nvPr userDrawn="1"/>
          </p:nvPicPr>
          <p:blipFill>
            <a:blip r:embed="rId14">
              <a:duotone>
                <a:prstClr val="black"/>
                <a:srgbClr val="1800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100000"/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  <a14:imgEffect>
                        <a14:brightnessContrast bright="-2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40550" y="7724"/>
              <a:ext cx="9144000" cy="2297713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1F8146FC-6E6B-5047-AB4F-CB3AAB2F4C60}"/>
              </a:ext>
            </a:extLst>
          </p:cNvPr>
          <p:cNvSpPr/>
          <p:nvPr userDrawn="1"/>
        </p:nvSpPr>
        <p:spPr bwMode="auto">
          <a:xfrm>
            <a:off x="6081465" y="142401"/>
            <a:ext cx="5976094" cy="657699"/>
          </a:xfrm>
          <a:prstGeom prst="rect">
            <a:avLst/>
          </a:prstGeom>
          <a:solidFill>
            <a:schemeClr val="tx1">
              <a:alpha val="39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8F7FE"/>
              </a:solidFill>
              <a:effectLst/>
              <a:latin typeface="Arial" pitchFamily="-111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73C775-8644-2348-833B-1613566109BD}"/>
              </a:ext>
            </a:extLst>
          </p:cNvPr>
          <p:cNvSpPr/>
          <p:nvPr userDrawn="1"/>
        </p:nvSpPr>
        <p:spPr bwMode="auto">
          <a:xfrm>
            <a:off x="114010" y="89845"/>
            <a:ext cx="11976045" cy="757785"/>
          </a:xfrm>
          <a:prstGeom prst="rect">
            <a:avLst/>
          </a:prstGeom>
          <a:solidFill>
            <a:schemeClr val="accent3">
              <a:lumMod val="10000"/>
              <a:alpha val="60000"/>
            </a:schemeClr>
          </a:solidFill>
          <a:ln w="12700" cap="flat" cmpd="sng" algn="ctr">
            <a:solidFill>
              <a:srgbClr val="0432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 w="3175" cmpd="sng">
                <a:solidFill>
                  <a:schemeClr val="bg1"/>
                </a:solidFill>
              </a:ln>
              <a:solidFill>
                <a:srgbClr val="F8F7FE"/>
              </a:solidFill>
              <a:effectLst/>
              <a:latin typeface="Arial" pitchFamily="-111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FD5BAE-FBF3-5C40-BD0E-5EED0AB760EF}"/>
              </a:ext>
            </a:extLst>
          </p:cNvPr>
          <p:cNvSpPr/>
          <p:nvPr userDrawn="1"/>
        </p:nvSpPr>
        <p:spPr bwMode="auto">
          <a:xfrm>
            <a:off x="114010" y="6356349"/>
            <a:ext cx="11975176" cy="411805"/>
          </a:xfrm>
          <a:prstGeom prst="rect">
            <a:avLst/>
          </a:prstGeom>
          <a:solidFill>
            <a:schemeClr val="tx1">
              <a:alpha val="60000"/>
            </a:schemeClr>
          </a:solidFill>
          <a:ln w="12700" cap="flat" cmpd="sng" algn="ctr">
            <a:solidFill>
              <a:srgbClr val="0432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8F7FE"/>
              </a:solidFill>
              <a:effectLst/>
              <a:latin typeface="Arial" pitchFamily="-111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6B67CF-1AFF-924E-B0C7-E3B84BBCF13B}"/>
              </a:ext>
            </a:extLst>
          </p:cNvPr>
          <p:cNvSpPr/>
          <p:nvPr userDrawn="1"/>
        </p:nvSpPr>
        <p:spPr bwMode="auto">
          <a:xfrm>
            <a:off x="115170" y="922641"/>
            <a:ext cx="11975176" cy="5372027"/>
          </a:xfrm>
          <a:prstGeom prst="rect">
            <a:avLst/>
          </a:prstGeom>
          <a:solidFill>
            <a:schemeClr val="tx1">
              <a:alpha val="60000"/>
            </a:schemeClr>
          </a:solidFill>
          <a:ln w="12700" cap="flat" cmpd="sng" algn="ctr">
            <a:solidFill>
              <a:srgbClr val="0432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8F7FE"/>
              </a:solidFill>
              <a:effectLst/>
              <a:latin typeface="Arial" pitchFamily="-111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A38901-BD6E-2143-8DF2-DAB57EEDF2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45351" y="6384270"/>
            <a:ext cx="3793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F579B-A9C8-894A-B59A-ED90D1EA0EB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7BFCF-1FA9-C04E-8AA7-2FF422F7F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28" y="122351"/>
            <a:ext cx="11847273" cy="70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3836FE-2FF6-B443-9045-18CC6F89D00F}"/>
              </a:ext>
            </a:extLst>
          </p:cNvPr>
          <p:cNvSpPr/>
          <p:nvPr userDrawn="1"/>
        </p:nvSpPr>
        <p:spPr bwMode="auto">
          <a:xfrm>
            <a:off x="6092589" y="947554"/>
            <a:ext cx="5976094" cy="5285169"/>
          </a:xfrm>
          <a:prstGeom prst="rect">
            <a:avLst/>
          </a:prstGeom>
          <a:solidFill>
            <a:schemeClr val="tx1">
              <a:alpha val="39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8F7FE"/>
              </a:solidFill>
              <a:effectLst/>
              <a:latin typeface="Arial" pitchFamily="-111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921F85-49BF-AA40-AAE5-F3E1C50E4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174" y="938982"/>
            <a:ext cx="11923509" cy="5293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F2982DA-523B-2040-9198-4FDF1B4024E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185634" y="6402253"/>
            <a:ext cx="1996256" cy="3373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E843DE9-7D4A-4341-819D-7D78277A580E}"/>
              </a:ext>
            </a:extLst>
          </p:cNvPr>
          <p:cNvSpPr txBox="1"/>
          <p:nvPr userDrawn="1"/>
        </p:nvSpPr>
        <p:spPr>
          <a:xfrm>
            <a:off x="186265" y="6400801"/>
            <a:ext cx="3760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bg1"/>
                </a:solidFill>
                <a:latin typeface="Cochin" panose="02000603020000020003" pitchFamily="2" charset="0"/>
              </a:rPr>
              <a:t>NNN24-Rio Nov.1, 2024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7A3961-AA30-6140-80E6-EA7E5AF9E436}"/>
              </a:ext>
            </a:extLst>
          </p:cNvPr>
          <p:cNvSpPr txBox="1"/>
          <p:nvPr userDrawn="1"/>
        </p:nvSpPr>
        <p:spPr>
          <a:xfrm>
            <a:off x="4227847" y="6398820"/>
            <a:ext cx="3760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bg1"/>
                </a:solidFill>
                <a:latin typeface="Cochin" panose="02000603020000020003" pitchFamily="2" charset="0"/>
              </a:rPr>
              <a:t>Chang Kee Jung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089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en-US" sz="3200" b="1" i="0" kern="1200" dirty="0">
          <a:solidFill>
            <a:schemeClr val="accent1">
              <a:lumMod val="60000"/>
              <a:lumOff val="40000"/>
            </a:schemeClr>
          </a:solidFill>
          <a:effectLst/>
          <a:latin typeface="Cochin"/>
          <a:ea typeface="ＭＳ Ｐゴシック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60000"/>
              <a:lumOff val="4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92D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>
              <a:lumMod val="60000"/>
              <a:lumOff val="4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accent4">
              <a:lumMod val="60000"/>
              <a:lumOff val="4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12A012-5E36-4C4C-92BA-4E9980757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-21773"/>
            <a:ext cx="4082142" cy="6934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139DC2-F7BF-6444-9F36-09DA0623F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144" y="-27217"/>
            <a:ext cx="4082142" cy="6934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6E5F2F-1EDB-6A4D-90DE-06C378717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286" y="-32661"/>
            <a:ext cx="4082142" cy="693420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97269EF4-9098-AB47-876D-C824441A5D5E}"/>
              </a:ext>
            </a:extLst>
          </p:cNvPr>
          <p:cNvSpPr txBox="1">
            <a:spLocks/>
          </p:cNvSpPr>
          <p:nvPr/>
        </p:nvSpPr>
        <p:spPr bwMode="auto">
          <a:xfrm>
            <a:off x="163285" y="1219195"/>
            <a:ext cx="11952514" cy="1323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spcBef>
                <a:spcPts val="0"/>
              </a:spcBef>
              <a:spcAft>
                <a:spcPts val="600"/>
              </a:spcAft>
              <a:buClr>
                <a:schemeClr val="accent6">
                  <a:lumMod val="40000"/>
                  <a:lumOff val="60000"/>
                </a:schemeClr>
              </a:buClr>
              <a:buSzPct val="100000"/>
              <a:buFont typeface="Wingdings" charset="2"/>
              <a:buChar char="§"/>
              <a:defRPr sz="2400" b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+mn-lt"/>
                <a:ea typeface="ＭＳ Ｐゴシック" charset="-128"/>
                <a:cs typeface="Chalkduster"/>
              </a:defRPr>
            </a:lvl1pPr>
            <a:lvl2pPr marL="628650" indent="-228600" algn="l" rtl="0" eaLnBrk="0" fontAlgn="base" hangingPunct="0"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ct val="100000"/>
              <a:buChar char="–"/>
              <a:defRPr sz="2200">
                <a:solidFill>
                  <a:srgbClr val="F8F7FE"/>
                </a:solidFill>
                <a:latin typeface="+mn-lt"/>
                <a:ea typeface="ＭＳ Ｐゴシック" pitchFamily="-111" charset="-128"/>
                <a:cs typeface="Chalkduster"/>
              </a:defRPr>
            </a:lvl2pPr>
            <a:lvl3pPr marL="971550" indent="-228600" algn="l" rtl="0" eaLnBrk="0" fontAlgn="base" hangingPunct="0">
              <a:spcBef>
                <a:spcPts val="0"/>
              </a:spcBef>
              <a:spcAft>
                <a:spcPts val="600"/>
              </a:spcAft>
              <a:buFont typeface="Lucida Grande"/>
              <a:buChar char="⁃"/>
              <a:defRPr sz="2200" baseline="0">
                <a:solidFill>
                  <a:srgbClr val="00FF00"/>
                </a:solidFill>
                <a:latin typeface="+mn-lt"/>
                <a:ea typeface="ＭＳ Ｐゴシック" pitchFamily="-111" charset="-128"/>
                <a:cs typeface="Chalkduster"/>
                <a:sym typeface="Symbol" pitchFamily="-106" charset="2"/>
              </a:defRPr>
            </a:lvl3pPr>
            <a:lvl4pPr marL="1257300" indent="-171450" algn="l" rtl="0" eaLnBrk="0" fontAlgn="base" hangingPunct="0">
              <a:spcBef>
                <a:spcPct val="30000"/>
              </a:spcBef>
              <a:spcAft>
                <a:spcPct val="20000"/>
              </a:spcAft>
              <a:buFont typeface="Symbol" pitchFamily="-106" charset="2"/>
              <a:buNone/>
              <a:defRPr sz="2200">
                <a:solidFill>
                  <a:srgbClr val="F8F7FE"/>
                </a:solidFill>
                <a:latin typeface="+mn-lt"/>
                <a:ea typeface="ＭＳ Ｐゴシック" pitchFamily="-111" charset="-128"/>
                <a:cs typeface="Chalkduster"/>
              </a:defRPr>
            </a:lvl4pPr>
            <a:lvl5pPr marL="1543050" indent="-171450" algn="l" rtl="0" eaLnBrk="0" fontAlgn="base" hangingPunct="0">
              <a:spcBef>
                <a:spcPct val="30000"/>
              </a:spcBef>
              <a:spcAft>
                <a:spcPct val="20000"/>
              </a:spcAft>
              <a:defRPr sz="2200">
                <a:solidFill>
                  <a:srgbClr val="DFFEDB"/>
                </a:solidFill>
                <a:latin typeface="+mn-lt"/>
                <a:ea typeface="ＭＳ Ｐゴシック" pitchFamily="-111" charset="-128"/>
                <a:cs typeface="Chalkduster"/>
              </a:defRPr>
            </a:lvl5pPr>
            <a:lvl6pPr marL="2000250" indent="-171450" algn="l" rtl="0" eaLnBrk="0" fontAlgn="base" hangingPunct="0">
              <a:spcBef>
                <a:spcPct val="30000"/>
              </a:spcBef>
              <a:spcAft>
                <a:spcPct val="20000"/>
              </a:spcAft>
              <a:defRPr sz="2200">
                <a:solidFill>
                  <a:srgbClr val="FFFFFF"/>
                </a:solidFill>
                <a:latin typeface="+mn-lt"/>
                <a:ea typeface="ＭＳ Ｐゴシック" pitchFamily="-111" charset="-128"/>
              </a:defRPr>
            </a:lvl6pPr>
            <a:lvl7pPr marL="2457450" indent="-171450" algn="l" rtl="0" eaLnBrk="0" fontAlgn="base" hangingPunct="0">
              <a:spcBef>
                <a:spcPct val="30000"/>
              </a:spcBef>
              <a:spcAft>
                <a:spcPct val="20000"/>
              </a:spcAft>
              <a:defRPr sz="2200">
                <a:solidFill>
                  <a:srgbClr val="FFFFFF"/>
                </a:solidFill>
                <a:latin typeface="+mn-lt"/>
                <a:ea typeface="ＭＳ Ｐゴシック" pitchFamily="-111" charset="-128"/>
              </a:defRPr>
            </a:lvl7pPr>
            <a:lvl8pPr marL="2914650" indent="-171450" algn="l" rtl="0" eaLnBrk="0" fontAlgn="base" hangingPunct="0">
              <a:spcBef>
                <a:spcPct val="30000"/>
              </a:spcBef>
              <a:spcAft>
                <a:spcPct val="20000"/>
              </a:spcAft>
              <a:defRPr sz="2200">
                <a:solidFill>
                  <a:srgbClr val="FFFFFF"/>
                </a:solidFill>
                <a:latin typeface="+mn-lt"/>
                <a:ea typeface="ＭＳ Ｐゴシック" pitchFamily="-111" charset="-128"/>
              </a:defRPr>
            </a:lvl8pPr>
            <a:lvl9pPr marL="3371850" indent="-171450" algn="l" rtl="0" eaLnBrk="0" fontAlgn="base" hangingPunct="0">
              <a:spcBef>
                <a:spcPct val="30000"/>
              </a:spcBef>
              <a:spcAft>
                <a:spcPct val="20000"/>
              </a:spcAft>
              <a:defRPr sz="2200">
                <a:solidFill>
                  <a:srgbClr val="FFFFFF"/>
                </a:solidFill>
                <a:latin typeface="+mn-lt"/>
                <a:ea typeface="ＭＳ Ｐゴシック" pitchFamily="-111" charset="-128"/>
              </a:defRPr>
            </a:lvl9pPr>
          </a:lstStyle>
          <a:p>
            <a:pPr marL="0" indent="0" algn="ctr">
              <a:lnSpc>
                <a:spcPct val="100000"/>
              </a:lnSpc>
              <a:buFont typeface="Wingdings" charset="2"/>
              <a:buNone/>
            </a:pPr>
            <a:r>
              <a:rPr lang="en-US" sz="4000" b="1" kern="0" dirty="0">
                <a:solidFill>
                  <a:srgbClr val="000000"/>
                </a:solidFill>
                <a:latin typeface="Cochin"/>
                <a:cs typeface="Cochin"/>
              </a:rPr>
              <a:t>Closing Remarks</a:t>
            </a:r>
          </a:p>
          <a:p>
            <a:pPr marL="0" indent="0" algn="ctr">
              <a:lnSpc>
                <a:spcPct val="100000"/>
              </a:lnSpc>
              <a:buFont typeface="Wingdings" charset="2"/>
              <a:buNone/>
            </a:pPr>
            <a:r>
              <a:rPr lang="en-US" sz="4000" b="1" kern="0" dirty="0">
                <a:solidFill>
                  <a:srgbClr val="000000"/>
                </a:solidFill>
                <a:latin typeface="Cochin"/>
                <a:cs typeface="Cochin"/>
              </a:rPr>
              <a:t>(NNN Steering Committee Report)</a:t>
            </a:r>
          </a:p>
          <a:p>
            <a:pPr marL="0" indent="0" algn="ctr">
              <a:lnSpc>
                <a:spcPct val="100000"/>
              </a:lnSpc>
              <a:buFont typeface="Wingdings" charset="2"/>
              <a:buNone/>
            </a:pPr>
            <a:endParaRPr lang="en-US" sz="2800" b="1" kern="0" dirty="0">
              <a:solidFill>
                <a:srgbClr val="000000"/>
              </a:solidFill>
              <a:latin typeface="Cochin"/>
              <a:cs typeface="Cochin"/>
            </a:endParaRPr>
          </a:p>
          <a:p>
            <a:pPr marL="0" indent="0" algn="ctr">
              <a:lnSpc>
                <a:spcPct val="100000"/>
              </a:lnSpc>
              <a:buFont typeface="Wingdings" charset="2"/>
              <a:buNone/>
            </a:pPr>
            <a:r>
              <a:rPr lang="en-US" sz="2800" b="1" i="1" kern="0" dirty="0">
                <a:solidFill>
                  <a:srgbClr val="000000"/>
                </a:solidFill>
                <a:latin typeface="Cochin"/>
                <a:cs typeface="Cochin"/>
              </a:rPr>
              <a:t>Chang Kee Jung</a:t>
            </a:r>
          </a:p>
          <a:p>
            <a:pPr marL="0" indent="0" algn="ctr">
              <a:lnSpc>
                <a:spcPct val="100000"/>
              </a:lnSpc>
              <a:buFont typeface="Wingdings" charset="2"/>
              <a:buNone/>
            </a:pPr>
            <a:r>
              <a:rPr lang="en-US" sz="2800" b="1" i="1" kern="0" dirty="0">
                <a:solidFill>
                  <a:srgbClr val="000000"/>
                </a:solidFill>
                <a:latin typeface="Cochin"/>
                <a:cs typeface="Cochin"/>
              </a:rPr>
              <a:t>Stony Brook University</a:t>
            </a:r>
            <a:r>
              <a:rPr lang="en-US" sz="2800" b="1" i="1" kern="0">
                <a:solidFill>
                  <a:srgbClr val="000000"/>
                </a:solidFill>
                <a:latin typeface="Cochin"/>
                <a:cs typeface="Cochin"/>
              </a:rPr>
              <a:t>, SUNY</a:t>
            </a:r>
            <a:endParaRPr lang="en-US" sz="2800" b="1" i="1" kern="0" dirty="0">
              <a:solidFill>
                <a:srgbClr val="000000"/>
              </a:solidFill>
              <a:latin typeface="Cochin"/>
              <a:cs typeface="Cochin"/>
            </a:endParaRPr>
          </a:p>
          <a:p>
            <a:pPr marL="0" indent="0" algn="ctr">
              <a:lnSpc>
                <a:spcPct val="100000"/>
              </a:lnSpc>
              <a:buFont typeface="Wingdings" charset="2"/>
              <a:buNone/>
            </a:pPr>
            <a:r>
              <a:rPr lang="en-US" sz="2800" b="1" i="1" kern="0" dirty="0">
                <a:solidFill>
                  <a:srgbClr val="000000"/>
                </a:solidFill>
                <a:latin typeface="Cochin"/>
                <a:cs typeface="Cochin"/>
              </a:rPr>
              <a:t>NNN24 Rio de Janeiro, Nov. 1, 2024</a:t>
            </a:r>
          </a:p>
          <a:p>
            <a:pPr marL="0" indent="0" algn="ctr">
              <a:lnSpc>
                <a:spcPct val="100000"/>
              </a:lnSpc>
              <a:buFont typeface="Wingdings" charset="2"/>
              <a:buNone/>
            </a:pPr>
            <a:endParaRPr lang="en-US" sz="2800" b="1" kern="0" dirty="0">
              <a:solidFill>
                <a:srgbClr val="000000"/>
              </a:solidFill>
              <a:latin typeface="Cochin"/>
              <a:cs typeface="Cochin"/>
            </a:endParaRPr>
          </a:p>
          <a:p>
            <a:pPr marL="0" indent="0" algn="ctr">
              <a:lnSpc>
                <a:spcPct val="100000"/>
              </a:lnSpc>
              <a:buFont typeface="Wingdings" charset="2"/>
              <a:buNone/>
            </a:pPr>
            <a:endParaRPr lang="en-US" sz="2800" b="1" kern="0" dirty="0">
              <a:solidFill>
                <a:srgbClr val="000000"/>
              </a:solidFill>
              <a:latin typeface="Cochin"/>
              <a:cs typeface="Cochin"/>
            </a:endParaRPr>
          </a:p>
        </p:txBody>
      </p:sp>
    </p:spTree>
    <p:extLst>
      <p:ext uri="{BB962C8B-B14F-4D97-AF65-F5344CB8AC3E}">
        <p14:creationId xmlns:p14="http://schemas.microsoft.com/office/powerpoint/2010/main" val="3388500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DB6B6-33F4-F54E-9951-7BBBFD949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Congratulations to David Martinez!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6A349B-766D-AD43-B718-164E690A9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48" y="952958"/>
            <a:ext cx="4616922" cy="53444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B3F233-BCC6-6245-B979-991148627637}"/>
              </a:ext>
            </a:extLst>
          </p:cNvPr>
          <p:cNvSpPr txBox="1"/>
          <p:nvPr/>
        </p:nvSpPr>
        <p:spPr>
          <a:xfrm>
            <a:off x="5555422" y="2598003"/>
            <a:ext cx="5902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for receiving 2024 US Department of Energy Early Career Award</a:t>
            </a:r>
          </a:p>
        </p:txBody>
      </p:sp>
    </p:spTree>
    <p:extLst>
      <p:ext uri="{BB962C8B-B14F-4D97-AF65-F5344CB8AC3E}">
        <p14:creationId xmlns:p14="http://schemas.microsoft.com/office/powerpoint/2010/main" val="1859416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6411" y="3195618"/>
            <a:ext cx="7772400" cy="1470025"/>
          </a:xfrm>
        </p:spPr>
        <p:txBody>
          <a:bodyPr>
            <a:noAutofit/>
          </a:bodyPr>
          <a:lstStyle/>
          <a:p>
            <a:r>
              <a:rPr lang="en-US" sz="3200" dirty="0"/>
              <a:t>In addition, many thanks go to the workshop speakers for their excellent presentations, and all participants for their active participation! </a:t>
            </a:r>
            <a:br>
              <a:rPr lang="en-US" sz="3200" dirty="0"/>
            </a:br>
            <a:r>
              <a:rPr lang="en-US" sz="3200" dirty="0"/>
              <a:t>We hope to see many of you at NNN25 </a:t>
            </a:r>
            <a:br>
              <a:rPr lang="en-US" sz="3200" dirty="0"/>
            </a:br>
            <a:r>
              <a:rPr lang="en-US" sz="3200" dirty="0"/>
              <a:t>in Sudbury, Canada! </a:t>
            </a:r>
          </a:p>
        </p:txBody>
      </p:sp>
    </p:spTree>
    <p:extLst>
      <p:ext uri="{BB962C8B-B14F-4D97-AF65-F5344CB8AC3E}">
        <p14:creationId xmlns:p14="http://schemas.microsoft.com/office/powerpoint/2010/main" val="2657080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F7CB0-D1C5-404F-9DB6-D6DB85703C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3484" y="1663926"/>
            <a:ext cx="8632371" cy="3355975"/>
          </a:xfrm>
        </p:spPr>
        <p:txBody>
          <a:bodyPr>
            <a:normAutofit/>
          </a:bodyPr>
          <a:lstStyle/>
          <a:p>
            <a:r>
              <a:rPr lang="en-US" sz="3200" dirty="0"/>
              <a:t>Having an idea is easy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Having an excellent/brilliant idea is hard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But, executing and realizing an idea can be even harder, especially in this mega-science era</a:t>
            </a:r>
          </a:p>
        </p:txBody>
      </p:sp>
    </p:spTree>
    <p:extLst>
      <p:ext uri="{BB962C8B-B14F-4D97-AF65-F5344CB8AC3E}">
        <p14:creationId xmlns:p14="http://schemas.microsoft.com/office/powerpoint/2010/main" val="838897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NNN Steering Committee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Asia: </a:t>
            </a:r>
          </a:p>
          <a:p>
            <a:pPr lvl="1"/>
            <a:r>
              <a:rPr lang="en-US" dirty="0" err="1"/>
              <a:t>Kenzo</a:t>
            </a:r>
            <a:r>
              <a:rPr lang="en-US" dirty="0"/>
              <a:t> Nakamura (1999 </a:t>
            </a:r>
            <a:r>
              <a:rPr lang="mr-IN" dirty="0"/>
              <a:t>–</a:t>
            </a:r>
            <a:r>
              <a:rPr lang="en-US" dirty="0"/>
              <a:t> 2008) </a:t>
            </a:r>
          </a:p>
          <a:p>
            <a:pPr lvl="1"/>
            <a:r>
              <a:rPr lang="en-US" dirty="0" err="1"/>
              <a:t>Takaaki</a:t>
            </a:r>
            <a:r>
              <a:rPr lang="en-US" dirty="0"/>
              <a:t> </a:t>
            </a:r>
            <a:r>
              <a:rPr lang="en-US" dirty="0" err="1"/>
              <a:t>Kajita</a:t>
            </a:r>
            <a:r>
              <a:rPr lang="en-US" dirty="0"/>
              <a:t> (2008 </a:t>
            </a:r>
            <a:r>
              <a:rPr lang="mr-IN" dirty="0"/>
              <a:t>–</a:t>
            </a:r>
            <a:r>
              <a:rPr lang="en-US" dirty="0"/>
              <a:t> present) </a:t>
            </a:r>
          </a:p>
          <a:p>
            <a:r>
              <a:rPr lang="en-US" dirty="0"/>
              <a:t>Europe: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Stavros </a:t>
            </a:r>
            <a:r>
              <a:rPr lang="en-US" dirty="0" err="1">
                <a:solidFill>
                  <a:srgbClr val="FFFF00"/>
                </a:solidFill>
              </a:rPr>
              <a:t>Katsanevas</a:t>
            </a:r>
            <a:r>
              <a:rPr lang="en-US" dirty="0">
                <a:solidFill>
                  <a:srgbClr val="FFFF00"/>
                </a:solidFill>
              </a:rPr>
              <a:t> (2005 – 2022) 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Sara </a:t>
            </a:r>
            <a:r>
              <a:rPr lang="en-US" dirty="0" err="1">
                <a:solidFill>
                  <a:srgbClr val="FFFF00"/>
                </a:solidFill>
              </a:rPr>
              <a:t>Bolognesi</a:t>
            </a:r>
            <a:r>
              <a:rPr lang="en-US" dirty="0">
                <a:solidFill>
                  <a:srgbClr val="FFFF00"/>
                </a:solidFill>
              </a:rPr>
              <a:t> (2023 – present ) </a:t>
            </a:r>
          </a:p>
          <a:p>
            <a:r>
              <a:rPr lang="en-US" dirty="0"/>
              <a:t>North America</a:t>
            </a:r>
          </a:p>
          <a:p>
            <a:pPr lvl="1"/>
            <a:r>
              <a:rPr lang="en-US" dirty="0" err="1"/>
              <a:t>ckj</a:t>
            </a:r>
            <a:r>
              <a:rPr lang="en-US" dirty="0"/>
              <a:t> (Chair)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153401" y="5622769"/>
            <a:ext cx="17684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FFFF"/>
                </a:solidFill>
              </a:rPr>
              <a:t>S. </a:t>
            </a:r>
            <a:r>
              <a:rPr lang="en-US" sz="2200" dirty="0" err="1">
                <a:solidFill>
                  <a:srgbClr val="FFFFFF"/>
                </a:solidFill>
              </a:rPr>
              <a:t>Bolognesi</a:t>
            </a:r>
            <a:endParaRPr lang="en-US" sz="2200" dirty="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5D6790-C27B-FC43-81F3-793B3005FD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48" r="15337"/>
          <a:stretch/>
        </p:blipFill>
        <p:spPr>
          <a:xfrm>
            <a:off x="8001000" y="3260569"/>
            <a:ext cx="1981200" cy="2267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846EE-9876-4C45-890C-E0F16CE68F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01" r="10884"/>
          <a:stretch/>
        </p:blipFill>
        <p:spPr>
          <a:xfrm>
            <a:off x="7924801" y="1058783"/>
            <a:ext cx="2098651" cy="15240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9C95AB-15CF-0F49-A981-E13195108D78}"/>
              </a:ext>
            </a:extLst>
          </p:cNvPr>
          <p:cNvSpPr txBox="1"/>
          <p:nvPr/>
        </p:nvSpPr>
        <p:spPr>
          <a:xfrm>
            <a:off x="7696200" y="2677611"/>
            <a:ext cx="26324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FFFF"/>
                </a:solidFill>
              </a:rPr>
              <a:t>Late S. </a:t>
            </a:r>
            <a:r>
              <a:rPr lang="en-US" sz="2200" dirty="0" err="1">
                <a:solidFill>
                  <a:srgbClr val="FFFFFF"/>
                </a:solidFill>
              </a:rPr>
              <a:t>Katsanevas</a:t>
            </a:r>
            <a:endParaRPr lang="en-US" sz="2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256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Consideration and Decisions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Increasing the regional rotation: </a:t>
            </a:r>
          </a:p>
          <a:p>
            <a:pPr lvl="1"/>
            <a:r>
              <a:rPr lang="en-US" dirty="0"/>
              <a:t>Past rotation</a:t>
            </a:r>
          </a:p>
          <a:p>
            <a:pPr lvl="2"/>
            <a:r>
              <a:rPr lang="en-US" dirty="0"/>
              <a:t>Asia </a:t>
            </a:r>
            <a:r>
              <a:rPr lang="en-US" dirty="0">
                <a:sym typeface="Wingdings"/>
              </a:rPr>
              <a:t> Europe  North America</a:t>
            </a:r>
          </a:p>
          <a:p>
            <a:pPr lvl="1"/>
            <a:r>
              <a:rPr lang="en-US" dirty="0"/>
              <a:t>New rotation</a:t>
            </a:r>
          </a:p>
          <a:p>
            <a:pPr lvl="2"/>
            <a:r>
              <a:rPr lang="en-US" dirty="0"/>
              <a:t>Asia </a:t>
            </a:r>
            <a:r>
              <a:rPr lang="en-US" dirty="0">
                <a:sym typeface="Wingdings"/>
              </a:rPr>
              <a:t> Europe  North America  Latin/South America</a:t>
            </a:r>
          </a:p>
          <a:p>
            <a:pPr lvl="2"/>
            <a:r>
              <a:rPr lang="en-US" dirty="0">
                <a:sym typeface="Wingdings"/>
              </a:rPr>
              <a:t>NNN19 in Medellin, Colombia and NNN24 in Rio, Brazil</a:t>
            </a:r>
          </a:p>
          <a:p>
            <a:pPr lvl="2"/>
            <a:r>
              <a:rPr lang="en-US" dirty="0">
                <a:sym typeface="Wingdings"/>
              </a:rPr>
              <a:t>Key considerations</a:t>
            </a:r>
          </a:p>
          <a:p>
            <a:pPr lvl="3"/>
            <a:r>
              <a:rPr lang="en-US" dirty="0">
                <a:sym typeface="Wingdings"/>
              </a:rPr>
              <a:t>Regional Impact (Host institution, Country, Region)  </a:t>
            </a:r>
          </a:p>
          <a:p>
            <a:pPr lvl="3"/>
            <a:r>
              <a:rPr lang="en-US" dirty="0">
                <a:sym typeface="Wingdings"/>
              </a:rPr>
              <a:t>Inspiring young minds  </a:t>
            </a:r>
          </a:p>
          <a:p>
            <a:r>
              <a:rPr lang="en-US" dirty="0">
                <a:sym typeface="Wingdings"/>
              </a:rPr>
              <a:t>Increasing the workshop duration from 3 days to 4-5 days </a:t>
            </a:r>
          </a:p>
          <a:p>
            <a:pPr lvl="1"/>
            <a:r>
              <a:rPr lang="en-US" dirty="0">
                <a:sym typeface="Wingdings"/>
              </a:rPr>
              <a:t>Include dedicated </a:t>
            </a:r>
            <a:r>
              <a:rPr lang="en-US" b="1" dirty="0">
                <a:solidFill>
                  <a:srgbClr val="F9FF8A"/>
                </a:solidFill>
                <a:sym typeface="Wingdings"/>
              </a:rPr>
              <a:t>topical</a:t>
            </a:r>
            <a:r>
              <a:rPr lang="en-US" dirty="0">
                <a:sym typeface="Wingdings"/>
              </a:rPr>
              <a:t> parallel sessions</a:t>
            </a:r>
          </a:p>
          <a:p>
            <a:pPr lvl="1"/>
            <a:r>
              <a:rPr lang="en-US" dirty="0">
                <a:sym typeface="Wingdings"/>
              </a:rPr>
              <a:t>More time for poster sessions</a:t>
            </a:r>
          </a:p>
          <a:p>
            <a:pPr lvl="1"/>
            <a:r>
              <a:rPr lang="en-US" dirty="0">
                <a:sym typeface="Wingdings"/>
              </a:rPr>
              <a:t>More opportunities for young people</a:t>
            </a:r>
          </a:p>
          <a:p>
            <a:pPr lvl="1"/>
            <a:r>
              <a:rPr lang="en-US" b="1" dirty="0">
                <a:solidFill>
                  <a:srgbClr val="FFFF00"/>
                </a:solidFill>
                <a:sym typeface="Wingdings"/>
              </a:rPr>
              <a:t>To be discussed (largely leave it to the LOC)</a:t>
            </a:r>
          </a:p>
          <a:p>
            <a:r>
              <a:rPr lang="en-US" dirty="0">
                <a:sym typeface="Wingdings"/>
              </a:rPr>
              <a:t>Keep the workshop attendance size modest (~100 - ~150 maximum)</a:t>
            </a:r>
          </a:p>
          <a:p>
            <a:pPr lvl="1"/>
            <a:r>
              <a:rPr lang="en-US" dirty="0">
                <a:sym typeface="Wingdings"/>
              </a:rPr>
              <a:t>Do not duplicate Neutrino or </a:t>
            </a:r>
            <a:r>
              <a:rPr lang="en-US" dirty="0" err="1">
                <a:sym typeface="Wingdings"/>
              </a:rPr>
              <a:t>NuFACT</a:t>
            </a:r>
            <a:r>
              <a:rPr lang="en-US" dirty="0">
                <a:sym typeface="Wingdings"/>
              </a:rPr>
              <a:t> </a:t>
            </a:r>
            <a:r>
              <a:rPr lang="en-US" dirty="0">
                <a:sym typeface="Wingdings" pitchFamily="2" charset="2"/>
              </a:rPr>
              <a:t> limited available venues/locations</a:t>
            </a:r>
            <a:endParaRPr lang="en-US" dirty="0">
              <a:sym typeface="Wingdings"/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397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NNN Workshop Series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286" y="1066800"/>
            <a:ext cx="4484914" cy="5273569"/>
          </a:xfrm>
        </p:spPr>
        <p:txBody>
          <a:bodyPr>
            <a:normAutofit fontScale="92500" lnSpcReduction="10000"/>
          </a:bodyPr>
          <a:lstStyle/>
          <a:p>
            <a:r>
              <a:rPr lang="en-US" sz="1900" b="1" dirty="0">
                <a:solidFill>
                  <a:srgbClr val="00FF00"/>
                </a:solidFill>
              </a:rPr>
              <a:t>NNN99-Stony Brook</a:t>
            </a:r>
          </a:p>
          <a:p>
            <a:r>
              <a:rPr lang="en-US" sz="1900" dirty="0"/>
              <a:t>NNN00-Irvine (mini-workshop)</a:t>
            </a:r>
          </a:p>
          <a:p>
            <a:r>
              <a:rPr lang="en-US" sz="1900" dirty="0"/>
              <a:t>NNN00-Fermilab (mini-workshop)</a:t>
            </a:r>
          </a:p>
          <a:p>
            <a:r>
              <a:rPr lang="en-US" sz="1900" dirty="0"/>
              <a:t>NNN01-Baton Rouge (mini-workshop)</a:t>
            </a:r>
          </a:p>
          <a:p>
            <a:r>
              <a:rPr lang="en-US" sz="1900" dirty="0"/>
              <a:t>NNN02-CERN</a:t>
            </a:r>
          </a:p>
          <a:p>
            <a:r>
              <a:rPr lang="en-US" sz="1900" dirty="0"/>
              <a:t>NNN05-Aussois (France)</a:t>
            </a:r>
          </a:p>
          <a:p>
            <a:r>
              <a:rPr lang="en-US" sz="1900" dirty="0">
                <a:solidFill>
                  <a:srgbClr val="00FA00"/>
                </a:solidFill>
              </a:rPr>
              <a:t>– Start Rotating Host Region</a:t>
            </a:r>
          </a:p>
          <a:p>
            <a:r>
              <a:rPr lang="en-US" sz="1900" dirty="0">
                <a:solidFill>
                  <a:srgbClr val="00FA00"/>
                </a:solidFill>
              </a:rPr>
              <a:t>(Europe, North America, Asia)</a:t>
            </a:r>
          </a:p>
          <a:p>
            <a:r>
              <a:rPr lang="en-US" sz="1900" dirty="0"/>
              <a:t>NNN06-Seatle (USA)</a:t>
            </a:r>
          </a:p>
          <a:p>
            <a:r>
              <a:rPr lang="en-US" sz="1900" dirty="0"/>
              <a:t>NNN07-Hamamatsu (Japan)</a:t>
            </a:r>
          </a:p>
          <a:p>
            <a:r>
              <a:rPr lang="en-US" sz="1900" dirty="0"/>
              <a:t>NNN08-Paris (France)</a:t>
            </a:r>
          </a:p>
          <a:p>
            <a:r>
              <a:rPr lang="en-US" sz="1900" dirty="0"/>
              <a:t>NNN09-Estes Park (USA)</a:t>
            </a:r>
          </a:p>
          <a:p>
            <a:r>
              <a:rPr lang="en-US" sz="1900" dirty="0"/>
              <a:t>NNN10-Toyama (Japan)</a:t>
            </a:r>
          </a:p>
          <a:p>
            <a:r>
              <a:rPr lang="en-US" sz="1900" dirty="0"/>
              <a:t>NNN11-Zurich (Switzerland)</a:t>
            </a:r>
          </a:p>
          <a:p>
            <a:r>
              <a:rPr lang="en-US" sz="1900" dirty="0"/>
              <a:t>NNN12-Fermilab (USA)</a:t>
            </a:r>
          </a:p>
          <a:p>
            <a:r>
              <a:rPr lang="en-US" sz="1900" dirty="0"/>
              <a:t>NNN13-Kashiwa (Japan)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430486" y="1066801"/>
            <a:ext cx="43434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sz="1900" dirty="0"/>
              <a:t>NNN14-Paris (France)</a:t>
            </a:r>
          </a:p>
          <a:p>
            <a:r>
              <a:rPr lang="en-US" sz="1900" dirty="0"/>
              <a:t>NNN15-Stony Brook (USA)</a:t>
            </a:r>
          </a:p>
          <a:p>
            <a:r>
              <a:rPr lang="en-US" sz="1900" dirty="0"/>
              <a:t>NNN16-Beijing (China)</a:t>
            </a:r>
          </a:p>
          <a:p>
            <a:r>
              <a:rPr lang="en-US" sz="1900" dirty="0"/>
              <a:t>NNN17-Warwick (UK)</a:t>
            </a:r>
          </a:p>
          <a:p>
            <a:r>
              <a:rPr lang="en-US" sz="1900" dirty="0"/>
              <a:t>NNN18-Vancouver (Canada)</a:t>
            </a:r>
          </a:p>
          <a:p>
            <a:r>
              <a:rPr lang="en-US" sz="1900" dirty="0"/>
              <a:t>NNN19-Medellin (Colombia)</a:t>
            </a:r>
          </a:p>
          <a:p>
            <a:r>
              <a:rPr lang="en-US" sz="1900" dirty="0"/>
              <a:t>NNN22-Hida (Japan)</a:t>
            </a:r>
          </a:p>
          <a:p>
            <a:r>
              <a:rPr lang="en-US" sz="19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NNN23-Procida (Italy)</a:t>
            </a:r>
          </a:p>
          <a:p>
            <a:r>
              <a:rPr lang="en-US" sz="1900" b="1" i="1" dirty="0">
                <a:solidFill>
                  <a:srgbClr val="00FA00"/>
                </a:solidFill>
              </a:rPr>
              <a:t>NNN24-Rio (Brazil)</a:t>
            </a:r>
          </a:p>
          <a:p>
            <a:r>
              <a:rPr lang="en-US" sz="1900" b="1" i="1" dirty="0">
                <a:solidFill>
                  <a:srgbClr val="FFFF00"/>
                </a:solidFill>
              </a:rPr>
              <a:t>NNN25-Sudbury (Canada)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D306F307-8DE9-FE4E-8B82-A508D75957A5}"/>
              </a:ext>
            </a:extLst>
          </p:cNvPr>
          <p:cNvSpPr txBox="1">
            <a:spLocks/>
          </p:cNvSpPr>
          <p:nvPr/>
        </p:nvSpPr>
        <p:spPr>
          <a:xfrm>
            <a:off x="8240488" y="2024744"/>
            <a:ext cx="3841543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2D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 i="1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bg1"/>
                </a:solidFill>
              </a:rPr>
              <a:t>Provides an international forum for cooperation, coordination and collaboration among the next generation large nucleon decay and neutrino detector community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524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472053" y="1164771"/>
            <a:ext cx="3616036" cy="5029200"/>
          </a:xfrm>
        </p:spPr>
        <p:txBody>
          <a:bodyPr>
            <a:normAutofit fontScale="92500"/>
          </a:bodyPr>
          <a:lstStyle/>
          <a:p>
            <a:r>
              <a:rPr lang="en-US" dirty="0"/>
              <a:t>Excellent and highly successful workshop</a:t>
            </a:r>
          </a:p>
          <a:p>
            <a:r>
              <a:rPr lang="en-US" dirty="0"/>
              <a:t>High quality presentations and major progresses reported</a:t>
            </a:r>
          </a:p>
          <a:p>
            <a:pPr lvl="1"/>
            <a:r>
              <a:rPr lang="en-US" dirty="0"/>
              <a:t>Many presentations by the people from local and nearby regions</a:t>
            </a:r>
          </a:p>
          <a:p>
            <a:r>
              <a:rPr lang="en-US" dirty="0"/>
              <a:t>Magnificent Rio</a:t>
            </a:r>
          </a:p>
          <a:p>
            <a:r>
              <a:rPr lang="en-US" dirty="0"/>
              <a:t>Wonderful and cozy workshop venue</a:t>
            </a:r>
          </a:p>
          <a:p>
            <a:pPr lvl="1"/>
            <a:r>
              <a:rPr lang="en-US" dirty="0"/>
              <a:t>Great coffee breaks at the garden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CE1BF0-76D0-F649-B987-CE921B25B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1" y="-22302"/>
            <a:ext cx="4082142" cy="69342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3966604-D64E-5D4D-B116-1EED640F71D0}"/>
              </a:ext>
            </a:extLst>
          </p:cNvPr>
          <p:cNvGrpSpPr/>
          <p:nvPr/>
        </p:nvGrpSpPr>
        <p:grpSpPr>
          <a:xfrm>
            <a:off x="8469089" y="957940"/>
            <a:ext cx="3616035" cy="5296223"/>
            <a:chOff x="8469089" y="957940"/>
            <a:chExt cx="3616035" cy="529622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D9A724A-B3E9-1D4B-9C5C-30021440E6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229" t="42857"/>
            <a:stretch/>
          </p:blipFill>
          <p:spPr>
            <a:xfrm rot="5400000">
              <a:off x="7628995" y="1798034"/>
              <a:ext cx="5296223" cy="361603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2BC30FC-B114-1F4B-8042-FA78DDA119BA}"/>
                </a:ext>
              </a:extLst>
            </p:cNvPr>
            <p:cNvSpPr txBox="1"/>
            <p:nvPr/>
          </p:nvSpPr>
          <p:spPr>
            <a:xfrm>
              <a:off x="8527734" y="4408715"/>
              <a:ext cx="35205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FA00"/>
                  </a:solidFill>
                </a:rPr>
                <a:t>The best name tag ever!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579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NNN24-Rio Workshop Photos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9823DA-46DC-6345-9878-D8FADBD384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39"/>
          <a:stretch/>
        </p:blipFill>
        <p:spPr>
          <a:xfrm>
            <a:off x="723391" y="936702"/>
            <a:ext cx="10773515" cy="533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64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NNN24-Rio Workshop Photos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96CD08-4CE9-1F4C-A723-0D06D9E8F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682" y="947854"/>
            <a:ext cx="8591427" cy="536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78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8BE5A-D239-444A-951C-2DE9189E8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/>
              <a:t>Many Thanks To: </a:t>
            </a:r>
            <a:br>
              <a:rPr lang="en-US" sz="2800" dirty="0"/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 Organizing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FF248-8C34-0E47-9F02-D6C878C3594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-588849" y="912561"/>
            <a:ext cx="8637587" cy="5443789"/>
          </a:xfrm>
        </p:spPr>
        <p:txBody>
          <a:bodyPr numCol="1" spcCol="720000">
            <a:noAutofit/>
          </a:bodyPr>
          <a:lstStyle/>
          <a:p>
            <a:pPr marL="0" indent="0" algn="ctr">
              <a:buNone/>
            </a:pPr>
            <a:r>
              <a:rPr lang="en-US" sz="2000" dirty="0" err="1"/>
              <a:t>Hélio</a:t>
            </a:r>
            <a:r>
              <a:rPr lang="en-US" sz="2000" dirty="0"/>
              <a:t> da Motta, CBPF</a:t>
            </a:r>
            <a:r>
              <a:rPr lang="en-US" sz="2000" dirty="0">
                <a:solidFill>
                  <a:srgbClr val="FFFF00"/>
                </a:solidFill>
              </a:rPr>
              <a:t> (Co-Chair)</a:t>
            </a:r>
          </a:p>
          <a:p>
            <a:pPr marL="0" indent="0" algn="ctr">
              <a:buNone/>
            </a:pPr>
            <a:r>
              <a:rPr lang="en-US" sz="2000" dirty="0"/>
              <a:t>David Martinez, SDSMT </a:t>
            </a:r>
            <a:r>
              <a:rPr lang="en-US" sz="2000" dirty="0">
                <a:solidFill>
                  <a:srgbClr val="FFFF00"/>
                </a:solidFill>
              </a:rPr>
              <a:t>(Co-Chair)</a:t>
            </a:r>
          </a:p>
          <a:p>
            <a:pPr marL="0" indent="0" algn="ctr">
              <a:buNone/>
            </a:pPr>
            <a:endParaRPr lang="en-US" sz="20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2000" dirty="0"/>
              <a:t>Orlando Peres, UNICAMP</a:t>
            </a:r>
          </a:p>
          <a:p>
            <a:pPr marL="0" indent="0" algn="ctr">
              <a:buNone/>
            </a:pPr>
            <a:r>
              <a:rPr lang="en-US" sz="2000" dirty="0"/>
              <a:t>Gustavo </a:t>
            </a:r>
            <a:r>
              <a:rPr lang="en-US" sz="2000" dirty="0" err="1"/>
              <a:t>Valdiviesso</a:t>
            </a:r>
            <a:r>
              <a:rPr lang="en-US" sz="2000" dirty="0"/>
              <a:t>, UNIFAL</a:t>
            </a:r>
          </a:p>
          <a:p>
            <a:pPr marL="0" indent="0" algn="ctr">
              <a:buNone/>
            </a:pPr>
            <a:r>
              <a:rPr lang="en-US" sz="2000" dirty="0"/>
              <a:t>Anibal </a:t>
            </a:r>
            <a:r>
              <a:rPr lang="en-US" sz="2000" dirty="0" err="1"/>
              <a:t>Bezerra</a:t>
            </a:r>
            <a:r>
              <a:rPr lang="en-US" sz="2000" dirty="0"/>
              <a:t>, UNIFAL</a:t>
            </a:r>
          </a:p>
          <a:p>
            <a:pPr marL="0" indent="0" algn="ctr">
              <a:buNone/>
            </a:pPr>
            <a:r>
              <a:rPr lang="en-US" sz="2000" dirty="0"/>
              <a:t>Irina </a:t>
            </a:r>
            <a:r>
              <a:rPr lang="en-US" sz="2000" dirty="0" err="1"/>
              <a:t>Nasteva</a:t>
            </a:r>
            <a:r>
              <a:rPr lang="en-US" sz="2000" dirty="0"/>
              <a:t>, UFRJ</a:t>
            </a:r>
          </a:p>
          <a:p>
            <a:pPr marL="0" indent="0" algn="ctr">
              <a:buNone/>
            </a:pPr>
            <a:r>
              <a:rPr lang="en-US" sz="2000" dirty="0"/>
              <a:t>Ana Amelia Machado, UNICAMP</a:t>
            </a:r>
          </a:p>
          <a:p>
            <a:pPr marL="0" indent="0" algn="ctr">
              <a:buNone/>
            </a:pPr>
            <a:r>
              <a:rPr lang="en-US" sz="2000" dirty="0" err="1"/>
              <a:t>Franciole</a:t>
            </a:r>
            <a:r>
              <a:rPr lang="en-US" sz="2000" dirty="0"/>
              <a:t> </a:t>
            </a:r>
            <a:r>
              <a:rPr lang="en-US" sz="2000" dirty="0" err="1"/>
              <a:t>Marinho</a:t>
            </a:r>
            <a:r>
              <a:rPr lang="en-US" sz="2000" dirty="0"/>
              <a:t> (ITA)</a:t>
            </a:r>
          </a:p>
          <a:p>
            <a:pPr marL="0" indent="0" algn="ctr">
              <a:buNone/>
            </a:pPr>
            <a:r>
              <a:rPr lang="en-US" sz="2000" dirty="0"/>
              <a:t>Laura </a:t>
            </a:r>
            <a:r>
              <a:rPr lang="en-US" sz="2000" dirty="0" err="1"/>
              <a:t>Paulucci</a:t>
            </a:r>
            <a:r>
              <a:rPr lang="en-US" sz="2000" dirty="0"/>
              <a:t> (UFABC)</a:t>
            </a:r>
          </a:p>
          <a:p>
            <a:pPr marL="0" indent="0" algn="ctr">
              <a:buNone/>
            </a:pPr>
            <a:r>
              <a:rPr lang="en-US" sz="2000" dirty="0"/>
              <a:t>Luis Mendes (LIP/CBPF)</a:t>
            </a:r>
          </a:p>
          <a:p>
            <a:pPr marL="0" indent="0" algn="ctr">
              <a:buNone/>
            </a:pPr>
            <a:r>
              <a:rPr lang="en-US" sz="2000" dirty="0"/>
              <a:t>André Fabiano </a:t>
            </a:r>
            <a:r>
              <a:rPr lang="en-US" sz="2000" dirty="0" err="1"/>
              <a:t>Steklain</a:t>
            </a:r>
            <a:r>
              <a:rPr lang="en-US" sz="2000" dirty="0"/>
              <a:t> (UTFPR)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Secretariat: </a:t>
            </a:r>
            <a:r>
              <a:rPr lang="en-US" sz="2000" dirty="0" err="1"/>
              <a:t>Sônia</a:t>
            </a:r>
            <a:r>
              <a:rPr lang="en-US" sz="2000" dirty="0"/>
              <a:t> Ribeiro, </a:t>
            </a:r>
            <a:r>
              <a:rPr lang="en-US" sz="2000" dirty="0" err="1"/>
              <a:t>Thaissa</a:t>
            </a:r>
            <a:r>
              <a:rPr lang="en-US" sz="2000" dirty="0"/>
              <a:t>  Martins and CBPF staff</a:t>
            </a:r>
            <a:br>
              <a:rPr lang="en-US" sz="2200" dirty="0"/>
            </a:br>
            <a:endParaRPr lang="en-US" sz="2200" dirty="0">
              <a:solidFill>
                <a:srgbClr val="FFFF00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929A1C-85BC-1244-822C-0C2126B045A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JP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fld id="{AF70F21A-1833-654D-893E-8D38CEC991A6}" type="slidenum">
              <a:rPr lang="en-US" smtClean="0"/>
              <a:pPr defTabSz="685800">
                <a:defRPr/>
              </a:pPr>
              <a:t>9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35F004-47DE-1540-A0DA-AE2C18E6E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970" y="1535393"/>
            <a:ext cx="5282700" cy="3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550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6744</TotalTime>
  <Words>537</Words>
  <Application>Microsoft Macintosh PowerPoint</Application>
  <PresentationFormat>Widescreen</PresentationFormat>
  <Paragraphs>92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.PingFang SC Regular</vt:lpstr>
      <vt:lpstr>Apple Symbols</vt:lpstr>
      <vt:lpstr>Arial</vt:lpstr>
      <vt:lpstr>Arial Black</vt:lpstr>
      <vt:lpstr>Bradley Hand Bold</vt:lpstr>
      <vt:lpstr>Calibri</vt:lpstr>
      <vt:lpstr>Cochin</vt:lpstr>
      <vt:lpstr>Times New Roman</vt:lpstr>
      <vt:lpstr>Wingdings</vt:lpstr>
      <vt:lpstr>Office Theme</vt:lpstr>
      <vt:lpstr>PowerPoint Presentation</vt:lpstr>
      <vt:lpstr>Having an idea is easy  Having an excellent/brilliant idea is hard  But, executing and realizing an idea can be even harder, especially in this mega-science era</vt:lpstr>
      <vt:lpstr>NNN Steering Committee</vt:lpstr>
      <vt:lpstr>Recent Consideration and Decisions</vt:lpstr>
      <vt:lpstr>NNN Workshop Series</vt:lpstr>
      <vt:lpstr>PowerPoint Presentation</vt:lpstr>
      <vt:lpstr>NNN24-Rio Workshop Photos</vt:lpstr>
      <vt:lpstr>NNN24-Rio Workshop Photos</vt:lpstr>
      <vt:lpstr>Many Thanks To:  Local Organizing Committee</vt:lpstr>
      <vt:lpstr>Special Congratulations to David Martinez!</vt:lpstr>
      <vt:lpstr>In addition, many thanks go to the workshop speakers for their excellent presentations, and all participants for their active participation!  We hope to see many of you at NNN25  in Sudbury, Canada!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307</cp:revision>
  <dcterms:created xsi:type="dcterms:W3CDTF">2023-08-01T19:57:55Z</dcterms:created>
  <dcterms:modified xsi:type="dcterms:W3CDTF">2024-11-01T15:53:03Z</dcterms:modified>
</cp:coreProperties>
</file>