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18" r:id="rId1"/>
  </p:sldMasterIdLst>
  <p:notesMasterIdLst>
    <p:notesMasterId r:id="rId49"/>
  </p:notesMasterIdLst>
  <p:sldIdLst>
    <p:sldId id="256" r:id="rId2"/>
    <p:sldId id="2165" r:id="rId3"/>
    <p:sldId id="2189" r:id="rId4"/>
    <p:sldId id="2137" r:id="rId5"/>
    <p:sldId id="2138" r:id="rId6"/>
    <p:sldId id="2190" r:id="rId7"/>
    <p:sldId id="959" r:id="rId8"/>
    <p:sldId id="2112" r:id="rId9"/>
    <p:sldId id="590" r:id="rId10"/>
    <p:sldId id="2169" r:id="rId11"/>
    <p:sldId id="2142" r:id="rId12"/>
    <p:sldId id="2149" r:id="rId13"/>
    <p:sldId id="2150" r:id="rId14"/>
    <p:sldId id="2188" r:id="rId15"/>
    <p:sldId id="2179" r:id="rId16"/>
    <p:sldId id="2171" r:id="rId17"/>
    <p:sldId id="2162" r:id="rId18"/>
    <p:sldId id="2181" r:id="rId19"/>
    <p:sldId id="2170" r:id="rId20"/>
    <p:sldId id="2134" r:id="rId21"/>
    <p:sldId id="2143" r:id="rId22"/>
    <p:sldId id="2156" r:id="rId23"/>
    <p:sldId id="2155" r:id="rId24"/>
    <p:sldId id="2140" r:id="rId25"/>
    <p:sldId id="2183" r:id="rId26"/>
    <p:sldId id="2157" r:id="rId27"/>
    <p:sldId id="2144" r:id="rId28"/>
    <p:sldId id="2176" r:id="rId29"/>
    <p:sldId id="2135" r:id="rId30"/>
    <p:sldId id="2177" r:id="rId31"/>
    <p:sldId id="2161" r:id="rId32"/>
    <p:sldId id="720" r:id="rId33"/>
    <p:sldId id="833" r:id="rId34"/>
    <p:sldId id="2180" r:id="rId35"/>
    <p:sldId id="2159" r:id="rId36"/>
    <p:sldId id="2185" r:id="rId37"/>
    <p:sldId id="2184" r:id="rId38"/>
    <p:sldId id="2186" r:id="rId39"/>
    <p:sldId id="2182" r:id="rId40"/>
    <p:sldId id="963" r:id="rId41"/>
    <p:sldId id="2147" r:id="rId42"/>
    <p:sldId id="2187" r:id="rId43"/>
    <p:sldId id="2131" r:id="rId44"/>
    <p:sldId id="2173" r:id="rId45"/>
    <p:sldId id="2191" r:id="rId46"/>
    <p:sldId id="2192" r:id="rId47"/>
    <p:sldId id="83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C97"/>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43"/>
    <p:restoredTop sz="94694"/>
  </p:normalViewPr>
  <p:slideViewPr>
    <p:cSldViewPr snapToGrid="0">
      <p:cViewPr varScale="1">
        <p:scale>
          <a:sx n="117" d="100"/>
          <a:sy n="117" d="100"/>
        </p:scale>
        <p:origin x="9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98F517-5795-4E3A-97D0-A82E96627630}"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C07F35B2-2FD2-4E90-AA6B-7138F9433B5E}">
      <dgm:prSet/>
      <dgm:spPr/>
      <dgm:t>
        <a:bodyPr/>
        <a:lstStyle/>
        <a:p>
          <a:pPr>
            <a:defRPr b="1"/>
          </a:pPr>
          <a:r>
            <a:rPr lang="en-US"/>
            <a:t>2018–2020</a:t>
          </a:r>
        </a:p>
      </dgm:t>
    </dgm:pt>
    <dgm:pt modelId="{5F1F9DD9-A1AC-4DA6-848A-84C452237BDA}" type="parTrans" cxnId="{FD3928E9-E049-4868-B0D8-01E43207CDDB}">
      <dgm:prSet/>
      <dgm:spPr/>
      <dgm:t>
        <a:bodyPr/>
        <a:lstStyle/>
        <a:p>
          <a:endParaRPr lang="en-US"/>
        </a:p>
      </dgm:t>
    </dgm:pt>
    <dgm:pt modelId="{C4DB55D7-7C22-4AE6-B2A3-5E557777CC24}" type="sibTrans" cxnId="{FD3928E9-E049-4868-B0D8-01E43207CDDB}">
      <dgm:prSet/>
      <dgm:spPr/>
      <dgm:t>
        <a:bodyPr/>
        <a:lstStyle/>
        <a:p>
          <a:endParaRPr lang="en-US"/>
        </a:p>
      </dgm:t>
    </dgm:pt>
    <dgm:pt modelId="{FA7FB019-C0EC-44F9-B6DB-AFDF20C2DF2A}">
      <dgm:prSet/>
      <dgm:spPr/>
      <dgm:t>
        <a:bodyPr/>
        <a:lstStyle/>
        <a:p>
          <a:r>
            <a:rPr lang="en-US"/>
            <a:t>Demonstration of individual novel technologies</a:t>
          </a:r>
        </a:p>
      </dgm:t>
    </dgm:pt>
    <dgm:pt modelId="{90923036-E19D-4847-9837-642CA955C88C}" type="parTrans" cxnId="{D649C637-5C55-4658-8635-91C566FFB557}">
      <dgm:prSet/>
      <dgm:spPr/>
      <dgm:t>
        <a:bodyPr/>
        <a:lstStyle/>
        <a:p>
          <a:endParaRPr lang="en-US"/>
        </a:p>
      </dgm:t>
    </dgm:pt>
    <dgm:pt modelId="{A181E930-592E-462E-B87E-700269CE2F9F}" type="sibTrans" cxnId="{D649C637-5C55-4658-8635-91C566FFB557}">
      <dgm:prSet/>
      <dgm:spPr/>
      <dgm:t>
        <a:bodyPr/>
        <a:lstStyle/>
        <a:p>
          <a:endParaRPr lang="en-US"/>
        </a:p>
      </dgm:t>
    </dgm:pt>
    <dgm:pt modelId="{153825BA-3B9A-4726-B1EE-57980E2218B5}">
      <dgm:prSet/>
      <dgm:spPr/>
      <dgm:t>
        <a:bodyPr/>
        <a:lstStyle/>
        <a:p>
          <a:pPr>
            <a:defRPr b="1"/>
          </a:pPr>
          <a:r>
            <a:rPr lang="en-US"/>
            <a:t>2020</a:t>
          </a:r>
        </a:p>
      </dgm:t>
    </dgm:pt>
    <dgm:pt modelId="{FC55B875-D655-4E62-A8A6-DF388527586E}" type="parTrans" cxnId="{505B6E23-7EE3-42A8-AE91-3C01DE0F6994}">
      <dgm:prSet/>
      <dgm:spPr/>
      <dgm:t>
        <a:bodyPr/>
        <a:lstStyle/>
        <a:p>
          <a:endParaRPr lang="en-US"/>
        </a:p>
      </dgm:t>
    </dgm:pt>
    <dgm:pt modelId="{BC8D1148-45F7-4DE2-B2DB-DFE3E0185F64}" type="sibTrans" cxnId="{505B6E23-7EE3-42A8-AE91-3C01DE0F6994}">
      <dgm:prSet/>
      <dgm:spPr/>
      <dgm:t>
        <a:bodyPr/>
        <a:lstStyle/>
        <a:p>
          <a:endParaRPr lang="en-US"/>
        </a:p>
      </dgm:t>
    </dgm:pt>
    <dgm:pt modelId="{FC50C17C-51F3-4468-AF5B-057B79407701}">
      <dgm:prSet/>
      <dgm:spPr/>
      <dgm:t>
        <a:bodyPr/>
        <a:lstStyle/>
        <a:p>
          <a:r>
            <a:rPr lang="en-US" dirty="0"/>
            <a:t>Single cube prototypes: First combined test of charge readout and light readout systems</a:t>
          </a:r>
        </a:p>
      </dgm:t>
    </dgm:pt>
    <dgm:pt modelId="{8FF86AE0-DA44-4E28-8EFB-403573791A03}" type="parTrans" cxnId="{F2D3843E-FCE3-4892-900C-DF6BBDB94374}">
      <dgm:prSet/>
      <dgm:spPr/>
      <dgm:t>
        <a:bodyPr/>
        <a:lstStyle/>
        <a:p>
          <a:endParaRPr lang="en-US"/>
        </a:p>
      </dgm:t>
    </dgm:pt>
    <dgm:pt modelId="{9E243211-BEC1-43AC-B9DA-72BA14A83BF9}" type="sibTrans" cxnId="{F2D3843E-FCE3-4892-900C-DF6BBDB94374}">
      <dgm:prSet/>
      <dgm:spPr/>
      <dgm:t>
        <a:bodyPr/>
        <a:lstStyle/>
        <a:p>
          <a:endParaRPr lang="en-US"/>
        </a:p>
      </dgm:t>
    </dgm:pt>
    <dgm:pt modelId="{6C0EF322-6AC5-4EDE-812C-BECD899C9BA9}">
      <dgm:prSet/>
      <dgm:spPr/>
      <dgm:t>
        <a:bodyPr/>
        <a:lstStyle/>
        <a:p>
          <a:pPr>
            <a:defRPr b="1"/>
          </a:pPr>
          <a:r>
            <a:rPr lang="en-US"/>
            <a:t>2021–2023</a:t>
          </a:r>
        </a:p>
      </dgm:t>
    </dgm:pt>
    <dgm:pt modelId="{364CCBCD-84E0-4ACA-9780-4617E4F865EA}" type="parTrans" cxnId="{156ABF50-FB34-4063-B9C6-30D1502B5F55}">
      <dgm:prSet/>
      <dgm:spPr/>
      <dgm:t>
        <a:bodyPr/>
        <a:lstStyle/>
        <a:p>
          <a:endParaRPr lang="en-US"/>
        </a:p>
      </dgm:t>
    </dgm:pt>
    <dgm:pt modelId="{BD2AD4B4-FDC0-4458-8C47-50A3E935E534}" type="sibTrans" cxnId="{156ABF50-FB34-4063-B9C6-30D1502B5F55}">
      <dgm:prSet/>
      <dgm:spPr/>
      <dgm:t>
        <a:bodyPr/>
        <a:lstStyle/>
        <a:p>
          <a:endParaRPr lang="en-US"/>
        </a:p>
      </dgm:t>
    </dgm:pt>
    <dgm:pt modelId="{9A926289-6351-48BA-A3F7-92D76E19E28C}">
      <dgm:prSet/>
      <dgm:spPr/>
      <dgm:t>
        <a:bodyPr/>
        <a:lstStyle/>
        <a:p>
          <a:r>
            <a:rPr lang="en-US"/>
            <a:t>Single module demonstrators: Ton-scale, fully-integrated prototype of ND-LAr module measuring cosmic rays.</a:t>
          </a:r>
        </a:p>
      </dgm:t>
    </dgm:pt>
    <dgm:pt modelId="{5E7C8711-ED39-4A89-A7A8-4072B5B645A6}" type="parTrans" cxnId="{B30402E7-F0E6-4EDF-92A1-0901748C08AA}">
      <dgm:prSet/>
      <dgm:spPr/>
      <dgm:t>
        <a:bodyPr/>
        <a:lstStyle/>
        <a:p>
          <a:endParaRPr lang="en-US"/>
        </a:p>
      </dgm:t>
    </dgm:pt>
    <dgm:pt modelId="{FF074D6B-B103-418C-82D5-7C5BE7F1E4FE}" type="sibTrans" cxnId="{B30402E7-F0E6-4EDF-92A1-0901748C08AA}">
      <dgm:prSet/>
      <dgm:spPr/>
      <dgm:t>
        <a:bodyPr/>
        <a:lstStyle/>
        <a:p>
          <a:endParaRPr lang="en-US"/>
        </a:p>
      </dgm:t>
    </dgm:pt>
    <dgm:pt modelId="{B5A1EB59-1CFB-44F8-AFDA-8D48337F6462}">
      <dgm:prSet/>
      <dgm:spPr/>
      <dgm:t>
        <a:bodyPr/>
        <a:lstStyle/>
        <a:p>
          <a:pPr>
            <a:defRPr b="1"/>
          </a:pPr>
          <a:r>
            <a:rPr lang="en-US"/>
            <a:t>2024</a:t>
          </a:r>
        </a:p>
      </dgm:t>
    </dgm:pt>
    <dgm:pt modelId="{EDD335D1-5674-48A6-892E-68EF4E274593}" type="parTrans" cxnId="{D355B32B-0A38-40B1-891A-3CCB7548DF23}">
      <dgm:prSet/>
      <dgm:spPr/>
      <dgm:t>
        <a:bodyPr/>
        <a:lstStyle/>
        <a:p>
          <a:endParaRPr lang="en-US"/>
        </a:p>
      </dgm:t>
    </dgm:pt>
    <dgm:pt modelId="{602A3D52-9EF4-4625-90F7-521EC2088274}" type="sibTrans" cxnId="{D355B32B-0A38-40B1-891A-3CCB7548DF23}">
      <dgm:prSet/>
      <dgm:spPr/>
      <dgm:t>
        <a:bodyPr/>
        <a:lstStyle/>
        <a:p>
          <a:endParaRPr lang="en-US"/>
        </a:p>
      </dgm:t>
    </dgm:pt>
    <dgm:pt modelId="{E6CB48A5-19EC-4A2A-BE93-5E8A26D75EEA}">
      <dgm:prSet/>
      <dgm:spPr/>
      <dgm:t>
        <a:bodyPr/>
        <a:lstStyle/>
        <a:p>
          <a:r>
            <a:rPr lang="en-US" dirty="0"/>
            <a:t>2x2 demonstrator: Designed with four single modules in the neutrino beam at Fermilab.</a:t>
          </a:r>
        </a:p>
      </dgm:t>
    </dgm:pt>
    <dgm:pt modelId="{85F27588-558C-4DAA-BDD9-E56FC1A6B857}" type="parTrans" cxnId="{780EEE16-500F-49C4-B879-C393CF172334}">
      <dgm:prSet/>
      <dgm:spPr/>
      <dgm:t>
        <a:bodyPr/>
        <a:lstStyle/>
        <a:p>
          <a:endParaRPr lang="en-US"/>
        </a:p>
      </dgm:t>
    </dgm:pt>
    <dgm:pt modelId="{41EB453D-B44D-4AD2-8033-0CB28049F30A}" type="sibTrans" cxnId="{780EEE16-500F-49C4-B879-C393CF172334}">
      <dgm:prSet/>
      <dgm:spPr/>
      <dgm:t>
        <a:bodyPr/>
        <a:lstStyle/>
        <a:p>
          <a:endParaRPr lang="en-US"/>
        </a:p>
      </dgm:t>
    </dgm:pt>
    <dgm:pt modelId="{C9F7150C-2F31-7647-A7D4-3B179FB7F028}" type="pres">
      <dgm:prSet presAssocID="{5098F517-5795-4E3A-97D0-A82E96627630}" presName="root" presStyleCnt="0">
        <dgm:presLayoutVars>
          <dgm:chMax/>
          <dgm:chPref/>
          <dgm:animLvl val="lvl"/>
        </dgm:presLayoutVars>
      </dgm:prSet>
      <dgm:spPr/>
    </dgm:pt>
    <dgm:pt modelId="{0C0239D3-1E88-C64D-81F6-979497EE1E34}" type="pres">
      <dgm:prSet presAssocID="{5098F517-5795-4E3A-97D0-A82E96627630}" presName="divider" presStyleLbl="node1" presStyleIdx="0" presStyleCnt="1"/>
      <dgm:spPr/>
    </dgm:pt>
    <dgm:pt modelId="{4BFC4DAB-7D3E-3B4F-B2EE-761FC1CF90DB}" type="pres">
      <dgm:prSet presAssocID="{5098F517-5795-4E3A-97D0-A82E96627630}" presName="nodes" presStyleCnt="0">
        <dgm:presLayoutVars>
          <dgm:chMax/>
          <dgm:chPref/>
          <dgm:animLvl val="lvl"/>
        </dgm:presLayoutVars>
      </dgm:prSet>
      <dgm:spPr/>
    </dgm:pt>
    <dgm:pt modelId="{76355BC8-BA69-7E4B-BEED-DEA245436B00}" type="pres">
      <dgm:prSet presAssocID="{C07F35B2-2FD2-4E90-AA6B-7138F9433B5E}" presName="composite" presStyleCnt="0"/>
      <dgm:spPr/>
    </dgm:pt>
    <dgm:pt modelId="{88FBA2F6-3A8D-2F46-8FC1-166E3D4B07C7}" type="pres">
      <dgm:prSet presAssocID="{C07F35B2-2FD2-4E90-AA6B-7138F9433B5E}" presName="L1TextContainer" presStyleLbl="revTx" presStyleIdx="0" presStyleCnt="4">
        <dgm:presLayoutVars>
          <dgm:chMax val="1"/>
          <dgm:chPref val="1"/>
          <dgm:bulletEnabled val="1"/>
        </dgm:presLayoutVars>
      </dgm:prSet>
      <dgm:spPr/>
    </dgm:pt>
    <dgm:pt modelId="{38369806-7924-4B46-880B-20A983D54AD5}" type="pres">
      <dgm:prSet presAssocID="{C07F35B2-2FD2-4E90-AA6B-7138F9433B5E}" presName="L2TextContainerWrapper" presStyleCnt="0">
        <dgm:presLayoutVars>
          <dgm:chMax val="0"/>
          <dgm:chPref val="0"/>
          <dgm:bulletEnabled val="1"/>
        </dgm:presLayoutVars>
      </dgm:prSet>
      <dgm:spPr/>
    </dgm:pt>
    <dgm:pt modelId="{822639B0-F88E-004C-9DA0-C3FEEE8F1FFF}" type="pres">
      <dgm:prSet presAssocID="{C07F35B2-2FD2-4E90-AA6B-7138F9433B5E}" presName="L2TextContainer" presStyleLbl="bgAccFollowNode1" presStyleIdx="0" presStyleCnt="4"/>
      <dgm:spPr/>
    </dgm:pt>
    <dgm:pt modelId="{59B2528A-5485-E848-98F0-02C0D7BBCD24}" type="pres">
      <dgm:prSet presAssocID="{C07F35B2-2FD2-4E90-AA6B-7138F9433B5E}" presName="FlexibleEmptyPlaceHolder" presStyleCnt="0"/>
      <dgm:spPr/>
    </dgm:pt>
    <dgm:pt modelId="{4FD57C67-7F13-F946-AFA1-5AB7D9A2379A}" type="pres">
      <dgm:prSet presAssocID="{C07F35B2-2FD2-4E90-AA6B-7138F9433B5E}" presName="ConnectLine" presStyleLbl="alignNode1" presStyleIdx="0"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A556BB08-BA09-2843-8B88-CBD83AFFBA5D}" type="pres">
      <dgm:prSet presAssocID="{C07F35B2-2FD2-4E90-AA6B-7138F9433B5E}" presName="ConnectorPoint" presStyleLbl="fgAcc1" presStyleIdx="0" presStyleCnt="4"/>
      <dgm:spPr>
        <a:solidFill>
          <a:schemeClr val="lt1">
            <a:alpha val="90000"/>
            <a:hueOff val="0"/>
            <a:satOff val="0"/>
            <a:lumOff val="0"/>
            <a:alphaOff val="0"/>
          </a:schemeClr>
        </a:solidFill>
        <a:ln w="12700" cap="flat" cmpd="sng" algn="ctr">
          <a:noFill/>
          <a:prstDash val="solid"/>
          <a:miter lim="800000"/>
        </a:ln>
        <a:effectLst/>
      </dgm:spPr>
    </dgm:pt>
    <dgm:pt modelId="{38C2E422-DE0D-8C49-BA55-76D83C996625}" type="pres">
      <dgm:prSet presAssocID="{C07F35B2-2FD2-4E90-AA6B-7138F9433B5E}" presName="EmptyPlaceHolder" presStyleCnt="0"/>
      <dgm:spPr/>
    </dgm:pt>
    <dgm:pt modelId="{FD404138-D0F1-E842-AA1E-62D32D30734C}" type="pres">
      <dgm:prSet presAssocID="{C4DB55D7-7C22-4AE6-B2A3-5E557777CC24}" presName="spaceBetweenRectangles" presStyleCnt="0"/>
      <dgm:spPr/>
    </dgm:pt>
    <dgm:pt modelId="{B3A47D6F-65B1-614B-950F-41B69E3E7261}" type="pres">
      <dgm:prSet presAssocID="{153825BA-3B9A-4726-B1EE-57980E2218B5}" presName="composite" presStyleCnt="0"/>
      <dgm:spPr/>
    </dgm:pt>
    <dgm:pt modelId="{96FEF453-DB0A-CC44-8DF2-B41132F88414}" type="pres">
      <dgm:prSet presAssocID="{153825BA-3B9A-4726-B1EE-57980E2218B5}" presName="L1TextContainer" presStyleLbl="revTx" presStyleIdx="1" presStyleCnt="4">
        <dgm:presLayoutVars>
          <dgm:chMax val="1"/>
          <dgm:chPref val="1"/>
          <dgm:bulletEnabled val="1"/>
        </dgm:presLayoutVars>
      </dgm:prSet>
      <dgm:spPr/>
    </dgm:pt>
    <dgm:pt modelId="{05AB4214-DA41-DB41-9495-53EC4CC25506}" type="pres">
      <dgm:prSet presAssocID="{153825BA-3B9A-4726-B1EE-57980E2218B5}" presName="L2TextContainerWrapper" presStyleCnt="0">
        <dgm:presLayoutVars>
          <dgm:chMax val="0"/>
          <dgm:chPref val="0"/>
          <dgm:bulletEnabled val="1"/>
        </dgm:presLayoutVars>
      </dgm:prSet>
      <dgm:spPr/>
    </dgm:pt>
    <dgm:pt modelId="{538513A8-2D4C-5E4C-AFA5-083F96EB295D}" type="pres">
      <dgm:prSet presAssocID="{153825BA-3B9A-4726-B1EE-57980E2218B5}" presName="L2TextContainer" presStyleLbl="bgAccFollowNode1" presStyleIdx="1" presStyleCnt="4" custLinFactNeighborY="-38052"/>
      <dgm:spPr/>
    </dgm:pt>
    <dgm:pt modelId="{FD4A48E6-C28D-414A-A7C8-A7D8BF218940}" type="pres">
      <dgm:prSet presAssocID="{153825BA-3B9A-4726-B1EE-57980E2218B5}" presName="FlexibleEmptyPlaceHolder" presStyleCnt="0"/>
      <dgm:spPr/>
    </dgm:pt>
    <dgm:pt modelId="{D641CD7B-2B99-EE4E-A94C-2C0AA1683077}" type="pres">
      <dgm:prSet presAssocID="{153825BA-3B9A-4726-B1EE-57980E2218B5}" presName="ConnectLine" presStyleLbl="alignNode1" presStyleIdx="1"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905D8EA2-62C0-E447-9F85-8E78A4E3417F}" type="pres">
      <dgm:prSet presAssocID="{153825BA-3B9A-4726-B1EE-57980E2218B5}" presName="ConnectorPoint"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1F083C5C-6D6F-D14C-A90B-0D27752D8D7E}" type="pres">
      <dgm:prSet presAssocID="{153825BA-3B9A-4726-B1EE-57980E2218B5}" presName="EmptyPlaceHolder" presStyleCnt="0"/>
      <dgm:spPr/>
    </dgm:pt>
    <dgm:pt modelId="{78578A65-5065-A447-B3BF-B5F6E7BB6D07}" type="pres">
      <dgm:prSet presAssocID="{BC8D1148-45F7-4DE2-B2DB-DFE3E0185F64}" presName="spaceBetweenRectangles" presStyleCnt="0"/>
      <dgm:spPr/>
    </dgm:pt>
    <dgm:pt modelId="{9BFBCBE6-218B-274F-8191-FFF3E2504D56}" type="pres">
      <dgm:prSet presAssocID="{6C0EF322-6AC5-4EDE-812C-BECD899C9BA9}" presName="composite" presStyleCnt="0"/>
      <dgm:spPr/>
    </dgm:pt>
    <dgm:pt modelId="{4FA6ED0F-D06E-8246-8D7B-A516FCF356F4}" type="pres">
      <dgm:prSet presAssocID="{6C0EF322-6AC5-4EDE-812C-BECD899C9BA9}" presName="L1TextContainer" presStyleLbl="revTx" presStyleIdx="2" presStyleCnt="4">
        <dgm:presLayoutVars>
          <dgm:chMax val="1"/>
          <dgm:chPref val="1"/>
          <dgm:bulletEnabled val="1"/>
        </dgm:presLayoutVars>
      </dgm:prSet>
      <dgm:spPr/>
    </dgm:pt>
    <dgm:pt modelId="{2D1F2CDB-A76E-B14D-A00B-7C32819C2129}" type="pres">
      <dgm:prSet presAssocID="{6C0EF322-6AC5-4EDE-812C-BECD899C9BA9}" presName="L2TextContainerWrapper" presStyleCnt="0">
        <dgm:presLayoutVars>
          <dgm:chMax val="0"/>
          <dgm:chPref val="0"/>
          <dgm:bulletEnabled val="1"/>
        </dgm:presLayoutVars>
      </dgm:prSet>
      <dgm:spPr/>
    </dgm:pt>
    <dgm:pt modelId="{CC080C74-8060-A849-A0D8-0DE73E1CA97D}" type="pres">
      <dgm:prSet presAssocID="{6C0EF322-6AC5-4EDE-812C-BECD899C9BA9}" presName="L2TextContainer" presStyleLbl="bgAccFollowNode1" presStyleIdx="2" presStyleCnt="4"/>
      <dgm:spPr/>
    </dgm:pt>
    <dgm:pt modelId="{C95BC81D-285E-7446-B60E-FBE020B31BEE}" type="pres">
      <dgm:prSet presAssocID="{6C0EF322-6AC5-4EDE-812C-BECD899C9BA9}" presName="FlexibleEmptyPlaceHolder" presStyleCnt="0"/>
      <dgm:spPr/>
    </dgm:pt>
    <dgm:pt modelId="{7000F4E0-21F0-DE4E-B989-53859203F61D}" type="pres">
      <dgm:prSet presAssocID="{6C0EF322-6AC5-4EDE-812C-BECD899C9BA9}" presName="ConnectLine" presStyleLbl="alignNode1" presStyleIdx="2"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794F89E-7483-DC4E-98BE-9D870CBF966F}" type="pres">
      <dgm:prSet presAssocID="{6C0EF322-6AC5-4EDE-812C-BECD899C9BA9}" presName="ConnectorPoint"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5B0A7613-1BF9-EE4B-8341-C779A1DF850E}" type="pres">
      <dgm:prSet presAssocID="{6C0EF322-6AC5-4EDE-812C-BECD899C9BA9}" presName="EmptyPlaceHolder" presStyleCnt="0"/>
      <dgm:spPr/>
    </dgm:pt>
    <dgm:pt modelId="{A6EB0C0E-997B-7547-A6EE-112E8A412FB8}" type="pres">
      <dgm:prSet presAssocID="{BD2AD4B4-FDC0-4458-8C47-50A3E935E534}" presName="spaceBetweenRectangles" presStyleCnt="0"/>
      <dgm:spPr/>
    </dgm:pt>
    <dgm:pt modelId="{08A7EA62-EBC0-F746-927D-89CCFEB23676}" type="pres">
      <dgm:prSet presAssocID="{B5A1EB59-1CFB-44F8-AFDA-8D48337F6462}" presName="composite" presStyleCnt="0"/>
      <dgm:spPr/>
    </dgm:pt>
    <dgm:pt modelId="{D015C0FE-C692-D34B-8BDD-977FE3D540A6}" type="pres">
      <dgm:prSet presAssocID="{B5A1EB59-1CFB-44F8-AFDA-8D48337F6462}" presName="L1TextContainer" presStyleLbl="revTx" presStyleIdx="3" presStyleCnt="4">
        <dgm:presLayoutVars>
          <dgm:chMax val="1"/>
          <dgm:chPref val="1"/>
          <dgm:bulletEnabled val="1"/>
        </dgm:presLayoutVars>
      </dgm:prSet>
      <dgm:spPr/>
    </dgm:pt>
    <dgm:pt modelId="{72426A50-0E0A-9744-91E8-19A4D70354FC}" type="pres">
      <dgm:prSet presAssocID="{B5A1EB59-1CFB-44F8-AFDA-8D48337F6462}" presName="L2TextContainerWrapper" presStyleCnt="0">
        <dgm:presLayoutVars>
          <dgm:chMax val="0"/>
          <dgm:chPref val="0"/>
          <dgm:bulletEnabled val="1"/>
        </dgm:presLayoutVars>
      </dgm:prSet>
      <dgm:spPr/>
    </dgm:pt>
    <dgm:pt modelId="{571D826B-2C20-764A-9E3F-4C6D1A5FB515}" type="pres">
      <dgm:prSet presAssocID="{B5A1EB59-1CFB-44F8-AFDA-8D48337F6462}" presName="L2TextContainer" presStyleLbl="bgAccFollowNode1" presStyleIdx="3" presStyleCnt="4" custLinFactNeighborY="-14949"/>
      <dgm:spPr/>
    </dgm:pt>
    <dgm:pt modelId="{FC3C1954-1FEC-8741-AD2C-73CC7FA8B14E}" type="pres">
      <dgm:prSet presAssocID="{B5A1EB59-1CFB-44F8-AFDA-8D48337F6462}" presName="FlexibleEmptyPlaceHolder" presStyleCnt="0"/>
      <dgm:spPr/>
    </dgm:pt>
    <dgm:pt modelId="{FEF5FF1D-654D-DF47-B5EB-7D83DBDCC717}" type="pres">
      <dgm:prSet presAssocID="{B5A1EB59-1CFB-44F8-AFDA-8D48337F6462}" presName="ConnectLine" presStyleLbl="alignNode1" presStyleIdx="3"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3C73B94-CA98-5840-B5CC-554E8D21CA4E}" type="pres">
      <dgm:prSet presAssocID="{B5A1EB59-1CFB-44F8-AFDA-8D48337F6462}" presName="ConnectorPoint"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CB9CB0CF-D00E-2C40-B5C0-1C81DEFB200D}" type="pres">
      <dgm:prSet presAssocID="{B5A1EB59-1CFB-44F8-AFDA-8D48337F6462}" presName="EmptyPlaceHolder" presStyleCnt="0"/>
      <dgm:spPr/>
    </dgm:pt>
  </dgm:ptLst>
  <dgm:cxnLst>
    <dgm:cxn modelId="{AFC29606-0DE3-0D40-9990-7993C33F04C3}" type="presOf" srcId="{9A926289-6351-48BA-A3F7-92D76E19E28C}" destId="{CC080C74-8060-A849-A0D8-0DE73E1CA97D}" srcOrd="0" destOrd="0" presId="urn:microsoft.com/office/officeart/2017/3/layout/HorizontalPathTimeline"/>
    <dgm:cxn modelId="{0E27590F-3454-8845-B0DF-BD9E510AD89B}" type="presOf" srcId="{FA7FB019-C0EC-44F9-B6DB-AFDF20C2DF2A}" destId="{822639B0-F88E-004C-9DA0-C3FEEE8F1FFF}" srcOrd="0" destOrd="0" presId="urn:microsoft.com/office/officeart/2017/3/layout/HorizontalPathTimeline"/>
    <dgm:cxn modelId="{780EEE16-500F-49C4-B879-C393CF172334}" srcId="{B5A1EB59-1CFB-44F8-AFDA-8D48337F6462}" destId="{E6CB48A5-19EC-4A2A-BE93-5E8A26D75EEA}" srcOrd="0" destOrd="0" parTransId="{85F27588-558C-4DAA-BDD9-E56FC1A6B857}" sibTransId="{41EB453D-B44D-4AD2-8033-0CB28049F30A}"/>
    <dgm:cxn modelId="{2FF83F19-9200-6247-BFC6-66EC9B81630F}" type="presOf" srcId="{5098F517-5795-4E3A-97D0-A82E96627630}" destId="{C9F7150C-2F31-7647-A7D4-3B179FB7F028}" srcOrd="0" destOrd="0" presId="urn:microsoft.com/office/officeart/2017/3/layout/HorizontalPathTimeline"/>
    <dgm:cxn modelId="{505B6E23-7EE3-42A8-AE91-3C01DE0F6994}" srcId="{5098F517-5795-4E3A-97D0-A82E96627630}" destId="{153825BA-3B9A-4726-B1EE-57980E2218B5}" srcOrd="1" destOrd="0" parTransId="{FC55B875-D655-4E62-A8A6-DF388527586E}" sibTransId="{BC8D1148-45F7-4DE2-B2DB-DFE3E0185F64}"/>
    <dgm:cxn modelId="{49225B29-2071-9740-9C7D-B2D76835C78E}" type="presOf" srcId="{C07F35B2-2FD2-4E90-AA6B-7138F9433B5E}" destId="{88FBA2F6-3A8D-2F46-8FC1-166E3D4B07C7}" srcOrd="0" destOrd="0" presId="urn:microsoft.com/office/officeart/2017/3/layout/HorizontalPathTimeline"/>
    <dgm:cxn modelId="{D355B32B-0A38-40B1-891A-3CCB7548DF23}" srcId="{5098F517-5795-4E3A-97D0-A82E96627630}" destId="{B5A1EB59-1CFB-44F8-AFDA-8D48337F6462}" srcOrd="3" destOrd="0" parTransId="{EDD335D1-5674-48A6-892E-68EF4E274593}" sibTransId="{602A3D52-9EF4-4625-90F7-521EC2088274}"/>
    <dgm:cxn modelId="{93A9052C-5403-DA42-AD45-305008CAA986}" type="presOf" srcId="{6C0EF322-6AC5-4EDE-812C-BECD899C9BA9}" destId="{4FA6ED0F-D06E-8246-8D7B-A516FCF356F4}" srcOrd="0" destOrd="0" presId="urn:microsoft.com/office/officeart/2017/3/layout/HorizontalPathTimeline"/>
    <dgm:cxn modelId="{D649C637-5C55-4658-8635-91C566FFB557}" srcId="{C07F35B2-2FD2-4E90-AA6B-7138F9433B5E}" destId="{FA7FB019-C0EC-44F9-B6DB-AFDF20C2DF2A}" srcOrd="0" destOrd="0" parTransId="{90923036-E19D-4847-9837-642CA955C88C}" sibTransId="{A181E930-592E-462E-B87E-700269CE2F9F}"/>
    <dgm:cxn modelId="{F2D3843E-FCE3-4892-900C-DF6BBDB94374}" srcId="{153825BA-3B9A-4726-B1EE-57980E2218B5}" destId="{FC50C17C-51F3-4468-AF5B-057B79407701}" srcOrd="0" destOrd="0" parTransId="{8FF86AE0-DA44-4E28-8EFB-403573791A03}" sibTransId="{9E243211-BEC1-43AC-B9DA-72BA14A83BF9}"/>
    <dgm:cxn modelId="{156ABF50-FB34-4063-B9C6-30D1502B5F55}" srcId="{5098F517-5795-4E3A-97D0-A82E96627630}" destId="{6C0EF322-6AC5-4EDE-812C-BECD899C9BA9}" srcOrd="2" destOrd="0" parTransId="{364CCBCD-84E0-4ACA-9780-4617E4F865EA}" sibTransId="{BD2AD4B4-FDC0-4458-8C47-50A3E935E534}"/>
    <dgm:cxn modelId="{0530145F-CF2C-7A40-8B5B-D2ACEB65172A}" type="presOf" srcId="{153825BA-3B9A-4726-B1EE-57980E2218B5}" destId="{96FEF453-DB0A-CC44-8DF2-B41132F88414}" srcOrd="0" destOrd="0" presId="urn:microsoft.com/office/officeart/2017/3/layout/HorizontalPathTimeline"/>
    <dgm:cxn modelId="{78084375-ACB3-F443-BED7-6565229307F4}" type="presOf" srcId="{FC50C17C-51F3-4468-AF5B-057B79407701}" destId="{538513A8-2D4C-5E4C-AFA5-083F96EB295D}" srcOrd="0" destOrd="0" presId="urn:microsoft.com/office/officeart/2017/3/layout/HorizontalPathTimeline"/>
    <dgm:cxn modelId="{7ABA4B8B-F0DA-4147-AEEF-BF872EF6829F}" type="presOf" srcId="{B5A1EB59-1CFB-44F8-AFDA-8D48337F6462}" destId="{D015C0FE-C692-D34B-8BDD-977FE3D540A6}" srcOrd="0" destOrd="0" presId="urn:microsoft.com/office/officeart/2017/3/layout/HorizontalPathTimeline"/>
    <dgm:cxn modelId="{B30402E7-F0E6-4EDF-92A1-0901748C08AA}" srcId="{6C0EF322-6AC5-4EDE-812C-BECD899C9BA9}" destId="{9A926289-6351-48BA-A3F7-92D76E19E28C}" srcOrd="0" destOrd="0" parTransId="{5E7C8711-ED39-4A89-A7A8-4072B5B645A6}" sibTransId="{FF074D6B-B103-418C-82D5-7C5BE7F1E4FE}"/>
    <dgm:cxn modelId="{FD3928E9-E049-4868-B0D8-01E43207CDDB}" srcId="{5098F517-5795-4E3A-97D0-A82E96627630}" destId="{C07F35B2-2FD2-4E90-AA6B-7138F9433B5E}" srcOrd="0" destOrd="0" parTransId="{5F1F9DD9-A1AC-4DA6-848A-84C452237BDA}" sibTransId="{C4DB55D7-7C22-4AE6-B2A3-5E557777CC24}"/>
    <dgm:cxn modelId="{E09486FB-83D1-7947-9B31-23392A244054}" type="presOf" srcId="{E6CB48A5-19EC-4A2A-BE93-5E8A26D75EEA}" destId="{571D826B-2C20-764A-9E3F-4C6D1A5FB515}" srcOrd="0" destOrd="0" presId="urn:microsoft.com/office/officeart/2017/3/layout/HorizontalPathTimeline"/>
    <dgm:cxn modelId="{2FABD1BE-1067-2E41-92F4-3F1805934A4F}" type="presParOf" srcId="{C9F7150C-2F31-7647-A7D4-3B179FB7F028}" destId="{0C0239D3-1E88-C64D-81F6-979497EE1E34}" srcOrd="0" destOrd="0" presId="urn:microsoft.com/office/officeart/2017/3/layout/HorizontalPathTimeline"/>
    <dgm:cxn modelId="{C4B18CBA-C2CA-DD42-83CB-9A9DBA8944AE}" type="presParOf" srcId="{C9F7150C-2F31-7647-A7D4-3B179FB7F028}" destId="{4BFC4DAB-7D3E-3B4F-B2EE-761FC1CF90DB}" srcOrd="1" destOrd="0" presId="urn:microsoft.com/office/officeart/2017/3/layout/HorizontalPathTimeline"/>
    <dgm:cxn modelId="{9051BD7B-921C-EF4C-856F-E74A9989364F}" type="presParOf" srcId="{4BFC4DAB-7D3E-3B4F-B2EE-761FC1CF90DB}" destId="{76355BC8-BA69-7E4B-BEED-DEA245436B00}" srcOrd="0" destOrd="0" presId="urn:microsoft.com/office/officeart/2017/3/layout/HorizontalPathTimeline"/>
    <dgm:cxn modelId="{002E02BC-5878-F640-A823-D0C56600F19C}" type="presParOf" srcId="{76355BC8-BA69-7E4B-BEED-DEA245436B00}" destId="{88FBA2F6-3A8D-2F46-8FC1-166E3D4B07C7}" srcOrd="0" destOrd="0" presId="urn:microsoft.com/office/officeart/2017/3/layout/HorizontalPathTimeline"/>
    <dgm:cxn modelId="{BFE222FF-DC52-6E46-AE60-993B25665165}" type="presParOf" srcId="{76355BC8-BA69-7E4B-BEED-DEA245436B00}" destId="{38369806-7924-4B46-880B-20A983D54AD5}" srcOrd="1" destOrd="0" presId="urn:microsoft.com/office/officeart/2017/3/layout/HorizontalPathTimeline"/>
    <dgm:cxn modelId="{6F4B6D98-6554-894F-BB28-30EFB74C5528}" type="presParOf" srcId="{38369806-7924-4B46-880B-20A983D54AD5}" destId="{822639B0-F88E-004C-9DA0-C3FEEE8F1FFF}" srcOrd="0" destOrd="0" presId="urn:microsoft.com/office/officeart/2017/3/layout/HorizontalPathTimeline"/>
    <dgm:cxn modelId="{13F0DB9A-B381-DF4C-946D-8E3B9B9DA748}" type="presParOf" srcId="{38369806-7924-4B46-880B-20A983D54AD5}" destId="{59B2528A-5485-E848-98F0-02C0D7BBCD24}" srcOrd="1" destOrd="0" presId="urn:microsoft.com/office/officeart/2017/3/layout/HorizontalPathTimeline"/>
    <dgm:cxn modelId="{B3CBB155-18D2-FA45-86B2-D624181F0031}" type="presParOf" srcId="{76355BC8-BA69-7E4B-BEED-DEA245436B00}" destId="{4FD57C67-7F13-F946-AFA1-5AB7D9A2379A}" srcOrd="2" destOrd="0" presId="urn:microsoft.com/office/officeart/2017/3/layout/HorizontalPathTimeline"/>
    <dgm:cxn modelId="{9D750530-A353-7C49-B8F1-19AEF8032364}" type="presParOf" srcId="{76355BC8-BA69-7E4B-BEED-DEA245436B00}" destId="{A556BB08-BA09-2843-8B88-CBD83AFFBA5D}" srcOrd="3" destOrd="0" presId="urn:microsoft.com/office/officeart/2017/3/layout/HorizontalPathTimeline"/>
    <dgm:cxn modelId="{2A971F0F-D2E1-E94E-B730-6B8C3A5C3155}" type="presParOf" srcId="{76355BC8-BA69-7E4B-BEED-DEA245436B00}" destId="{38C2E422-DE0D-8C49-BA55-76D83C996625}" srcOrd="4" destOrd="0" presId="urn:microsoft.com/office/officeart/2017/3/layout/HorizontalPathTimeline"/>
    <dgm:cxn modelId="{B292E62A-A0B1-CE4F-9F7B-CB540A5E0F0F}" type="presParOf" srcId="{4BFC4DAB-7D3E-3B4F-B2EE-761FC1CF90DB}" destId="{FD404138-D0F1-E842-AA1E-62D32D30734C}" srcOrd="1" destOrd="0" presId="urn:microsoft.com/office/officeart/2017/3/layout/HorizontalPathTimeline"/>
    <dgm:cxn modelId="{213ECD32-3440-074F-B853-DB48F301DD64}" type="presParOf" srcId="{4BFC4DAB-7D3E-3B4F-B2EE-761FC1CF90DB}" destId="{B3A47D6F-65B1-614B-950F-41B69E3E7261}" srcOrd="2" destOrd="0" presId="urn:microsoft.com/office/officeart/2017/3/layout/HorizontalPathTimeline"/>
    <dgm:cxn modelId="{10A657D4-EF7C-5440-B721-947DA42AED6E}" type="presParOf" srcId="{B3A47D6F-65B1-614B-950F-41B69E3E7261}" destId="{96FEF453-DB0A-CC44-8DF2-B41132F88414}" srcOrd="0" destOrd="0" presId="urn:microsoft.com/office/officeart/2017/3/layout/HorizontalPathTimeline"/>
    <dgm:cxn modelId="{8F0B2F95-C348-F044-A9DE-EE671D6E3921}" type="presParOf" srcId="{B3A47D6F-65B1-614B-950F-41B69E3E7261}" destId="{05AB4214-DA41-DB41-9495-53EC4CC25506}" srcOrd="1" destOrd="0" presId="urn:microsoft.com/office/officeart/2017/3/layout/HorizontalPathTimeline"/>
    <dgm:cxn modelId="{21AA5EE3-AB59-534C-BA9F-D1EE8F3A0218}" type="presParOf" srcId="{05AB4214-DA41-DB41-9495-53EC4CC25506}" destId="{538513A8-2D4C-5E4C-AFA5-083F96EB295D}" srcOrd="0" destOrd="0" presId="urn:microsoft.com/office/officeart/2017/3/layout/HorizontalPathTimeline"/>
    <dgm:cxn modelId="{0845257A-FC18-7041-9DB1-0534D6A01457}" type="presParOf" srcId="{05AB4214-DA41-DB41-9495-53EC4CC25506}" destId="{FD4A48E6-C28D-414A-A7C8-A7D8BF218940}" srcOrd="1" destOrd="0" presId="urn:microsoft.com/office/officeart/2017/3/layout/HorizontalPathTimeline"/>
    <dgm:cxn modelId="{FFC0B8BA-F17B-D149-919B-70CC3D44A9BF}" type="presParOf" srcId="{B3A47D6F-65B1-614B-950F-41B69E3E7261}" destId="{D641CD7B-2B99-EE4E-A94C-2C0AA1683077}" srcOrd="2" destOrd="0" presId="urn:microsoft.com/office/officeart/2017/3/layout/HorizontalPathTimeline"/>
    <dgm:cxn modelId="{93B20FE1-4BF6-7847-A542-219BC6EFB41C}" type="presParOf" srcId="{B3A47D6F-65B1-614B-950F-41B69E3E7261}" destId="{905D8EA2-62C0-E447-9F85-8E78A4E3417F}" srcOrd="3" destOrd="0" presId="urn:microsoft.com/office/officeart/2017/3/layout/HorizontalPathTimeline"/>
    <dgm:cxn modelId="{2D3DF4E0-2F09-2C4C-B1F6-A0A7EA0F5E26}" type="presParOf" srcId="{B3A47D6F-65B1-614B-950F-41B69E3E7261}" destId="{1F083C5C-6D6F-D14C-A90B-0D27752D8D7E}" srcOrd="4" destOrd="0" presId="urn:microsoft.com/office/officeart/2017/3/layout/HorizontalPathTimeline"/>
    <dgm:cxn modelId="{E91CAE25-2A8F-4B44-9D08-3BCD0EF44CF4}" type="presParOf" srcId="{4BFC4DAB-7D3E-3B4F-B2EE-761FC1CF90DB}" destId="{78578A65-5065-A447-B3BF-B5F6E7BB6D07}" srcOrd="3" destOrd="0" presId="urn:microsoft.com/office/officeart/2017/3/layout/HorizontalPathTimeline"/>
    <dgm:cxn modelId="{814732BA-AD7D-1D45-A315-1E8818E5521C}" type="presParOf" srcId="{4BFC4DAB-7D3E-3B4F-B2EE-761FC1CF90DB}" destId="{9BFBCBE6-218B-274F-8191-FFF3E2504D56}" srcOrd="4" destOrd="0" presId="urn:microsoft.com/office/officeart/2017/3/layout/HorizontalPathTimeline"/>
    <dgm:cxn modelId="{3F4F9ADA-6B31-9C42-ABE8-1EAC1C37BC07}" type="presParOf" srcId="{9BFBCBE6-218B-274F-8191-FFF3E2504D56}" destId="{4FA6ED0F-D06E-8246-8D7B-A516FCF356F4}" srcOrd="0" destOrd="0" presId="urn:microsoft.com/office/officeart/2017/3/layout/HorizontalPathTimeline"/>
    <dgm:cxn modelId="{85875427-F6FC-574F-96FD-7B26F6D55F52}" type="presParOf" srcId="{9BFBCBE6-218B-274F-8191-FFF3E2504D56}" destId="{2D1F2CDB-A76E-B14D-A00B-7C32819C2129}" srcOrd="1" destOrd="0" presId="urn:microsoft.com/office/officeart/2017/3/layout/HorizontalPathTimeline"/>
    <dgm:cxn modelId="{BB62CEFC-E520-6043-B967-9344C362234E}" type="presParOf" srcId="{2D1F2CDB-A76E-B14D-A00B-7C32819C2129}" destId="{CC080C74-8060-A849-A0D8-0DE73E1CA97D}" srcOrd="0" destOrd="0" presId="urn:microsoft.com/office/officeart/2017/3/layout/HorizontalPathTimeline"/>
    <dgm:cxn modelId="{77DBCB31-7A5F-2F4F-8B16-F5E2AAF5FF85}" type="presParOf" srcId="{2D1F2CDB-A76E-B14D-A00B-7C32819C2129}" destId="{C95BC81D-285E-7446-B60E-FBE020B31BEE}" srcOrd="1" destOrd="0" presId="urn:microsoft.com/office/officeart/2017/3/layout/HorizontalPathTimeline"/>
    <dgm:cxn modelId="{ABE6B588-711C-774E-8092-8C1644752B88}" type="presParOf" srcId="{9BFBCBE6-218B-274F-8191-FFF3E2504D56}" destId="{7000F4E0-21F0-DE4E-B989-53859203F61D}" srcOrd="2" destOrd="0" presId="urn:microsoft.com/office/officeart/2017/3/layout/HorizontalPathTimeline"/>
    <dgm:cxn modelId="{49EB402B-80BB-4A4A-864F-5D75053493C7}" type="presParOf" srcId="{9BFBCBE6-218B-274F-8191-FFF3E2504D56}" destId="{6794F89E-7483-DC4E-98BE-9D870CBF966F}" srcOrd="3" destOrd="0" presId="urn:microsoft.com/office/officeart/2017/3/layout/HorizontalPathTimeline"/>
    <dgm:cxn modelId="{52443D88-7489-E442-ADB4-253D1787BC6F}" type="presParOf" srcId="{9BFBCBE6-218B-274F-8191-FFF3E2504D56}" destId="{5B0A7613-1BF9-EE4B-8341-C779A1DF850E}" srcOrd="4" destOrd="0" presId="urn:microsoft.com/office/officeart/2017/3/layout/HorizontalPathTimeline"/>
    <dgm:cxn modelId="{07B2034A-3081-5E40-9F30-FACE22D77757}" type="presParOf" srcId="{4BFC4DAB-7D3E-3B4F-B2EE-761FC1CF90DB}" destId="{A6EB0C0E-997B-7547-A6EE-112E8A412FB8}" srcOrd="5" destOrd="0" presId="urn:microsoft.com/office/officeart/2017/3/layout/HorizontalPathTimeline"/>
    <dgm:cxn modelId="{80289D2B-5CAD-974B-9F81-367FFEADDE93}" type="presParOf" srcId="{4BFC4DAB-7D3E-3B4F-B2EE-761FC1CF90DB}" destId="{08A7EA62-EBC0-F746-927D-89CCFEB23676}" srcOrd="6" destOrd="0" presId="urn:microsoft.com/office/officeart/2017/3/layout/HorizontalPathTimeline"/>
    <dgm:cxn modelId="{A66AE1F5-64E3-B041-BB41-C9AB78814A1D}" type="presParOf" srcId="{08A7EA62-EBC0-F746-927D-89CCFEB23676}" destId="{D015C0FE-C692-D34B-8BDD-977FE3D540A6}" srcOrd="0" destOrd="0" presId="urn:microsoft.com/office/officeart/2017/3/layout/HorizontalPathTimeline"/>
    <dgm:cxn modelId="{D8BABD69-0615-944E-B036-C27BD0475F5D}" type="presParOf" srcId="{08A7EA62-EBC0-F746-927D-89CCFEB23676}" destId="{72426A50-0E0A-9744-91E8-19A4D70354FC}" srcOrd="1" destOrd="0" presId="urn:microsoft.com/office/officeart/2017/3/layout/HorizontalPathTimeline"/>
    <dgm:cxn modelId="{D7996799-AA36-9344-BF5C-DACA305A6A4B}" type="presParOf" srcId="{72426A50-0E0A-9744-91E8-19A4D70354FC}" destId="{571D826B-2C20-764A-9E3F-4C6D1A5FB515}" srcOrd="0" destOrd="0" presId="urn:microsoft.com/office/officeart/2017/3/layout/HorizontalPathTimeline"/>
    <dgm:cxn modelId="{A0D58752-1305-D545-890E-1114F94D38FC}" type="presParOf" srcId="{72426A50-0E0A-9744-91E8-19A4D70354FC}" destId="{FC3C1954-1FEC-8741-AD2C-73CC7FA8B14E}" srcOrd="1" destOrd="0" presId="urn:microsoft.com/office/officeart/2017/3/layout/HorizontalPathTimeline"/>
    <dgm:cxn modelId="{4A2B98DD-B566-604A-8DB3-628F42DD51A2}" type="presParOf" srcId="{08A7EA62-EBC0-F746-927D-89CCFEB23676}" destId="{FEF5FF1D-654D-DF47-B5EB-7D83DBDCC717}" srcOrd="2" destOrd="0" presId="urn:microsoft.com/office/officeart/2017/3/layout/HorizontalPathTimeline"/>
    <dgm:cxn modelId="{E93D2663-6CEF-714B-BAF6-7313B2D46A7A}" type="presParOf" srcId="{08A7EA62-EBC0-F746-927D-89CCFEB23676}" destId="{63C73B94-CA98-5840-B5CC-554E8D21CA4E}" srcOrd="3" destOrd="0" presId="urn:microsoft.com/office/officeart/2017/3/layout/HorizontalPathTimeline"/>
    <dgm:cxn modelId="{500CB99A-3FDB-F945-AE89-40CC744E10D5}" type="presParOf" srcId="{08A7EA62-EBC0-F746-927D-89CCFEB23676}" destId="{CB9CB0CF-D00E-2C40-B5C0-1C81DEFB200D}" srcOrd="4" destOrd="0" presId="urn:microsoft.com/office/officeart/2017/3/layout/HorizontalPath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75B44C-E5BC-684D-9753-87CD47D851F9}"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44CABE0D-80D3-6A46-81E2-3335DFC7602E}">
      <dgm:prSet phldrT="[Text]"/>
      <dgm:spPr/>
      <dgm:t>
        <a:bodyPr/>
        <a:lstStyle/>
        <a:p>
          <a:r>
            <a:rPr lang="en-US" dirty="0">
              <a:solidFill>
                <a:schemeClr val="bg2">
                  <a:lumMod val="25000"/>
                </a:schemeClr>
              </a:solidFill>
              <a:latin typeface="News Gothic MT" panose="020B0503020103020203" pitchFamily="34" charset="0"/>
            </a:rPr>
            <a:t>Measurements transferable to the FD</a:t>
          </a:r>
        </a:p>
      </dgm:t>
    </dgm:pt>
    <dgm:pt modelId="{59F3F78F-9FC2-184A-98F8-0792C81B1239}" type="parTrans" cxnId="{70A24A73-1134-824A-9A6F-5E92F9059019}">
      <dgm:prSet/>
      <dgm:spPr/>
      <dgm:t>
        <a:bodyPr/>
        <a:lstStyle/>
        <a:p>
          <a:endParaRPr lang="en-US"/>
        </a:p>
      </dgm:t>
    </dgm:pt>
    <dgm:pt modelId="{0D3293F1-2EBC-0140-8593-C42C2B878B18}" type="sibTrans" cxnId="{70A24A73-1134-824A-9A6F-5E92F9059019}">
      <dgm:prSet/>
      <dgm:spPr/>
      <dgm:t>
        <a:bodyPr/>
        <a:lstStyle/>
        <a:p>
          <a:endParaRPr lang="en-US"/>
        </a:p>
      </dgm:t>
    </dgm:pt>
    <dgm:pt modelId="{CA74602E-4E3F-984A-AA9A-D553A86DEAB6}">
      <dgm:prSet phldrT="[Text]"/>
      <dgm:spPr/>
      <dgm:t>
        <a:bodyPr/>
        <a:lstStyle/>
        <a:p>
          <a:r>
            <a:rPr lang="en-US" dirty="0">
              <a:solidFill>
                <a:schemeClr val="bg2">
                  <a:lumMod val="25000"/>
                </a:schemeClr>
              </a:solidFill>
              <a:latin typeface="News Gothic MT" panose="020B0503020103020203" pitchFamily="34" charset="0"/>
            </a:rPr>
            <a:t>Constrain the cross-section model</a:t>
          </a:r>
        </a:p>
      </dgm:t>
    </dgm:pt>
    <dgm:pt modelId="{2A5DD3EB-5A53-4740-9777-8BF2D896665C}" type="parTrans" cxnId="{4C382E9E-AFD4-9544-BF4C-FCAB3FBB2EC2}">
      <dgm:prSet/>
      <dgm:spPr/>
      <dgm:t>
        <a:bodyPr/>
        <a:lstStyle/>
        <a:p>
          <a:endParaRPr lang="en-US"/>
        </a:p>
      </dgm:t>
    </dgm:pt>
    <dgm:pt modelId="{A9C0C976-9C48-A94E-B4D4-B382C6067CA3}" type="sibTrans" cxnId="{4C382E9E-AFD4-9544-BF4C-FCAB3FBB2EC2}">
      <dgm:prSet/>
      <dgm:spPr/>
      <dgm:t>
        <a:bodyPr/>
        <a:lstStyle/>
        <a:p>
          <a:endParaRPr lang="en-US"/>
        </a:p>
      </dgm:t>
    </dgm:pt>
    <dgm:pt modelId="{0A539F9D-600F-104A-A8FB-94688A38D394}">
      <dgm:prSet/>
      <dgm:spPr/>
      <dgm:t>
        <a:bodyPr/>
        <a:lstStyle/>
        <a:p>
          <a:r>
            <a:rPr lang="en-US" dirty="0">
              <a:solidFill>
                <a:schemeClr val="bg2">
                  <a:lumMod val="25000"/>
                </a:schemeClr>
              </a:solidFill>
              <a:latin typeface="News Gothic MT" panose="020B0503020103020203" pitchFamily="34" charset="0"/>
            </a:rPr>
            <a:t>Measure the neutrino flux</a:t>
          </a:r>
        </a:p>
      </dgm:t>
    </dgm:pt>
    <dgm:pt modelId="{A9566A76-764F-0849-83E6-4818276A877E}" type="parTrans" cxnId="{B8C47E4B-7DDA-B64E-97E8-494462D818CA}">
      <dgm:prSet/>
      <dgm:spPr/>
      <dgm:t>
        <a:bodyPr/>
        <a:lstStyle/>
        <a:p>
          <a:endParaRPr lang="en-US"/>
        </a:p>
      </dgm:t>
    </dgm:pt>
    <dgm:pt modelId="{74712638-AB0C-5D41-9346-9D196C70C67A}" type="sibTrans" cxnId="{B8C47E4B-7DDA-B64E-97E8-494462D818CA}">
      <dgm:prSet/>
      <dgm:spPr/>
      <dgm:t>
        <a:bodyPr/>
        <a:lstStyle/>
        <a:p>
          <a:endParaRPr lang="en-US"/>
        </a:p>
      </dgm:t>
    </dgm:pt>
    <dgm:pt modelId="{282B22AB-278A-554D-BE42-4883B3B9F79B}">
      <dgm:prSet/>
      <dgm:spPr/>
      <dgm:t>
        <a:bodyPr/>
        <a:lstStyle/>
        <a:p>
          <a:r>
            <a:rPr lang="en-US" dirty="0">
              <a:solidFill>
                <a:schemeClr val="bg2">
                  <a:lumMod val="25000"/>
                </a:schemeClr>
              </a:solidFill>
              <a:latin typeface="News Gothic MT" panose="020B0503020103020203" pitchFamily="34" charset="0"/>
            </a:rPr>
            <a:t>Obtain measurement with different fluxes</a:t>
          </a:r>
        </a:p>
      </dgm:t>
    </dgm:pt>
    <dgm:pt modelId="{12C3E71C-3007-3042-923B-159D2C76C59D}" type="parTrans" cxnId="{39FABED7-EC23-3643-BED0-274AD7C5D8BF}">
      <dgm:prSet/>
      <dgm:spPr/>
      <dgm:t>
        <a:bodyPr/>
        <a:lstStyle/>
        <a:p>
          <a:endParaRPr lang="en-US"/>
        </a:p>
      </dgm:t>
    </dgm:pt>
    <dgm:pt modelId="{C1B13D77-968E-3B4C-BEAC-DCAC8AA69D7E}" type="sibTrans" cxnId="{39FABED7-EC23-3643-BED0-274AD7C5D8BF}">
      <dgm:prSet/>
      <dgm:spPr/>
      <dgm:t>
        <a:bodyPr/>
        <a:lstStyle/>
        <a:p>
          <a:endParaRPr lang="en-US"/>
        </a:p>
      </dgm:t>
    </dgm:pt>
    <dgm:pt modelId="{5690AB5D-2314-CA41-9A13-52AEB27F425A}">
      <dgm:prSet/>
      <dgm:spPr/>
      <dgm:t>
        <a:bodyPr/>
        <a:lstStyle/>
        <a:p>
          <a:r>
            <a:rPr lang="en-US" dirty="0">
              <a:solidFill>
                <a:schemeClr val="bg2">
                  <a:lumMod val="25000"/>
                </a:schemeClr>
              </a:solidFill>
              <a:latin typeface="News Gothic MT" panose="020B0503020103020203" pitchFamily="34" charset="0"/>
            </a:rPr>
            <a:t>Monitor time variations of the neutrino beam</a:t>
          </a:r>
        </a:p>
      </dgm:t>
    </dgm:pt>
    <dgm:pt modelId="{DD128530-186D-2E4E-B4A7-43ED7163BFD5}" type="parTrans" cxnId="{215370A7-ED78-0446-82DE-C09EE34B2F9E}">
      <dgm:prSet/>
      <dgm:spPr/>
      <dgm:t>
        <a:bodyPr/>
        <a:lstStyle/>
        <a:p>
          <a:endParaRPr lang="en-US"/>
        </a:p>
      </dgm:t>
    </dgm:pt>
    <dgm:pt modelId="{9FC56B8E-3AB6-CB48-BE3D-848607560BAB}" type="sibTrans" cxnId="{215370A7-ED78-0446-82DE-C09EE34B2F9E}">
      <dgm:prSet/>
      <dgm:spPr/>
      <dgm:t>
        <a:bodyPr/>
        <a:lstStyle/>
        <a:p>
          <a:endParaRPr lang="en-US"/>
        </a:p>
      </dgm:t>
    </dgm:pt>
    <dgm:pt modelId="{788C17F2-AC63-FA41-BD67-8E489A2FF780}">
      <dgm:prSet/>
      <dgm:spPr/>
      <dgm:t>
        <a:bodyPr/>
        <a:lstStyle/>
        <a:p>
          <a:r>
            <a:rPr lang="en-US" dirty="0">
              <a:solidFill>
                <a:schemeClr val="bg2">
                  <a:lumMod val="25000"/>
                </a:schemeClr>
              </a:solidFill>
              <a:latin typeface="News Gothic MT" panose="020B0503020103020203" pitchFamily="34" charset="0"/>
            </a:rPr>
            <a:t>Operate in high-rate environment</a:t>
          </a:r>
        </a:p>
      </dgm:t>
    </dgm:pt>
    <dgm:pt modelId="{3285D39D-BFA1-1C42-BD02-0251920C0699}" type="parTrans" cxnId="{0FA785DE-B5BF-114D-870C-B5D8CCB5FE63}">
      <dgm:prSet/>
      <dgm:spPr/>
      <dgm:t>
        <a:bodyPr/>
        <a:lstStyle/>
        <a:p>
          <a:endParaRPr lang="en-US"/>
        </a:p>
      </dgm:t>
    </dgm:pt>
    <dgm:pt modelId="{3C492FD1-6EF0-294B-AFEB-A9044DBBE5A4}" type="sibTrans" cxnId="{0FA785DE-B5BF-114D-870C-B5D8CCB5FE63}">
      <dgm:prSet/>
      <dgm:spPr/>
      <dgm:t>
        <a:bodyPr/>
        <a:lstStyle/>
        <a:p>
          <a:endParaRPr lang="en-US"/>
        </a:p>
      </dgm:t>
    </dgm:pt>
    <dgm:pt modelId="{C04A8C91-B47F-8F40-A744-69EC1EB48EDC}">
      <dgm:prSet/>
      <dgm:spPr/>
      <dgm:t>
        <a:bodyPr/>
        <a:lstStyle/>
        <a:p>
          <a:r>
            <a:rPr lang="en-US" dirty="0">
              <a:solidFill>
                <a:schemeClr val="bg2">
                  <a:lumMod val="25000"/>
                </a:schemeClr>
              </a:solidFill>
              <a:latin typeface="News Gothic MT" panose="020B0503020103020203" pitchFamily="34" charset="0"/>
            </a:rPr>
            <a:t>New exciting physics measurements to test BSM, sterile and dark-matter models.</a:t>
          </a:r>
        </a:p>
      </dgm:t>
    </dgm:pt>
    <dgm:pt modelId="{21DFF268-5C20-9140-AEDD-7FF53E317E9F}" type="parTrans" cxnId="{EA32C241-856E-6C4F-82E7-781B6611704F}">
      <dgm:prSet/>
      <dgm:spPr/>
      <dgm:t>
        <a:bodyPr/>
        <a:lstStyle/>
        <a:p>
          <a:endParaRPr lang="en-US"/>
        </a:p>
      </dgm:t>
    </dgm:pt>
    <dgm:pt modelId="{AD9F7CB3-9B3F-5941-B634-C41DD0A01FC4}" type="sibTrans" cxnId="{EA32C241-856E-6C4F-82E7-781B6611704F}">
      <dgm:prSet/>
      <dgm:spPr/>
      <dgm:t>
        <a:bodyPr/>
        <a:lstStyle/>
        <a:p>
          <a:endParaRPr lang="en-US"/>
        </a:p>
      </dgm:t>
    </dgm:pt>
    <dgm:pt modelId="{A4DF9A7A-6BF4-5A43-ABF5-23014B8430AF}">
      <dgm:prSet/>
      <dgm:spPr/>
      <dgm:t>
        <a:bodyPr/>
        <a:lstStyle/>
        <a:p>
          <a:endParaRPr lang="en-US"/>
        </a:p>
      </dgm:t>
    </dgm:pt>
    <dgm:pt modelId="{8C52B22A-BCCA-284F-80AD-2993D25C2687}" type="parTrans" cxnId="{BC908959-117B-5143-9831-0D49588AF9F5}">
      <dgm:prSet/>
      <dgm:spPr/>
      <dgm:t>
        <a:bodyPr/>
        <a:lstStyle/>
        <a:p>
          <a:endParaRPr lang="en-US"/>
        </a:p>
      </dgm:t>
    </dgm:pt>
    <dgm:pt modelId="{30C809D1-B173-BB40-8B7F-905592920515}" type="sibTrans" cxnId="{BC908959-117B-5143-9831-0D49588AF9F5}">
      <dgm:prSet/>
      <dgm:spPr/>
      <dgm:t>
        <a:bodyPr/>
        <a:lstStyle/>
        <a:p>
          <a:endParaRPr lang="en-US"/>
        </a:p>
      </dgm:t>
    </dgm:pt>
    <dgm:pt modelId="{FB04EF1C-0688-4C4E-9A2B-FB998D73E091}" type="pres">
      <dgm:prSet presAssocID="{6975B44C-E5BC-684D-9753-87CD47D851F9}" presName="Name0" presStyleCnt="0">
        <dgm:presLayoutVars>
          <dgm:chMax val="7"/>
          <dgm:chPref val="7"/>
          <dgm:dir/>
        </dgm:presLayoutVars>
      </dgm:prSet>
      <dgm:spPr/>
    </dgm:pt>
    <dgm:pt modelId="{E4525DDA-BA4F-754C-BAB8-35A724A2238B}" type="pres">
      <dgm:prSet presAssocID="{6975B44C-E5BC-684D-9753-87CD47D851F9}" presName="Name1" presStyleCnt="0"/>
      <dgm:spPr/>
    </dgm:pt>
    <dgm:pt modelId="{0C9CDC09-DAD9-8F40-814A-D8B6C92A3829}" type="pres">
      <dgm:prSet presAssocID="{6975B44C-E5BC-684D-9753-87CD47D851F9}" presName="cycle" presStyleCnt="0"/>
      <dgm:spPr/>
    </dgm:pt>
    <dgm:pt modelId="{E222F6B2-8091-6E4D-A104-A1138109DD57}" type="pres">
      <dgm:prSet presAssocID="{6975B44C-E5BC-684D-9753-87CD47D851F9}" presName="srcNode" presStyleLbl="node1" presStyleIdx="0" presStyleCnt="7"/>
      <dgm:spPr/>
    </dgm:pt>
    <dgm:pt modelId="{6CB2DC1F-53F8-364D-9544-8CC774225426}" type="pres">
      <dgm:prSet presAssocID="{6975B44C-E5BC-684D-9753-87CD47D851F9}" presName="conn" presStyleLbl="parChTrans1D2" presStyleIdx="0" presStyleCnt="1"/>
      <dgm:spPr/>
    </dgm:pt>
    <dgm:pt modelId="{AB7DA508-E385-2240-8853-5C0E439C9816}" type="pres">
      <dgm:prSet presAssocID="{6975B44C-E5BC-684D-9753-87CD47D851F9}" presName="extraNode" presStyleLbl="node1" presStyleIdx="0" presStyleCnt="7"/>
      <dgm:spPr/>
    </dgm:pt>
    <dgm:pt modelId="{98141CE7-6F45-D54B-9B47-464F5EF3C854}" type="pres">
      <dgm:prSet presAssocID="{6975B44C-E5BC-684D-9753-87CD47D851F9}" presName="dstNode" presStyleLbl="node1" presStyleIdx="0" presStyleCnt="7"/>
      <dgm:spPr/>
    </dgm:pt>
    <dgm:pt modelId="{7A7A4C54-7F54-BF43-B3B2-0420260A1C4F}" type="pres">
      <dgm:prSet presAssocID="{44CABE0D-80D3-6A46-81E2-3335DFC7602E}" presName="text_1" presStyleLbl="node1" presStyleIdx="0" presStyleCnt="7">
        <dgm:presLayoutVars>
          <dgm:bulletEnabled val="1"/>
        </dgm:presLayoutVars>
      </dgm:prSet>
      <dgm:spPr/>
    </dgm:pt>
    <dgm:pt modelId="{4D8E8B8B-2DC8-2341-997A-EAF96901CFA1}" type="pres">
      <dgm:prSet presAssocID="{44CABE0D-80D3-6A46-81E2-3335DFC7602E}" presName="accent_1" presStyleCnt="0"/>
      <dgm:spPr/>
    </dgm:pt>
    <dgm:pt modelId="{1542EAF3-A48B-6F4C-9428-C1D987BCFAE6}" type="pres">
      <dgm:prSet presAssocID="{44CABE0D-80D3-6A46-81E2-3335DFC7602E}" presName="accentRepeatNode" presStyleLbl="solidFgAcc1" presStyleIdx="0" presStyleCnt="7"/>
      <dgm:spPr/>
    </dgm:pt>
    <dgm:pt modelId="{BE391DE4-66F9-274F-87A0-CD34366D84F6}" type="pres">
      <dgm:prSet presAssocID="{CA74602E-4E3F-984A-AA9A-D553A86DEAB6}" presName="text_2" presStyleLbl="node1" presStyleIdx="1" presStyleCnt="7">
        <dgm:presLayoutVars>
          <dgm:bulletEnabled val="1"/>
        </dgm:presLayoutVars>
      </dgm:prSet>
      <dgm:spPr/>
    </dgm:pt>
    <dgm:pt modelId="{14489FDE-1C34-5B4D-A6BC-E70C9CB58721}" type="pres">
      <dgm:prSet presAssocID="{CA74602E-4E3F-984A-AA9A-D553A86DEAB6}" presName="accent_2" presStyleCnt="0"/>
      <dgm:spPr/>
    </dgm:pt>
    <dgm:pt modelId="{E592CA23-E41F-B24F-B4E1-45921D742D78}" type="pres">
      <dgm:prSet presAssocID="{CA74602E-4E3F-984A-AA9A-D553A86DEAB6}" presName="accentRepeatNode" presStyleLbl="solidFgAcc1" presStyleIdx="1" presStyleCnt="7"/>
      <dgm:spPr/>
    </dgm:pt>
    <dgm:pt modelId="{60CCC6D5-2CD3-0E48-9BD1-4F92885D7E0E}" type="pres">
      <dgm:prSet presAssocID="{0A539F9D-600F-104A-A8FB-94688A38D394}" presName="text_3" presStyleLbl="node1" presStyleIdx="2" presStyleCnt="7">
        <dgm:presLayoutVars>
          <dgm:bulletEnabled val="1"/>
        </dgm:presLayoutVars>
      </dgm:prSet>
      <dgm:spPr/>
    </dgm:pt>
    <dgm:pt modelId="{7D71A7D9-974C-7142-8CE8-9EA90C6819E5}" type="pres">
      <dgm:prSet presAssocID="{0A539F9D-600F-104A-A8FB-94688A38D394}" presName="accent_3" presStyleCnt="0"/>
      <dgm:spPr/>
    </dgm:pt>
    <dgm:pt modelId="{4E913D38-9809-484D-9440-D096C6548278}" type="pres">
      <dgm:prSet presAssocID="{0A539F9D-600F-104A-A8FB-94688A38D394}" presName="accentRepeatNode" presStyleLbl="solidFgAcc1" presStyleIdx="2" presStyleCnt="7"/>
      <dgm:spPr/>
    </dgm:pt>
    <dgm:pt modelId="{F6DE245F-84B1-2C4B-969A-6A143E285EB8}" type="pres">
      <dgm:prSet presAssocID="{282B22AB-278A-554D-BE42-4883B3B9F79B}" presName="text_4" presStyleLbl="node1" presStyleIdx="3" presStyleCnt="7">
        <dgm:presLayoutVars>
          <dgm:bulletEnabled val="1"/>
        </dgm:presLayoutVars>
      </dgm:prSet>
      <dgm:spPr/>
    </dgm:pt>
    <dgm:pt modelId="{48406760-1300-F148-A6E0-B92A9CDE6C0A}" type="pres">
      <dgm:prSet presAssocID="{282B22AB-278A-554D-BE42-4883B3B9F79B}" presName="accent_4" presStyleCnt="0"/>
      <dgm:spPr/>
    </dgm:pt>
    <dgm:pt modelId="{151C4B36-7766-A141-BAEE-696B03CB6824}" type="pres">
      <dgm:prSet presAssocID="{282B22AB-278A-554D-BE42-4883B3B9F79B}" presName="accentRepeatNode" presStyleLbl="solidFgAcc1" presStyleIdx="3" presStyleCnt="7"/>
      <dgm:spPr/>
    </dgm:pt>
    <dgm:pt modelId="{13628967-5029-1F4F-B5F6-95DF1311EB84}" type="pres">
      <dgm:prSet presAssocID="{5690AB5D-2314-CA41-9A13-52AEB27F425A}" presName="text_5" presStyleLbl="node1" presStyleIdx="4" presStyleCnt="7">
        <dgm:presLayoutVars>
          <dgm:bulletEnabled val="1"/>
        </dgm:presLayoutVars>
      </dgm:prSet>
      <dgm:spPr/>
    </dgm:pt>
    <dgm:pt modelId="{9550151F-5600-044B-9453-6ABDAB17C61C}" type="pres">
      <dgm:prSet presAssocID="{5690AB5D-2314-CA41-9A13-52AEB27F425A}" presName="accent_5" presStyleCnt="0"/>
      <dgm:spPr/>
    </dgm:pt>
    <dgm:pt modelId="{F0945522-55D8-644A-A15E-35580A1D9057}" type="pres">
      <dgm:prSet presAssocID="{5690AB5D-2314-CA41-9A13-52AEB27F425A}" presName="accentRepeatNode" presStyleLbl="solidFgAcc1" presStyleIdx="4" presStyleCnt="7"/>
      <dgm:spPr/>
    </dgm:pt>
    <dgm:pt modelId="{AEC0581F-96E5-544C-A300-19BCD68BFAD6}" type="pres">
      <dgm:prSet presAssocID="{788C17F2-AC63-FA41-BD67-8E489A2FF780}" presName="text_6" presStyleLbl="node1" presStyleIdx="5" presStyleCnt="7">
        <dgm:presLayoutVars>
          <dgm:bulletEnabled val="1"/>
        </dgm:presLayoutVars>
      </dgm:prSet>
      <dgm:spPr/>
    </dgm:pt>
    <dgm:pt modelId="{2485DB83-2457-F841-BFB8-B5D77AC9E307}" type="pres">
      <dgm:prSet presAssocID="{788C17F2-AC63-FA41-BD67-8E489A2FF780}" presName="accent_6" presStyleCnt="0"/>
      <dgm:spPr/>
    </dgm:pt>
    <dgm:pt modelId="{F9873517-7576-D745-824E-78506F820D05}" type="pres">
      <dgm:prSet presAssocID="{788C17F2-AC63-FA41-BD67-8E489A2FF780}" presName="accentRepeatNode" presStyleLbl="solidFgAcc1" presStyleIdx="5" presStyleCnt="7"/>
      <dgm:spPr/>
    </dgm:pt>
    <dgm:pt modelId="{6A2D4517-B319-7949-8E10-63E5C498CBD3}" type="pres">
      <dgm:prSet presAssocID="{C04A8C91-B47F-8F40-A744-69EC1EB48EDC}" presName="text_7" presStyleLbl="node1" presStyleIdx="6" presStyleCnt="7">
        <dgm:presLayoutVars>
          <dgm:bulletEnabled val="1"/>
        </dgm:presLayoutVars>
      </dgm:prSet>
      <dgm:spPr/>
    </dgm:pt>
    <dgm:pt modelId="{AB4A86FD-C0F7-AD4F-A0FC-7D9618529733}" type="pres">
      <dgm:prSet presAssocID="{C04A8C91-B47F-8F40-A744-69EC1EB48EDC}" presName="accent_7" presStyleCnt="0"/>
      <dgm:spPr/>
    </dgm:pt>
    <dgm:pt modelId="{1E521398-7EE9-EE43-9C0B-E41E1E81E087}" type="pres">
      <dgm:prSet presAssocID="{C04A8C91-B47F-8F40-A744-69EC1EB48EDC}" presName="accentRepeatNode" presStyleLbl="solidFgAcc1" presStyleIdx="6" presStyleCnt="7"/>
      <dgm:spPr/>
    </dgm:pt>
  </dgm:ptLst>
  <dgm:cxnLst>
    <dgm:cxn modelId="{BC2F6204-0B2F-064F-A3D4-D874424D46D0}" type="presOf" srcId="{44CABE0D-80D3-6A46-81E2-3335DFC7602E}" destId="{7A7A4C54-7F54-BF43-B3B2-0420260A1C4F}" srcOrd="0" destOrd="0" presId="urn:microsoft.com/office/officeart/2008/layout/VerticalCurvedList"/>
    <dgm:cxn modelId="{AD34A515-6B1C-A744-BBB7-209648594B77}" type="presOf" srcId="{CA74602E-4E3F-984A-AA9A-D553A86DEAB6}" destId="{BE391DE4-66F9-274F-87A0-CD34366D84F6}" srcOrd="0" destOrd="0" presId="urn:microsoft.com/office/officeart/2008/layout/VerticalCurvedList"/>
    <dgm:cxn modelId="{D32A0A28-B288-7746-B5B8-40C2FDFD07F2}" type="presOf" srcId="{0D3293F1-2EBC-0140-8593-C42C2B878B18}" destId="{6CB2DC1F-53F8-364D-9544-8CC774225426}" srcOrd="0" destOrd="0" presId="urn:microsoft.com/office/officeart/2008/layout/VerticalCurvedList"/>
    <dgm:cxn modelId="{EA32C241-856E-6C4F-82E7-781B6611704F}" srcId="{6975B44C-E5BC-684D-9753-87CD47D851F9}" destId="{C04A8C91-B47F-8F40-A744-69EC1EB48EDC}" srcOrd="6" destOrd="0" parTransId="{21DFF268-5C20-9140-AEDD-7FF53E317E9F}" sibTransId="{AD9F7CB3-9B3F-5941-B634-C41DD0A01FC4}"/>
    <dgm:cxn modelId="{B8C47E4B-7DDA-B64E-97E8-494462D818CA}" srcId="{6975B44C-E5BC-684D-9753-87CD47D851F9}" destId="{0A539F9D-600F-104A-A8FB-94688A38D394}" srcOrd="2" destOrd="0" parTransId="{A9566A76-764F-0849-83E6-4818276A877E}" sibTransId="{74712638-AB0C-5D41-9346-9D196C70C67A}"/>
    <dgm:cxn modelId="{96941256-2C4C-734E-90BC-9C6C9DAA185A}" type="presOf" srcId="{282B22AB-278A-554D-BE42-4883B3B9F79B}" destId="{F6DE245F-84B1-2C4B-969A-6A143E285EB8}" srcOrd="0" destOrd="0" presId="urn:microsoft.com/office/officeart/2008/layout/VerticalCurvedList"/>
    <dgm:cxn modelId="{BC908959-117B-5143-9831-0D49588AF9F5}" srcId="{6975B44C-E5BC-684D-9753-87CD47D851F9}" destId="{A4DF9A7A-6BF4-5A43-ABF5-23014B8430AF}" srcOrd="7" destOrd="0" parTransId="{8C52B22A-BCCA-284F-80AD-2993D25C2687}" sibTransId="{30C809D1-B173-BB40-8B7F-905592920515}"/>
    <dgm:cxn modelId="{5F73F15D-6226-4F44-9809-FE82D8BC66A2}" type="presOf" srcId="{5690AB5D-2314-CA41-9A13-52AEB27F425A}" destId="{13628967-5029-1F4F-B5F6-95DF1311EB84}" srcOrd="0" destOrd="0" presId="urn:microsoft.com/office/officeart/2008/layout/VerticalCurvedList"/>
    <dgm:cxn modelId="{82F81C73-59D6-B540-AA85-A587EA562CD6}" type="presOf" srcId="{6975B44C-E5BC-684D-9753-87CD47D851F9}" destId="{FB04EF1C-0688-4C4E-9A2B-FB998D73E091}" srcOrd="0" destOrd="0" presId="urn:microsoft.com/office/officeart/2008/layout/VerticalCurvedList"/>
    <dgm:cxn modelId="{70A24A73-1134-824A-9A6F-5E92F9059019}" srcId="{6975B44C-E5BC-684D-9753-87CD47D851F9}" destId="{44CABE0D-80D3-6A46-81E2-3335DFC7602E}" srcOrd="0" destOrd="0" parTransId="{59F3F78F-9FC2-184A-98F8-0792C81B1239}" sibTransId="{0D3293F1-2EBC-0140-8593-C42C2B878B18}"/>
    <dgm:cxn modelId="{4C382E9E-AFD4-9544-BF4C-FCAB3FBB2EC2}" srcId="{6975B44C-E5BC-684D-9753-87CD47D851F9}" destId="{CA74602E-4E3F-984A-AA9A-D553A86DEAB6}" srcOrd="1" destOrd="0" parTransId="{2A5DD3EB-5A53-4740-9777-8BF2D896665C}" sibTransId="{A9C0C976-9C48-A94E-B4D4-B382C6067CA3}"/>
    <dgm:cxn modelId="{BEAD9A9E-91BD-5745-9D23-23EBA85F0347}" type="presOf" srcId="{C04A8C91-B47F-8F40-A744-69EC1EB48EDC}" destId="{6A2D4517-B319-7949-8E10-63E5C498CBD3}" srcOrd="0" destOrd="0" presId="urn:microsoft.com/office/officeart/2008/layout/VerticalCurvedList"/>
    <dgm:cxn modelId="{215370A7-ED78-0446-82DE-C09EE34B2F9E}" srcId="{6975B44C-E5BC-684D-9753-87CD47D851F9}" destId="{5690AB5D-2314-CA41-9A13-52AEB27F425A}" srcOrd="4" destOrd="0" parTransId="{DD128530-186D-2E4E-B4A7-43ED7163BFD5}" sibTransId="{9FC56B8E-3AB6-CB48-BE3D-848607560BAB}"/>
    <dgm:cxn modelId="{39FABED7-EC23-3643-BED0-274AD7C5D8BF}" srcId="{6975B44C-E5BC-684D-9753-87CD47D851F9}" destId="{282B22AB-278A-554D-BE42-4883B3B9F79B}" srcOrd="3" destOrd="0" parTransId="{12C3E71C-3007-3042-923B-159D2C76C59D}" sibTransId="{C1B13D77-968E-3B4C-BEAC-DCAC8AA69D7E}"/>
    <dgm:cxn modelId="{215B79DC-63E9-C644-A4EB-9645B50F10E6}" type="presOf" srcId="{0A539F9D-600F-104A-A8FB-94688A38D394}" destId="{60CCC6D5-2CD3-0E48-9BD1-4F92885D7E0E}" srcOrd="0" destOrd="0" presId="urn:microsoft.com/office/officeart/2008/layout/VerticalCurvedList"/>
    <dgm:cxn modelId="{0FA785DE-B5BF-114D-870C-B5D8CCB5FE63}" srcId="{6975B44C-E5BC-684D-9753-87CD47D851F9}" destId="{788C17F2-AC63-FA41-BD67-8E489A2FF780}" srcOrd="5" destOrd="0" parTransId="{3285D39D-BFA1-1C42-BD02-0251920C0699}" sibTransId="{3C492FD1-6EF0-294B-AFEB-A9044DBBE5A4}"/>
    <dgm:cxn modelId="{D5BADAF8-289D-4848-9A1E-217FAEDE43F5}" type="presOf" srcId="{788C17F2-AC63-FA41-BD67-8E489A2FF780}" destId="{AEC0581F-96E5-544C-A300-19BCD68BFAD6}" srcOrd="0" destOrd="0" presId="urn:microsoft.com/office/officeart/2008/layout/VerticalCurvedList"/>
    <dgm:cxn modelId="{D9E999A3-102F-5B44-837D-0286537C5932}" type="presParOf" srcId="{FB04EF1C-0688-4C4E-9A2B-FB998D73E091}" destId="{E4525DDA-BA4F-754C-BAB8-35A724A2238B}" srcOrd="0" destOrd="0" presId="urn:microsoft.com/office/officeart/2008/layout/VerticalCurvedList"/>
    <dgm:cxn modelId="{8162A54D-B9AD-D74A-9E01-2D426FB25890}" type="presParOf" srcId="{E4525DDA-BA4F-754C-BAB8-35A724A2238B}" destId="{0C9CDC09-DAD9-8F40-814A-D8B6C92A3829}" srcOrd="0" destOrd="0" presId="urn:microsoft.com/office/officeart/2008/layout/VerticalCurvedList"/>
    <dgm:cxn modelId="{A6D68C47-1418-2541-ADEA-52B2B495B982}" type="presParOf" srcId="{0C9CDC09-DAD9-8F40-814A-D8B6C92A3829}" destId="{E222F6B2-8091-6E4D-A104-A1138109DD57}" srcOrd="0" destOrd="0" presId="urn:microsoft.com/office/officeart/2008/layout/VerticalCurvedList"/>
    <dgm:cxn modelId="{722CD82E-EDB4-DE40-852F-3E8ABD53FB8D}" type="presParOf" srcId="{0C9CDC09-DAD9-8F40-814A-D8B6C92A3829}" destId="{6CB2DC1F-53F8-364D-9544-8CC774225426}" srcOrd="1" destOrd="0" presId="urn:microsoft.com/office/officeart/2008/layout/VerticalCurvedList"/>
    <dgm:cxn modelId="{D1485BD8-48D0-9046-93F3-4FB39F5ACC55}" type="presParOf" srcId="{0C9CDC09-DAD9-8F40-814A-D8B6C92A3829}" destId="{AB7DA508-E385-2240-8853-5C0E439C9816}" srcOrd="2" destOrd="0" presId="urn:microsoft.com/office/officeart/2008/layout/VerticalCurvedList"/>
    <dgm:cxn modelId="{658961F2-00D2-F249-95A4-981B821DF87A}" type="presParOf" srcId="{0C9CDC09-DAD9-8F40-814A-D8B6C92A3829}" destId="{98141CE7-6F45-D54B-9B47-464F5EF3C854}" srcOrd="3" destOrd="0" presId="urn:microsoft.com/office/officeart/2008/layout/VerticalCurvedList"/>
    <dgm:cxn modelId="{97C47C05-17BD-624E-ACF2-3A208D77877B}" type="presParOf" srcId="{E4525DDA-BA4F-754C-BAB8-35A724A2238B}" destId="{7A7A4C54-7F54-BF43-B3B2-0420260A1C4F}" srcOrd="1" destOrd="0" presId="urn:microsoft.com/office/officeart/2008/layout/VerticalCurvedList"/>
    <dgm:cxn modelId="{CCA73113-06ED-1447-9D16-63D47676818F}" type="presParOf" srcId="{E4525DDA-BA4F-754C-BAB8-35A724A2238B}" destId="{4D8E8B8B-2DC8-2341-997A-EAF96901CFA1}" srcOrd="2" destOrd="0" presId="urn:microsoft.com/office/officeart/2008/layout/VerticalCurvedList"/>
    <dgm:cxn modelId="{36CACBBA-FDBB-0248-BE86-B925E6CF9C88}" type="presParOf" srcId="{4D8E8B8B-2DC8-2341-997A-EAF96901CFA1}" destId="{1542EAF3-A48B-6F4C-9428-C1D987BCFAE6}" srcOrd="0" destOrd="0" presId="urn:microsoft.com/office/officeart/2008/layout/VerticalCurvedList"/>
    <dgm:cxn modelId="{A555E762-6338-864F-BEF2-9A7DECCFE6F1}" type="presParOf" srcId="{E4525DDA-BA4F-754C-BAB8-35A724A2238B}" destId="{BE391DE4-66F9-274F-87A0-CD34366D84F6}" srcOrd="3" destOrd="0" presId="urn:microsoft.com/office/officeart/2008/layout/VerticalCurvedList"/>
    <dgm:cxn modelId="{761368D5-E297-984C-B356-AAAE55A7521A}" type="presParOf" srcId="{E4525DDA-BA4F-754C-BAB8-35A724A2238B}" destId="{14489FDE-1C34-5B4D-A6BC-E70C9CB58721}" srcOrd="4" destOrd="0" presId="urn:microsoft.com/office/officeart/2008/layout/VerticalCurvedList"/>
    <dgm:cxn modelId="{4C0EB991-2F94-CF47-B162-974472A1FBAE}" type="presParOf" srcId="{14489FDE-1C34-5B4D-A6BC-E70C9CB58721}" destId="{E592CA23-E41F-B24F-B4E1-45921D742D78}" srcOrd="0" destOrd="0" presId="urn:microsoft.com/office/officeart/2008/layout/VerticalCurvedList"/>
    <dgm:cxn modelId="{637D998F-B2A5-394F-90A9-4E491CB4D818}" type="presParOf" srcId="{E4525DDA-BA4F-754C-BAB8-35A724A2238B}" destId="{60CCC6D5-2CD3-0E48-9BD1-4F92885D7E0E}" srcOrd="5" destOrd="0" presId="urn:microsoft.com/office/officeart/2008/layout/VerticalCurvedList"/>
    <dgm:cxn modelId="{73116E10-3239-A946-A621-9247E59BEADC}" type="presParOf" srcId="{E4525DDA-BA4F-754C-BAB8-35A724A2238B}" destId="{7D71A7D9-974C-7142-8CE8-9EA90C6819E5}" srcOrd="6" destOrd="0" presId="urn:microsoft.com/office/officeart/2008/layout/VerticalCurvedList"/>
    <dgm:cxn modelId="{7198FC54-DF43-3A41-8BCD-090F1CE8BC66}" type="presParOf" srcId="{7D71A7D9-974C-7142-8CE8-9EA90C6819E5}" destId="{4E913D38-9809-484D-9440-D096C6548278}" srcOrd="0" destOrd="0" presId="urn:microsoft.com/office/officeart/2008/layout/VerticalCurvedList"/>
    <dgm:cxn modelId="{9399FE71-56C7-BE46-AFAC-EC996946BF81}" type="presParOf" srcId="{E4525DDA-BA4F-754C-BAB8-35A724A2238B}" destId="{F6DE245F-84B1-2C4B-969A-6A143E285EB8}" srcOrd="7" destOrd="0" presId="urn:microsoft.com/office/officeart/2008/layout/VerticalCurvedList"/>
    <dgm:cxn modelId="{CBB3044F-444E-E342-9A09-B329904C1455}" type="presParOf" srcId="{E4525DDA-BA4F-754C-BAB8-35A724A2238B}" destId="{48406760-1300-F148-A6E0-B92A9CDE6C0A}" srcOrd="8" destOrd="0" presId="urn:microsoft.com/office/officeart/2008/layout/VerticalCurvedList"/>
    <dgm:cxn modelId="{88BFA61B-0E3F-8742-B358-066B1CCDBE7A}" type="presParOf" srcId="{48406760-1300-F148-A6E0-B92A9CDE6C0A}" destId="{151C4B36-7766-A141-BAEE-696B03CB6824}" srcOrd="0" destOrd="0" presId="urn:microsoft.com/office/officeart/2008/layout/VerticalCurvedList"/>
    <dgm:cxn modelId="{D80E8924-CB26-5D4B-9BA6-67A70E0F8092}" type="presParOf" srcId="{E4525DDA-BA4F-754C-BAB8-35A724A2238B}" destId="{13628967-5029-1F4F-B5F6-95DF1311EB84}" srcOrd="9" destOrd="0" presId="urn:microsoft.com/office/officeart/2008/layout/VerticalCurvedList"/>
    <dgm:cxn modelId="{43F0591D-8D5F-664E-B240-C8B27243CBCC}" type="presParOf" srcId="{E4525DDA-BA4F-754C-BAB8-35A724A2238B}" destId="{9550151F-5600-044B-9453-6ABDAB17C61C}" srcOrd="10" destOrd="0" presId="urn:microsoft.com/office/officeart/2008/layout/VerticalCurvedList"/>
    <dgm:cxn modelId="{657D5F86-A9B4-9A40-8437-8A54780ABE92}" type="presParOf" srcId="{9550151F-5600-044B-9453-6ABDAB17C61C}" destId="{F0945522-55D8-644A-A15E-35580A1D9057}" srcOrd="0" destOrd="0" presId="urn:microsoft.com/office/officeart/2008/layout/VerticalCurvedList"/>
    <dgm:cxn modelId="{9A98A800-8E73-8C48-A037-9E71AF3A1902}" type="presParOf" srcId="{E4525DDA-BA4F-754C-BAB8-35A724A2238B}" destId="{AEC0581F-96E5-544C-A300-19BCD68BFAD6}" srcOrd="11" destOrd="0" presId="urn:microsoft.com/office/officeart/2008/layout/VerticalCurvedList"/>
    <dgm:cxn modelId="{77E05E24-6C99-064A-A041-1A8A454168C4}" type="presParOf" srcId="{E4525DDA-BA4F-754C-BAB8-35A724A2238B}" destId="{2485DB83-2457-F841-BFB8-B5D77AC9E307}" srcOrd="12" destOrd="0" presId="urn:microsoft.com/office/officeart/2008/layout/VerticalCurvedList"/>
    <dgm:cxn modelId="{2E113ADB-8CCA-624F-B9AC-61D1C409B121}" type="presParOf" srcId="{2485DB83-2457-F841-BFB8-B5D77AC9E307}" destId="{F9873517-7576-D745-824E-78506F820D05}" srcOrd="0" destOrd="0" presId="urn:microsoft.com/office/officeart/2008/layout/VerticalCurvedList"/>
    <dgm:cxn modelId="{1CC10A1A-81F5-E14B-9872-C9B45A398A0B}" type="presParOf" srcId="{E4525DDA-BA4F-754C-BAB8-35A724A2238B}" destId="{6A2D4517-B319-7949-8E10-63E5C498CBD3}" srcOrd="13" destOrd="0" presId="urn:microsoft.com/office/officeart/2008/layout/VerticalCurvedList"/>
    <dgm:cxn modelId="{CF685D74-EF34-1C4F-8D38-0FDF3E8F9754}" type="presParOf" srcId="{E4525DDA-BA4F-754C-BAB8-35A724A2238B}" destId="{AB4A86FD-C0F7-AD4F-A0FC-7D9618529733}" srcOrd="14" destOrd="0" presId="urn:microsoft.com/office/officeart/2008/layout/VerticalCurvedList"/>
    <dgm:cxn modelId="{1C9372AC-D7BA-B440-85F1-92156CE18ABA}" type="presParOf" srcId="{AB4A86FD-C0F7-AD4F-A0FC-7D9618529733}" destId="{1E521398-7EE9-EE43-9C0B-E41E1E81E08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BA2F6-3A8D-2F46-8FC1-166E3D4B07C7}">
      <dsp:nvSpPr>
        <dsp:cNvPr id="0" name=""/>
        <dsp:cNvSpPr/>
      </dsp:nvSpPr>
      <dsp:spPr>
        <a:xfrm>
          <a:off x="461180" y="2640269"/>
          <a:ext cx="3678216" cy="55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2018–2020</a:t>
          </a:r>
        </a:p>
      </dsp:txBody>
      <dsp:txXfrm>
        <a:off x="461180" y="2640269"/>
        <a:ext cx="3678216" cy="555587"/>
      </dsp:txXfrm>
    </dsp:sp>
    <dsp:sp modelId="{0C0239D3-1E88-C64D-81F6-979497EE1E34}">
      <dsp:nvSpPr>
        <dsp:cNvPr id="0" name=""/>
        <dsp:cNvSpPr/>
      </dsp:nvSpPr>
      <dsp:spPr>
        <a:xfrm>
          <a:off x="0" y="2360017"/>
          <a:ext cx="11497235" cy="1966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2639B0-F88E-004C-9DA0-C3FEEE8F1FFF}">
      <dsp:nvSpPr>
        <dsp:cNvPr id="0" name=""/>
        <dsp:cNvSpPr/>
      </dsp:nvSpPr>
      <dsp:spPr>
        <a:xfrm>
          <a:off x="277269" y="816864"/>
          <a:ext cx="4046038" cy="70731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Demonstration of individual novel technologies</a:t>
          </a:r>
        </a:p>
      </dsp:txBody>
      <dsp:txXfrm>
        <a:off x="277269" y="816864"/>
        <a:ext cx="4046038" cy="707313"/>
      </dsp:txXfrm>
    </dsp:sp>
    <dsp:sp modelId="{4FD57C67-7F13-F946-AFA1-5AB7D9A2379A}">
      <dsp:nvSpPr>
        <dsp:cNvPr id="0" name=""/>
        <dsp:cNvSpPr/>
      </dsp:nvSpPr>
      <dsp:spPr>
        <a:xfrm>
          <a:off x="2300289" y="1524177"/>
          <a:ext cx="0" cy="83583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6FEF453-DB0A-CC44-8DF2-B41132F88414}">
      <dsp:nvSpPr>
        <dsp:cNvPr id="0" name=""/>
        <dsp:cNvSpPr/>
      </dsp:nvSpPr>
      <dsp:spPr>
        <a:xfrm>
          <a:off x="2760066" y="1720846"/>
          <a:ext cx="3678216" cy="55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2020</a:t>
          </a:r>
        </a:p>
      </dsp:txBody>
      <dsp:txXfrm>
        <a:off x="2760066" y="1720846"/>
        <a:ext cx="3678216" cy="555587"/>
      </dsp:txXfrm>
    </dsp:sp>
    <dsp:sp modelId="{538513A8-2D4C-5E4C-AFA5-083F96EB295D}">
      <dsp:nvSpPr>
        <dsp:cNvPr id="0" name=""/>
        <dsp:cNvSpPr/>
      </dsp:nvSpPr>
      <dsp:spPr>
        <a:xfrm>
          <a:off x="2576155" y="3041818"/>
          <a:ext cx="4046038" cy="92165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Single cube prototypes: First combined test of charge readout and light readout systems</a:t>
          </a:r>
        </a:p>
      </dsp:txBody>
      <dsp:txXfrm>
        <a:off x="2576155" y="3041818"/>
        <a:ext cx="4046038" cy="921651"/>
      </dsp:txXfrm>
    </dsp:sp>
    <dsp:sp modelId="{D641CD7B-2B99-EE4E-A94C-2C0AA1683077}">
      <dsp:nvSpPr>
        <dsp:cNvPr id="0" name=""/>
        <dsp:cNvSpPr/>
      </dsp:nvSpPr>
      <dsp:spPr>
        <a:xfrm>
          <a:off x="4599174" y="2556685"/>
          <a:ext cx="0" cy="83583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556BB08-BA09-2843-8B88-CBD83AFFBA5D}">
      <dsp:nvSpPr>
        <dsp:cNvPr id="0" name=""/>
        <dsp:cNvSpPr/>
      </dsp:nvSpPr>
      <dsp:spPr>
        <a:xfrm>
          <a:off x="2238830" y="2396892"/>
          <a:ext cx="122917" cy="12291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05D8EA2-62C0-E447-9F85-8E78A4E3417F}">
      <dsp:nvSpPr>
        <dsp:cNvPr id="0" name=""/>
        <dsp:cNvSpPr/>
      </dsp:nvSpPr>
      <dsp:spPr>
        <a:xfrm>
          <a:off x="4537715" y="2396892"/>
          <a:ext cx="122917" cy="12291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FA6ED0F-D06E-8246-8D7B-A516FCF356F4}">
      <dsp:nvSpPr>
        <dsp:cNvPr id="0" name=""/>
        <dsp:cNvSpPr/>
      </dsp:nvSpPr>
      <dsp:spPr>
        <a:xfrm>
          <a:off x="5058951" y="2640269"/>
          <a:ext cx="3678216" cy="55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2021–2023</a:t>
          </a:r>
        </a:p>
      </dsp:txBody>
      <dsp:txXfrm>
        <a:off x="5058951" y="2640269"/>
        <a:ext cx="3678216" cy="555587"/>
      </dsp:txXfrm>
    </dsp:sp>
    <dsp:sp modelId="{CC080C74-8060-A849-A0D8-0DE73E1CA97D}">
      <dsp:nvSpPr>
        <dsp:cNvPr id="0" name=""/>
        <dsp:cNvSpPr/>
      </dsp:nvSpPr>
      <dsp:spPr>
        <a:xfrm>
          <a:off x="4875040" y="602526"/>
          <a:ext cx="4046038" cy="92165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Single module demonstrators: Ton-scale, fully-integrated prototype of ND-LAr module measuring cosmic rays.</a:t>
          </a:r>
        </a:p>
      </dsp:txBody>
      <dsp:txXfrm>
        <a:off x="4875040" y="602526"/>
        <a:ext cx="4046038" cy="921651"/>
      </dsp:txXfrm>
    </dsp:sp>
    <dsp:sp modelId="{7000F4E0-21F0-DE4E-B989-53859203F61D}">
      <dsp:nvSpPr>
        <dsp:cNvPr id="0" name=""/>
        <dsp:cNvSpPr/>
      </dsp:nvSpPr>
      <dsp:spPr>
        <a:xfrm>
          <a:off x="6898060" y="1524177"/>
          <a:ext cx="0" cy="83583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015C0FE-C692-D34B-8BDD-977FE3D540A6}">
      <dsp:nvSpPr>
        <dsp:cNvPr id="0" name=""/>
        <dsp:cNvSpPr/>
      </dsp:nvSpPr>
      <dsp:spPr>
        <a:xfrm>
          <a:off x="7357837" y="1720846"/>
          <a:ext cx="3678216" cy="55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2024</a:t>
          </a:r>
        </a:p>
      </dsp:txBody>
      <dsp:txXfrm>
        <a:off x="7357837" y="1720846"/>
        <a:ext cx="3678216" cy="555587"/>
      </dsp:txXfrm>
    </dsp:sp>
    <dsp:sp modelId="{571D826B-2C20-764A-9E3F-4C6D1A5FB515}">
      <dsp:nvSpPr>
        <dsp:cNvPr id="0" name=""/>
        <dsp:cNvSpPr/>
      </dsp:nvSpPr>
      <dsp:spPr>
        <a:xfrm>
          <a:off x="7173926" y="3254747"/>
          <a:ext cx="4046038" cy="92165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2x2 demonstrator: Designed with four single modules in the neutrino beam at Fermilab.</a:t>
          </a:r>
        </a:p>
      </dsp:txBody>
      <dsp:txXfrm>
        <a:off x="7173926" y="3254747"/>
        <a:ext cx="4046038" cy="921651"/>
      </dsp:txXfrm>
    </dsp:sp>
    <dsp:sp modelId="{FEF5FF1D-654D-DF47-B5EB-7D83DBDCC717}">
      <dsp:nvSpPr>
        <dsp:cNvPr id="0" name=""/>
        <dsp:cNvSpPr/>
      </dsp:nvSpPr>
      <dsp:spPr>
        <a:xfrm>
          <a:off x="9196945" y="2556685"/>
          <a:ext cx="0" cy="83583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794F89E-7483-DC4E-98BE-9D870CBF966F}">
      <dsp:nvSpPr>
        <dsp:cNvPr id="0" name=""/>
        <dsp:cNvSpPr/>
      </dsp:nvSpPr>
      <dsp:spPr>
        <a:xfrm>
          <a:off x="6836601" y="2396892"/>
          <a:ext cx="122917" cy="12291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3C73B94-CA98-5840-B5CC-554E8D21CA4E}">
      <dsp:nvSpPr>
        <dsp:cNvPr id="0" name=""/>
        <dsp:cNvSpPr/>
      </dsp:nvSpPr>
      <dsp:spPr>
        <a:xfrm>
          <a:off x="9135487" y="2396892"/>
          <a:ext cx="122917" cy="12291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2DC1F-53F8-364D-9544-8CC774225426}">
      <dsp:nvSpPr>
        <dsp:cNvPr id="0" name=""/>
        <dsp:cNvSpPr/>
      </dsp:nvSpPr>
      <dsp:spPr>
        <a:xfrm>
          <a:off x="-5314306" y="-814241"/>
          <a:ext cx="6331050" cy="6331050"/>
        </a:xfrm>
        <a:prstGeom prst="blockArc">
          <a:avLst>
            <a:gd name="adj1" fmla="val 18900000"/>
            <a:gd name="adj2" fmla="val 2700000"/>
            <a:gd name="adj3" fmla="val 341"/>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7A4C54-7F54-BF43-B3B2-0420260A1C4F}">
      <dsp:nvSpPr>
        <dsp:cNvPr id="0" name=""/>
        <dsp:cNvSpPr/>
      </dsp:nvSpPr>
      <dsp:spPr>
        <a:xfrm>
          <a:off x="329885" y="213778"/>
          <a:ext cx="4013529" cy="42736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224"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bg2">
                  <a:lumMod val="25000"/>
                </a:schemeClr>
              </a:solidFill>
              <a:latin typeface="News Gothic MT" panose="020B0503020103020203" pitchFamily="34" charset="0"/>
            </a:rPr>
            <a:t>Measurements transferable to the FD</a:t>
          </a:r>
        </a:p>
      </dsp:txBody>
      <dsp:txXfrm>
        <a:off x="329885" y="213778"/>
        <a:ext cx="4013529" cy="427369"/>
      </dsp:txXfrm>
    </dsp:sp>
    <dsp:sp modelId="{1542EAF3-A48B-6F4C-9428-C1D987BCFAE6}">
      <dsp:nvSpPr>
        <dsp:cNvPr id="0" name=""/>
        <dsp:cNvSpPr/>
      </dsp:nvSpPr>
      <dsp:spPr>
        <a:xfrm>
          <a:off x="62779" y="160357"/>
          <a:ext cx="534211" cy="53421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391DE4-66F9-274F-87A0-CD34366D84F6}">
      <dsp:nvSpPr>
        <dsp:cNvPr id="0" name=""/>
        <dsp:cNvSpPr/>
      </dsp:nvSpPr>
      <dsp:spPr>
        <a:xfrm>
          <a:off x="716906" y="855208"/>
          <a:ext cx="3626508" cy="42736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224"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bg2">
                  <a:lumMod val="25000"/>
                </a:schemeClr>
              </a:solidFill>
              <a:latin typeface="News Gothic MT" panose="020B0503020103020203" pitchFamily="34" charset="0"/>
            </a:rPr>
            <a:t>Constrain the cross-section model</a:t>
          </a:r>
        </a:p>
      </dsp:txBody>
      <dsp:txXfrm>
        <a:off x="716906" y="855208"/>
        <a:ext cx="3626508" cy="427369"/>
      </dsp:txXfrm>
    </dsp:sp>
    <dsp:sp modelId="{E592CA23-E41F-B24F-B4E1-45921D742D78}">
      <dsp:nvSpPr>
        <dsp:cNvPr id="0" name=""/>
        <dsp:cNvSpPr/>
      </dsp:nvSpPr>
      <dsp:spPr>
        <a:xfrm>
          <a:off x="449800" y="801787"/>
          <a:ext cx="534211" cy="53421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CCC6D5-2CD3-0E48-9BD1-4F92885D7E0E}">
      <dsp:nvSpPr>
        <dsp:cNvPr id="0" name=""/>
        <dsp:cNvSpPr/>
      </dsp:nvSpPr>
      <dsp:spPr>
        <a:xfrm>
          <a:off x="928992" y="1496168"/>
          <a:ext cx="3414422" cy="42736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224"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bg2">
                  <a:lumMod val="25000"/>
                </a:schemeClr>
              </a:solidFill>
              <a:latin typeface="News Gothic MT" panose="020B0503020103020203" pitchFamily="34" charset="0"/>
            </a:rPr>
            <a:t>Measure the neutrino flux</a:t>
          </a:r>
        </a:p>
      </dsp:txBody>
      <dsp:txXfrm>
        <a:off x="928992" y="1496168"/>
        <a:ext cx="3414422" cy="427369"/>
      </dsp:txXfrm>
    </dsp:sp>
    <dsp:sp modelId="{4E913D38-9809-484D-9440-D096C6548278}">
      <dsp:nvSpPr>
        <dsp:cNvPr id="0" name=""/>
        <dsp:cNvSpPr/>
      </dsp:nvSpPr>
      <dsp:spPr>
        <a:xfrm>
          <a:off x="661886" y="1442747"/>
          <a:ext cx="534211" cy="53421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DE245F-84B1-2C4B-969A-6A143E285EB8}">
      <dsp:nvSpPr>
        <dsp:cNvPr id="0" name=""/>
        <dsp:cNvSpPr/>
      </dsp:nvSpPr>
      <dsp:spPr>
        <a:xfrm>
          <a:off x="996709" y="2137598"/>
          <a:ext cx="3346705" cy="42736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224"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bg2">
                  <a:lumMod val="25000"/>
                </a:schemeClr>
              </a:solidFill>
              <a:latin typeface="News Gothic MT" panose="020B0503020103020203" pitchFamily="34" charset="0"/>
            </a:rPr>
            <a:t>Obtain measurement with different fluxes</a:t>
          </a:r>
        </a:p>
      </dsp:txBody>
      <dsp:txXfrm>
        <a:off x="996709" y="2137598"/>
        <a:ext cx="3346705" cy="427369"/>
      </dsp:txXfrm>
    </dsp:sp>
    <dsp:sp modelId="{151C4B36-7766-A141-BAEE-696B03CB6824}">
      <dsp:nvSpPr>
        <dsp:cNvPr id="0" name=""/>
        <dsp:cNvSpPr/>
      </dsp:nvSpPr>
      <dsp:spPr>
        <a:xfrm>
          <a:off x="729603" y="2084177"/>
          <a:ext cx="534211" cy="53421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628967-5029-1F4F-B5F6-95DF1311EB84}">
      <dsp:nvSpPr>
        <dsp:cNvPr id="0" name=""/>
        <dsp:cNvSpPr/>
      </dsp:nvSpPr>
      <dsp:spPr>
        <a:xfrm>
          <a:off x="928992" y="2779028"/>
          <a:ext cx="3414422" cy="42736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224"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bg2">
                  <a:lumMod val="25000"/>
                </a:schemeClr>
              </a:solidFill>
              <a:latin typeface="News Gothic MT" panose="020B0503020103020203" pitchFamily="34" charset="0"/>
            </a:rPr>
            <a:t>Monitor time variations of the neutrino beam</a:t>
          </a:r>
        </a:p>
      </dsp:txBody>
      <dsp:txXfrm>
        <a:off x="928992" y="2779028"/>
        <a:ext cx="3414422" cy="427369"/>
      </dsp:txXfrm>
    </dsp:sp>
    <dsp:sp modelId="{F0945522-55D8-644A-A15E-35580A1D9057}">
      <dsp:nvSpPr>
        <dsp:cNvPr id="0" name=""/>
        <dsp:cNvSpPr/>
      </dsp:nvSpPr>
      <dsp:spPr>
        <a:xfrm>
          <a:off x="661886" y="2725607"/>
          <a:ext cx="534211" cy="53421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C0581F-96E5-544C-A300-19BCD68BFAD6}">
      <dsp:nvSpPr>
        <dsp:cNvPr id="0" name=""/>
        <dsp:cNvSpPr/>
      </dsp:nvSpPr>
      <dsp:spPr>
        <a:xfrm>
          <a:off x="716906" y="3419988"/>
          <a:ext cx="3626508" cy="42736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224"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bg2">
                  <a:lumMod val="25000"/>
                </a:schemeClr>
              </a:solidFill>
              <a:latin typeface="News Gothic MT" panose="020B0503020103020203" pitchFamily="34" charset="0"/>
            </a:rPr>
            <a:t>Operate in high-rate environment</a:t>
          </a:r>
        </a:p>
      </dsp:txBody>
      <dsp:txXfrm>
        <a:off x="716906" y="3419988"/>
        <a:ext cx="3626508" cy="427369"/>
      </dsp:txXfrm>
    </dsp:sp>
    <dsp:sp modelId="{F9873517-7576-D745-824E-78506F820D05}">
      <dsp:nvSpPr>
        <dsp:cNvPr id="0" name=""/>
        <dsp:cNvSpPr/>
      </dsp:nvSpPr>
      <dsp:spPr>
        <a:xfrm>
          <a:off x="449800" y="3366567"/>
          <a:ext cx="534211" cy="53421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2D4517-B319-7949-8E10-63E5C498CBD3}">
      <dsp:nvSpPr>
        <dsp:cNvPr id="0" name=""/>
        <dsp:cNvSpPr/>
      </dsp:nvSpPr>
      <dsp:spPr>
        <a:xfrm>
          <a:off x="329885" y="4061419"/>
          <a:ext cx="4013529" cy="42736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224"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bg2">
                  <a:lumMod val="25000"/>
                </a:schemeClr>
              </a:solidFill>
              <a:latin typeface="News Gothic MT" panose="020B0503020103020203" pitchFamily="34" charset="0"/>
            </a:rPr>
            <a:t>New exciting physics measurements to test BSM, sterile and dark-matter models.</a:t>
          </a:r>
        </a:p>
      </dsp:txBody>
      <dsp:txXfrm>
        <a:off x="329885" y="4061419"/>
        <a:ext cx="4013529" cy="427369"/>
      </dsp:txXfrm>
    </dsp:sp>
    <dsp:sp modelId="{1E521398-7EE9-EE43-9C0B-E41E1E81E087}">
      <dsp:nvSpPr>
        <dsp:cNvPr id="0" name=""/>
        <dsp:cNvSpPr/>
      </dsp:nvSpPr>
      <dsp:spPr>
        <a:xfrm>
          <a:off x="62779" y="4007997"/>
          <a:ext cx="534211" cy="53421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7853A0-0156-A845-8FCA-4F418D4D165E}" type="datetimeFigureOut">
              <a:rPr lang="en-US" smtClean="0"/>
              <a:t>10/28/24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82F681-6F4F-874C-8C1F-58F1A380F38D}" type="slidenum">
              <a:rPr lang="en-US" smtClean="0"/>
              <a:t>‹#›</a:t>
            </a:fld>
            <a:endParaRPr lang="en-US"/>
          </a:p>
        </p:txBody>
      </p:sp>
    </p:spTree>
    <p:extLst>
      <p:ext uri="{BB962C8B-B14F-4D97-AF65-F5344CB8AC3E}">
        <p14:creationId xmlns:p14="http://schemas.microsoft.com/office/powerpoint/2010/main" val="3498142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82F681-6F4F-874C-8C1F-58F1A380F38D}" type="slidenum">
              <a:rPr lang="en-US" smtClean="0"/>
              <a:t>4</a:t>
            </a:fld>
            <a:endParaRPr lang="en-US"/>
          </a:p>
        </p:txBody>
      </p:sp>
    </p:spTree>
    <p:extLst>
      <p:ext uri="{BB962C8B-B14F-4D97-AF65-F5344CB8AC3E}">
        <p14:creationId xmlns:p14="http://schemas.microsoft.com/office/powerpoint/2010/main" val="3927496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a:t>four fully-integrated ton-scale O(100k) pixel channel systems</a:t>
            </a:r>
          </a:p>
          <a:p>
            <a:endParaRPr lang="en-US" sz="1200" i="1"/>
          </a:p>
          <a:p>
            <a:r>
              <a:rPr lang="en-US" sz="1200" i="1"/>
              <a:t>Collected &gt;100 M cosmic-ray events</a:t>
            </a:r>
            <a:endParaRPr lang="en-US" sz="1200"/>
          </a:p>
          <a:p>
            <a:endParaRPr lang="en-US"/>
          </a:p>
        </p:txBody>
      </p:sp>
      <p:sp>
        <p:nvSpPr>
          <p:cNvPr id="4" name="Slide Number Placeholder 3"/>
          <p:cNvSpPr>
            <a:spLocks noGrp="1"/>
          </p:cNvSpPr>
          <p:nvPr>
            <p:ph type="sldNum" sz="quarter" idx="5"/>
          </p:nvPr>
        </p:nvSpPr>
        <p:spPr/>
        <p:txBody>
          <a:bodyPr/>
          <a:lstStyle/>
          <a:p>
            <a:fld id="{46DA8B80-A26C-6A43-9765-C904EF3197C2}" type="slidenum">
              <a:rPr lang="en-US" smtClean="0"/>
              <a:t>33</a:t>
            </a:fld>
            <a:endParaRPr lang="en-US"/>
          </a:p>
        </p:txBody>
      </p:sp>
    </p:spTree>
    <p:extLst>
      <p:ext uri="{BB962C8B-B14F-4D97-AF65-F5344CB8AC3E}">
        <p14:creationId xmlns:p14="http://schemas.microsoft.com/office/powerpoint/2010/main" val="907087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~950 e ENC(ENC: equivalent noise charge) </a:t>
            </a:r>
          </a:p>
        </p:txBody>
      </p:sp>
      <p:sp>
        <p:nvSpPr>
          <p:cNvPr id="4" name="Slide Number Placeholder 3"/>
          <p:cNvSpPr>
            <a:spLocks noGrp="1"/>
          </p:cNvSpPr>
          <p:nvPr>
            <p:ph type="sldNum" sz="quarter" idx="5"/>
          </p:nvPr>
        </p:nvSpPr>
        <p:spPr/>
        <p:txBody>
          <a:bodyPr/>
          <a:lstStyle/>
          <a:p>
            <a:fld id="{A782F681-6F4F-874C-8C1F-58F1A380F38D}" type="slidenum">
              <a:rPr lang="en-US" smtClean="0"/>
              <a:t>34</a:t>
            </a:fld>
            <a:endParaRPr lang="en-US"/>
          </a:p>
        </p:txBody>
      </p:sp>
    </p:spTree>
    <p:extLst>
      <p:ext uri="{BB962C8B-B14F-4D97-AF65-F5344CB8AC3E}">
        <p14:creationId xmlns:p14="http://schemas.microsoft.com/office/powerpoint/2010/main" val="1226922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a long muon track ending with a Bragg peak followed by a short ionization track from the electron at a different angle with respect to the muon direction.</a:t>
            </a:r>
            <a:endParaRPr lang="en-US" dirty="0"/>
          </a:p>
        </p:txBody>
      </p:sp>
      <p:sp>
        <p:nvSpPr>
          <p:cNvPr id="4" name="Slide Number Placeholder 3"/>
          <p:cNvSpPr>
            <a:spLocks noGrp="1"/>
          </p:cNvSpPr>
          <p:nvPr>
            <p:ph type="sldNum" sz="quarter" idx="5"/>
          </p:nvPr>
        </p:nvSpPr>
        <p:spPr/>
        <p:txBody>
          <a:bodyPr/>
          <a:lstStyle/>
          <a:p>
            <a:fld id="{A782F681-6F4F-874C-8C1F-58F1A380F38D}" type="slidenum">
              <a:rPr lang="en-US" smtClean="0"/>
              <a:t>35</a:t>
            </a:fld>
            <a:endParaRPr lang="en-US"/>
          </a:p>
        </p:txBody>
      </p:sp>
    </p:spTree>
    <p:extLst>
      <p:ext uri="{BB962C8B-B14F-4D97-AF65-F5344CB8AC3E}">
        <p14:creationId xmlns:p14="http://schemas.microsoft.com/office/powerpoint/2010/main" val="1616287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8E221-1CE9-A0D8-EC73-F75FA57F9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013523-41A0-F253-B95D-106250989E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1556A-2687-0D81-4DCA-9D1C803AD8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EA65C6-ABB4-DA9F-26B1-5071BF70DD85}"/>
              </a:ext>
            </a:extLst>
          </p:cNvPr>
          <p:cNvSpPr>
            <a:spLocks noGrp="1"/>
          </p:cNvSpPr>
          <p:nvPr>
            <p:ph type="sldNum" sz="quarter" idx="5"/>
          </p:nvPr>
        </p:nvSpPr>
        <p:spPr/>
        <p:txBody>
          <a:bodyPr/>
          <a:lstStyle/>
          <a:p>
            <a:fld id="{A782F681-6F4F-874C-8C1F-58F1A380F38D}" type="slidenum">
              <a:rPr lang="en-US" smtClean="0"/>
              <a:t>36</a:t>
            </a:fld>
            <a:endParaRPr lang="en-US"/>
          </a:p>
        </p:txBody>
      </p:sp>
    </p:spTree>
    <p:extLst>
      <p:ext uri="{BB962C8B-B14F-4D97-AF65-F5344CB8AC3E}">
        <p14:creationId xmlns:p14="http://schemas.microsoft.com/office/powerpoint/2010/main" val="2949565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840D6-37DC-3151-B999-E2BCCC1E8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177F9-C9C6-3077-BF6B-5662F57719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007E9B-EC73-D517-D48A-A131506D3D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056BD8-6218-342D-28B8-B110F701FACC}"/>
              </a:ext>
            </a:extLst>
          </p:cNvPr>
          <p:cNvSpPr>
            <a:spLocks noGrp="1"/>
          </p:cNvSpPr>
          <p:nvPr>
            <p:ph type="sldNum" sz="quarter" idx="5"/>
          </p:nvPr>
        </p:nvSpPr>
        <p:spPr/>
        <p:txBody>
          <a:bodyPr/>
          <a:lstStyle/>
          <a:p>
            <a:fld id="{A782F681-6F4F-874C-8C1F-58F1A380F38D}" type="slidenum">
              <a:rPr lang="en-US" smtClean="0"/>
              <a:t>37</a:t>
            </a:fld>
            <a:endParaRPr lang="en-US"/>
          </a:p>
        </p:txBody>
      </p:sp>
    </p:spTree>
    <p:extLst>
      <p:ext uri="{BB962C8B-B14F-4D97-AF65-F5344CB8AC3E}">
        <p14:creationId xmlns:p14="http://schemas.microsoft.com/office/powerpoint/2010/main" val="1007228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3F79C-0B4C-43F7-0F58-0F5004015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C4697-6371-735E-080C-56CE842A3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EC30F5-2635-DAE1-FD45-0FA69B52B5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BAC9E3-1F93-6121-CBD8-84D119CFBF60}"/>
              </a:ext>
            </a:extLst>
          </p:cNvPr>
          <p:cNvSpPr>
            <a:spLocks noGrp="1"/>
          </p:cNvSpPr>
          <p:nvPr>
            <p:ph type="sldNum" sz="quarter" idx="5"/>
          </p:nvPr>
        </p:nvSpPr>
        <p:spPr/>
        <p:txBody>
          <a:bodyPr/>
          <a:lstStyle/>
          <a:p>
            <a:fld id="{A782F681-6F4F-874C-8C1F-58F1A380F38D}" type="slidenum">
              <a:rPr lang="en-US" smtClean="0"/>
              <a:t>38</a:t>
            </a:fld>
            <a:endParaRPr lang="en-US"/>
          </a:p>
        </p:txBody>
      </p:sp>
    </p:spTree>
    <p:extLst>
      <p:ext uri="{BB962C8B-B14F-4D97-AF65-F5344CB8AC3E}">
        <p14:creationId xmlns:p14="http://schemas.microsoft.com/office/powerpoint/2010/main" val="573594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53B79-E578-8468-0AA3-EC3A8FE47C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42F47-B632-5D68-5BCD-B780F95607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89977-E2A7-1F24-4B93-C24EBF9635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0E94C3-38FB-6528-6D48-DC2B078994B8}"/>
              </a:ext>
            </a:extLst>
          </p:cNvPr>
          <p:cNvSpPr>
            <a:spLocks noGrp="1"/>
          </p:cNvSpPr>
          <p:nvPr>
            <p:ph type="sldNum" sz="quarter" idx="5"/>
          </p:nvPr>
        </p:nvSpPr>
        <p:spPr/>
        <p:txBody>
          <a:bodyPr/>
          <a:lstStyle/>
          <a:p>
            <a:fld id="{46DA8B80-A26C-6A43-9765-C904EF3197C2}" type="slidenum">
              <a:rPr lang="en-US" smtClean="0"/>
              <a:t>41</a:t>
            </a:fld>
            <a:endParaRPr lang="en-US"/>
          </a:p>
        </p:txBody>
      </p:sp>
    </p:spTree>
    <p:extLst>
      <p:ext uri="{BB962C8B-B14F-4D97-AF65-F5344CB8AC3E}">
        <p14:creationId xmlns:p14="http://schemas.microsoft.com/office/powerpoint/2010/main" val="3872633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DA8B80-A26C-6A43-9765-C904EF3197C2}" type="slidenum">
              <a:rPr lang="en-US" smtClean="0"/>
              <a:t>47</a:t>
            </a:fld>
            <a:endParaRPr lang="en-US"/>
          </a:p>
        </p:txBody>
      </p:sp>
    </p:spTree>
    <p:extLst>
      <p:ext uri="{BB962C8B-B14F-4D97-AF65-F5344CB8AC3E}">
        <p14:creationId xmlns:p14="http://schemas.microsoft.com/office/powerpoint/2010/main" val="1555502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82F681-6F4F-874C-8C1F-58F1A380F38D}" type="slidenum">
              <a:rPr lang="en-US" smtClean="0"/>
              <a:t>5</a:t>
            </a:fld>
            <a:endParaRPr lang="en-US"/>
          </a:p>
        </p:txBody>
      </p:sp>
    </p:spTree>
    <p:extLst>
      <p:ext uri="{BB962C8B-B14F-4D97-AF65-F5344CB8AC3E}">
        <p14:creationId xmlns:p14="http://schemas.microsoft.com/office/powerpoint/2010/main" val="190998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DA8B80-A26C-6A43-9765-C904EF3197C2}" type="slidenum">
              <a:rPr lang="en-US" smtClean="0"/>
              <a:t>9</a:t>
            </a:fld>
            <a:endParaRPr lang="en-US"/>
          </a:p>
        </p:txBody>
      </p:sp>
    </p:spTree>
    <p:extLst>
      <p:ext uri="{BB962C8B-B14F-4D97-AF65-F5344CB8AC3E}">
        <p14:creationId xmlns:p14="http://schemas.microsoft.com/office/powerpoint/2010/main" val="1798247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82F681-6F4F-874C-8C1F-58F1A380F38D}" type="slidenum">
              <a:rPr lang="en-US" smtClean="0"/>
              <a:t>15</a:t>
            </a:fld>
            <a:endParaRPr lang="en-US"/>
          </a:p>
        </p:txBody>
      </p:sp>
    </p:spTree>
    <p:extLst>
      <p:ext uri="{BB962C8B-B14F-4D97-AF65-F5344CB8AC3E}">
        <p14:creationId xmlns:p14="http://schemas.microsoft.com/office/powerpoint/2010/main" val="218193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82F681-6F4F-874C-8C1F-58F1A380F38D}" type="slidenum">
              <a:rPr lang="en-US" smtClean="0"/>
              <a:t>18</a:t>
            </a:fld>
            <a:endParaRPr lang="en-US"/>
          </a:p>
        </p:txBody>
      </p:sp>
    </p:spTree>
    <p:extLst>
      <p:ext uri="{BB962C8B-B14F-4D97-AF65-F5344CB8AC3E}">
        <p14:creationId xmlns:p14="http://schemas.microsoft.com/office/powerpoint/2010/main" val="670092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PCB: Printed Circuit Board</a:t>
            </a:r>
          </a:p>
        </p:txBody>
      </p:sp>
      <p:sp>
        <p:nvSpPr>
          <p:cNvPr id="4" name="Slide Number Placeholder 3"/>
          <p:cNvSpPr>
            <a:spLocks noGrp="1"/>
          </p:cNvSpPr>
          <p:nvPr>
            <p:ph type="sldNum" sz="quarter" idx="5"/>
          </p:nvPr>
        </p:nvSpPr>
        <p:spPr/>
        <p:txBody>
          <a:bodyPr/>
          <a:lstStyle/>
          <a:p>
            <a:fld id="{A782F681-6F4F-874C-8C1F-58F1A380F38D}" type="slidenum">
              <a:rPr lang="en-US" smtClean="0"/>
              <a:t>22</a:t>
            </a:fld>
            <a:endParaRPr lang="en-US"/>
          </a:p>
        </p:txBody>
      </p:sp>
    </p:spTree>
    <p:extLst>
      <p:ext uri="{BB962C8B-B14F-4D97-AF65-F5344CB8AC3E}">
        <p14:creationId xmlns:p14="http://schemas.microsoft.com/office/powerpoint/2010/main" val="1051061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313C"/>
                </a:solidFill>
                <a:effectLst/>
                <a:latin typeface="Guardian Text Egyptian Web"/>
              </a:rPr>
              <a:t>In Hydra-I/O, the system’s networks can be automatically reconfigured to route around individual failed ASICs without compromising the overall network, which ensures system reliability in extreme environments like the 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Modest data volumes: ~1 MB/s per square meter of anode in surface cosmic-ray flux</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dirty="0">
                <a:solidFill>
                  <a:srgbClr val="00313C"/>
                </a:solidFill>
                <a:effectLst/>
                <a:latin typeface="Guardian Text Egyptian Web"/>
              </a:rPr>
            </a:br>
            <a:r>
              <a:rPr lang="en-US" sz="2000" b="0" i="0" dirty="0">
                <a:solidFill>
                  <a:srgbClr val="313131"/>
                </a:solidFill>
                <a:effectLst/>
                <a:latin typeface="Open Sans" panose="020F0502020204030204" pitchFamily="34" charset="0"/>
              </a:rPr>
              <a:t>Hydra I/O is a system to create ad-hoc, software-defined networks of Application-Specific Integrated Circuits (ASICs) that can be automatically reconfigured to route around individual failed ASICs without compromising the overall network.</a:t>
            </a:r>
            <a:endParaRPr lang="en-US" sz="1400" dirty="0"/>
          </a:p>
          <a:p>
            <a:endParaRPr lang="en-US" dirty="0"/>
          </a:p>
        </p:txBody>
      </p:sp>
      <p:sp>
        <p:nvSpPr>
          <p:cNvPr id="4" name="Slide Number Placeholder 3"/>
          <p:cNvSpPr>
            <a:spLocks noGrp="1"/>
          </p:cNvSpPr>
          <p:nvPr>
            <p:ph type="sldNum" sz="quarter" idx="5"/>
          </p:nvPr>
        </p:nvSpPr>
        <p:spPr/>
        <p:txBody>
          <a:bodyPr/>
          <a:lstStyle/>
          <a:p>
            <a:fld id="{A782F681-6F4F-874C-8C1F-58F1A380F38D}" type="slidenum">
              <a:rPr lang="en-US" smtClean="0"/>
              <a:t>23</a:t>
            </a:fld>
            <a:endParaRPr lang="en-US"/>
          </a:p>
        </p:txBody>
      </p:sp>
    </p:spTree>
    <p:extLst>
      <p:ext uri="{BB962C8B-B14F-4D97-AF65-F5344CB8AC3E}">
        <p14:creationId xmlns:p14="http://schemas.microsoft.com/office/powerpoint/2010/main" val="2115592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are these different from XARAPUCA light traps?</a:t>
            </a:r>
          </a:p>
        </p:txBody>
      </p:sp>
      <p:sp>
        <p:nvSpPr>
          <p:cNvPr id="4" name="Slide Number Placeholder 3"/>
          <p:cNvSpPr>
            <a:spLocks noGrp="1"/>
          </p:cNvSpPr>
          <p:nvPr>
            <p:ph type="sldNum" sz="quarter" idx="5"/>
          </p:nvPr>
        </p:nvSpPr>
        <p:spPr/>
        <p:txBody>
          <a:bodyPr/>
          <a:lstStyle/>
          <a:p>
            <a:fld id="{A782F681-6F4F-874C-8C1F-58F1A380F38D}" type="slidenum">
              <a:rPr lang="en-US" smtClean="0"/>
              <a:t>29</a:t>
            </a:fld>
            <a:endParaRPr lang="en-US"/>
          </a:p>
        </p:txBody>
      </p:sp>
    </p:spTree>
    <p:extLst>
      <p:ext uri="{BB962C8B-B14F-4D97-AF65-F5344CB8AC3E}">
        <p14:creationId xmlns:p14="http://schemas.microsoft.com/office/powerpoint/2010/main" val="3672984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937A0-19B6-8EDD-92BF-B869E7523A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9F372-2DF0-FF80-8715-913BA2A4F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E2103-BE3F-B772-8341-3D37980F480D}"/>
              </a:ext>
            </a:extLst>
          </p:cNvPr>
          <p:cNvSpPr>
            <a:spLocks noGrp="1"/>
          </p:cNvSpPr>
          <p:nvPr>
            <p:ph type="body" idx="1"/>
          </p:nvPr>
        </p:nvSpPr>
        <p:spPr/>
        <p:txBody>
          <a:bodyPr/>
          <a:lstStyle/>
          <a:p>
            <a:r>
              <a:rPr lang="en-US" dirty="0"/>
              <a:t>How are these different from XARAPUCA light traps?</a:t>
            </a:r>
            <a:br>
              <a:rPr lang="en-US" dirty="0"/>
            </a:br>
            <a:r>
              <a:rPr lang="en-US" b="0" i="0" dirty="0">
                <a:solidFill>
                  <a:srgbClr val="222222"/>
                </a:solidFill>
                <a:effectLst/>
                <a:latin typeface="Arial" panose="020B0604020202020204" pitchFamily="34" charset="0"/>
              </a:rPr>
              <a:t>The LCM shows an average efficiency of 0.6%, which enables a light trigger for events depositing MeV-scale energies, with an accurate scintillation amplitude and energy reconstruction.</a:t>
            </a:r>
            <a:endParaRPr lang="en-US" dirty="0"/>
          </a:p>
        </p:txBody>
      </p:sp>
      <p:sp>
        <p:nvSpPr>
          <p:cNvPr id="4" name="Slide Number Placeholder 3">
            <a:extLst>
              <a:ext uri="{FF2B5EF4-FFF2-40B4-BE49-F238E27FC236}">
                <a16:creationId xmlns:a16="http://schemas.microsoft.com/office/drawing/2014/main" id="{28C7727E-1F70-968D-FAA5-C67E4359ABCB}"/>
              </a:ext>
            </a:extLst>
          </p:cNvPr>
          <p:cNvSpPr>
            <a:spLocks noGrp="1"/>
          </p:cNvSpPr>
          <p:nvPr>
            <p:ph type="sldNum" sz="quarter" idx="5"/>
          </p:nvPr>
        </p:nvSpPr>
        <p:spPr/>
        <p:txBody>
          <a:bodyPr/>
          <a:lstStyle/>
          <a:p>
            <a:fld id="{A782F681-6F4F-874C-8C1F-58F1A380F38D}" type="slidenum">
              <a:rPr lang="en-US" smtClean="0"/>
              <a:t>30</a:t>
            </a:fld>
            <a:endParaRPr lang="en-US"/>
          </a:p>
        </p:txBody>
      </p:sp>
    </p:spTree>
    <p:extLst>
      <p:ext uri="{BB962C8B-B14F-4D97-AF65-F5344CB8AC3E}">
        <p14:creationId xmlns:p14="http://schemas.microsoft.com/office/powerpoint/2010/main" val="3200332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r>
              <a:rPr lang="en-US" dirty="0"/>
              <a:t>oct 31, 2024</a:t>
            </a:r>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8" name="Date Placeholder 3">
            <a:extLst>
              <a:ext uri="{FF2B5EF4-FFF2-40B4-BE49-F238E27FC236}">
                <a16:creationId xmlns:a16="http://schemas.microsoft.com/office/drawing/2014/main" id="{28B4E50D-90FF-0171-BCF7-92B784A246A4}"/>
              </a:ext>
            </a:extLst>
          </p:cNvPr>
          <p:cNvSpPr txBox="1">
            <a:spLocks/>
          </p:cNvSpPr>
          <p:nvPr userDrawn="1"/>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Zoya Vallari / </a:t>
            </a:r>
            <a:r>
              <a:rPr lang="en-US" dirty="0" err="1"/>
              <a:t>nnn</a:t>
            </a:r>
            <a:r>
              <a:rPr lang="en-US" dirty="0"/>
              <a:t> 2024</a:t>
            </a:r>
          </a:p>
        </p:txBody>
      </p:sp>
      <p:pic>
        <p:nvPicPr>
          <p:cNvPr id="9" name="Picture 8">
            <a:extLst>
              <a:ext uri="{FF2B5EF4-FFF2-40B4-BE49-F238E27FC236}">
                <a16:creationId xmlns:a16="http://schemas.microsoft.com/office/drawing/2014/main" id="{A721A164-C7B9-4183-B6D5-8EC4B6ED828B}"/>
              </a:ext>
            </a:extLst>
          </p:cNvPr>
          <p:cNvPicPr>
            <a:picLocks noChangeAspect="1"/>
          </p:cNvPicPr>
          <p:nvPr userDrawn="1"/>
        </p:nvPicPr>
        <p:blipFill>
          <a:blip r:embed="rId2"/>
          <a:stretch>
            <a:fillRect/>
          </a:stretch>
        </p:blipFill>
        <p:spPr>
          <a:xfrm>
            <a:off x="85345" y="6541897"/>
            <a:ext cx="679558" cy="163703"/>
          </a:xfrm>
          <a:prstGeom prst="rect">
            <a:avLst/>
          </a:prstGeom>
        </p:spPr>
      </p:pic>
    </p:spTree>
    <p:extLst>
      <p:ext uri="{BB962C8B-B14F-4D97-AF65-F5344CB8AC3E}">
        <p14:creationId xmlns:p14="http://schemas.microsoft.com/office/powerpoint/2010/main" val="1300056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r>
              <a:rPr lang="en-US"/>
              <a:t>May 28, 2024</a:t>
            </a:r>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902533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r>
              <a:rPr lang="en-US"/>
              <a:t>May 28, 2024</a:t>
            </a:r>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051987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lvl1pPr>
              <a:defRPr sz="1000"/>
            </a:lvl1pPr>
          </a:lstStyle>
          <a:p>
            <a:r>
              <a:rPr lang="en-US" dirty="0"/>
              <a:t>oct 31, 2024</a:t>
            </a:r>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lvl1pPr>
              <a:defRPr sz="1000"/>
            </a:lvl1pPr>
          </a:lstStyle>
          <a:p>
            <a:fld id="{C01389E6-C847-4AD0-B56D-D205B2EAB1EE}" type="slidenum">
              <a:rPr lang="en-US" smtClean="0"/>
              <a:pPr/>
              <a:t>‹#›</a:t>
            </a:fld>
            <a:endParaRPr lang="en-US" dirty="0"/>
          </a:p>
        </p:txBody>
      </p:sp>
      <p:sp>
        <p:nvSpPr>
          <p:cNvPr id="7" name="Date Placeholder 3">
            <a:extLst>
              <a:ext uri="{FF2B5EF4-FFF2-40B4-BE49-F238E27FC236}">
                <a16:creationId xmlns:a16="http://schemas.microsoft.com/office/drawing/2014/main" id="{5E7D94AE-BCFE-25DB-DA83-0D37243FC989}"/>
              </a:ext>
            </a:extLst>
          </p:cNvPr>
          <p:cNvSpPr txBox="1">
            <a:spLocks/>
          </p:cNvSpPr>
          <p:nvPr userDrawn="1"/>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8" name="Picture 7">
            <a:extLst>
              <a:ext uri="{FF2B5EF4-FFF2-40B4-BE49-F238E27FC236}">
                <a16:creationId xmlns:a16="http://schemas.microsoft.com/office/drawing/2014/main" id="{339B0076-02AD-9B28-2E71-A8CABAD8239F}"/>
              </a:ext>
            </a:extLst>
          </p:cNvPr>
          <p:cNvPicPr>
            <a:picLocks noChangeAspect="1"/>
          </p:cNvPicPr>
          <p:nvPr userDrawn="1"/>
        </p:nvPicPr>
        <p:blipFill>
          <a:blip r:embed="rId2"/>
          <a:stretch>
            <a:fillRect/>
          </a:stretch>
        </p:blipFill>
        <p:spPr>
          <a:xfrm>
            <a:off x="85345" y="6541897"/>
            <a:ext cx="679558" cy="163703"/>
          </a:xfrm>
          <a:prstGeom prst="rect">
            <a:avLst/>
          </a:prstGeom>
        </p:spPr>
      </p:pic>
    </p:spTree>
    <p:extLst>
      <p:ext uri="{BB962C8B-B14F-4D97-AF65-F5344CB8AC3E}">
        <p14:creationId xmlns:p14="http://schemas.microsoft.com/office/powerpoint/2010/main" val="3958040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r>
              <a:rPr lang="en-US" dirty="0"/>
              <a:t>oct 31, 2024</a:t>
            </a:r>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7" name="Date Placeholder 3">
            <a:extLst>
              <a:ext uri="{FF2B5EF4-FFF2-40B4-BE49-F238E27FC236}">
                <a16:creationId xmlns:a16="http://schemas.microsoft.com/office/drawing/2014/main" id="{32DCE4E0-DEC4-9C74-91D3-A1946E8D8502}"/>
              </a:ext>
            </a:extLst>
          </p:cNvPr>
          <p:cNvSpPr txBox="1">
            <a:spLocks/>
          </p:cNvSpPr>
          <p:nvPr userDrawn="1"/>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Zoya Vallari, Caltech</a:t>
            </a:r>
          </a:p>
        </p:txBody>
      </p:sp>
      <p:pic>
        <p:nvPicPr>
          <p:cNvPr id="8" name="Picture 7">
            <a:extLst>
              <a:ext uri="{FF2B5EF4-FFF2-40B4-BE49-F238E27FC236}">
                <a16:creationId xmlns:a16="http://schemas.microsoft.com/office/drawing/2014/main" id="{D8C2A09C-9E95-8AF5-2BEB-3CA4413F13A0}"/>
              </a:ext>
            </a:extLst>
          </p:cNvPr>
          <p:cNvPicPr>
            <a:picLocks noChangeAspect="1"/>
          </p:cNvPicPr>
          <p:nvPr userDrawn="1"/>
        </p:nvPicPr>
        <p:blipFill>
          <a:blip r:embed="rId2"/>
          <a:stretch>
            <a:fillRect/>
          </a:stretch>
        </p:blipFill>
        <p:spPr>
          <a:xfrm>
            <a:off x="85345" y="6541897"/>
            <a:ext cx="679558" cy="163703"/>
          </a:xfrm>
          <a:prstGeom prst="rect">
            <a:avLst/>
          </a:prstGeom>
        </p:spPr>
      </p:pic>
    </p:spTree>
    <p:extLst>
      <p:ext uri="{BB962C8B-B14F-4D97-AF65-F5344CB8AC3E}">
        <p14:creationId xmlns:p14="http://schemas.microsoft.com/office/powerpoint/2010/main" val="2748035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r>
              <a:rPr lang="en-US"/>
              <a:t>May 28, 2024</a:t>
            </a:r>
            <a:endParaRPr lang="en-US" dirty="0"/>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8" name="Date Placeholder 3">
            <a:extLst>
              <a:ext uri="{FF2B5EF4-FFF2-40B4-BE49-F238E27FC236}">
                <a16:creationId xmlns:a16="http://schemas.microsoft.com/office/drawing/2014/main" id="{08D52D99-4A30-30CC-1A45-203506C814C9}"/>
              </a:ext>
            </a:extLst>
          </p:cNvPr>
          <p:cNvSpPr txBox="1">
            <a:spLocks/>
          </p:cNvSpPr>
          <p:nvPr userDrawn="1"/>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Zoya Vallari, Caltech</a:t>
            </a:r>
          </a:p>
        </p:txBody>
      </p:sp>
      <p:pic>
        <p:nvPicPr>
          <p:cNvPr id="9" name="Picture 8">
            <a:extLst>
              <a:ext uri="{FF2B5EF4-FFF2-40B4-BE49-F238E27FC236}">
                <a16:creationId xmlns:a16="http://schemas.microsoft.com/office/drawing/2014/main" id="{7F19E14F-73E4-6F68-DD30-ED3FDB1C4FCB}"/>
              </a:ext>
            </a:extLst>
          </p:cNvPr>
          <p:cNvPicPr>
            <a:picLocks noChangeAspect="1"/>
          </p:cNvPicPr>
          <p:nvPr userDrawn="1"/>
        </p:nvPicPr>
        <p:blipFill>
          <a:blip r:embed="rId2"/>
          <a:stretch>
            <a:fillRect/>
          </a:stretch>
        </p:blipFill>
        <p:spPr>
          <a:xfrm>
            <a:off x="85345" y="6541897"/>
            <a:ext cx="679558" cy="163703"/>
          </a:xfrm>
          <a:prstGeom prst="rect">
            <a:avLst/>
          </a:prstGeom>
        </p:spPr>
      </p:pic>
    </p:spTree>
    <p:extLst>
      <p:ext uri="{BB962C8B-B14F-4D97-AF65-F5344CB8AC3E}">
        <p14:creationId xmlns:p14="http://schemas.microsoft.com/office/powerpoint/2010/main" val="1248303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r>
              <a:rPr lang="en-US"/>
              <a:t>May 28, 2024</a:t>
            </a:r>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pic>
        <p:nvPicPr>
          <p:cNvPr id="2" name="Picture 1">
            <a:extLst>
              <a:ext uri="{FF2B5EF4-FFF2-40B4-BE49-F238E27FC236}">
                <a16:creationId xmlns:a16="http://schemas.microsoft.com/office/drawing/2014/main" id="{C571F9DC-EB0E-CF12-DCEA-39050B4E632A}"/>
              </a:ext>
            </a:extLst>
          </p:cNvPr>
          <p:cNvPicPr>
            <a:picLocks noChangeAspect="1"/>
          </p:cNvPicPr>
          <p:nvPr userDrawn="1"/>
        </p:nvPicPr>
        <p:blipFill>
          <a:blip r:embed="rId2"/>
          <a:stretch>
            <a:fillRect/>
          </a:stretch>
        </p:blipFill>
        <p:spPr>
          <a:xfrm>
            <a:off x="85345" y="6541897"/>
            <a:ext cx="679558" cy="163703"/>
          </a:xfrm>
          <a:prstGeom prst="rect">
            <a:avLst/>
          </a:prstGeom>
        </p:spPr>
      </p:pic>
      <p:sp>
        <p:nvSpPr>
          <p:cNvPr id="11" name="Date Placeholder 3">
            <a:extLst>
              <a:ext uri="{FF2B5EF4-FFF2-40B4-BE49-F238E27FC236}">
                <a16:creationId xmlns:a16="http://schemas.microsoft.com/office/drawing/2014/main" id="{933F4787-DAC9-823B-343F-466BE4976459}"/>
              </a:ext>
            </a:extLst>
          </p:cNvPr>
          <p:cNvSpPr txBox="1">
            <a:spLocks/>
          </p:cNvSpPr>
          <p:nvPr userDrawn="1"/>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Zoya Vallari, Caltech</a:t>
            </a:r>
          </a:p>
        </p:txBody>
      </p:sp>
    </p:spTree>
    <p:extLst>
      <p:ext uri="{BB962C8B-B14F-4D97-AF65-F5344CB8AC3E}">
        <p14:creationId xmlns:p14="http://schemas.microsoft.com/office/powerpoint/2010/main" val="2079167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r>
              <a:rPr lang="en-US"/>
              <a:t>May 28, 2024</a:t>
            </a:r>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6" name="Date Placeholder 3">
            <a:extLst>
              <a:ext uri="{FF2B5EF4-FFF2-40B4-BE49-F238E27FC236}">
                <a16:creationId xmlns:a16="http://schemas.microsoft.com/office/drawing/2014/main" id="{261A898E-936C-46DE-184D-30A6CFDC6AD1}"/>
              </a:ext>
            </a:extLst>
          </p:cNvPr>
          <p:cNvSpPr txBox="1">
            <a:spLocks/>
          </p:cNvSpPr>
          <p:nvPr userDrawn="1"/>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Zoya Vallari, Caltech</a:t>
            </a:r>
          </a:p>
        </p:txBody>
      </p:sp>
      <p:pic>
        <p:nvPicPr>
          <p:cNvPr id="7" name="Picture 6">
            <a:extLst>
              <a:ext uri="{FF2B5EF4-FFF2-40B4-BE49-F238E27FC236}">
                <a16:creationId xmlns:a16="http://schemas.microsoft.com/office/drawing/2014/main" id="{CC4AC157-FA72-D48E-BA11-6340E8F3C1E1}"/>
              </a:ext>
            </a:extLst>
          </p:cNvPr>
          <p:cNvPicPr>
            <a:picLocks noChangeAspect="1"/>
          </p:cNvPicPr>
          <p:nvPr userDrawn="1"/>
        </p:nvPicPr>
        <p:blipFill>
          <a:blip r:embed="rId2"/>
          <a:stretch>
            <a:fillRect/>
          </a:stretch>
        </p:blipFill>
        <p:spPr>
          <a:xfrm>
            <a:off x="85345" y="6541897"/>
            <a:ext cx="679558" cy="163703"/>
          </a:xfrm>
          <a:prstGeom prst="rect">
            <a:avLst/>
          </a:prstGeom>
        </p:spPr>
      </p:pic>
    </p:spTree>
    <p:extLst>
      <p:ext uri="{BB962C8B-B14F-4D97-AF65-F5344CB8AC3E}">
        <p14:creationId xmlns:p14="http://schemas.microsoft.com/office/powerpoint/2010/main" val="4291503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r>
              <a:rPr lang="en-US"/>
              <a:t>May 28, 2024</a:t>
            </a:r>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5" name="Date Placeholder 3">
            <a:extLst>
              <a:ext uri="{FF2B5EF4-FFF2-40B4-BE49-F238E27FC236}">
                <a16:creationId xmlns:a16="http://schemas.microsoft.com/office/drawing/2014/main" id="{3544D1E6-2777-BD01-6172-A5FCC165E72D}"/>
              </a:ext>
            </a:extLst>
          </p:cNvPr>
          <p:cNvSpPr txBox="1">
            <a:spLocks/>
          </p:cNvSpPr>
          <p:nvPr userDrawn="1"/>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Zoya Vallari, Caltech</a:t>
            </a:r>
          </a:p>
        </p:txBody>
      </p:sp>
      <p:pic>
        <p:nvPicPr>
          <p:cNvPr id="6" name="Picture 5">
            <a:extLst>
              <a:ext uri="{FF2B5EF4-FFF2-40B4-BE49-F238E27FC236}">
                <a16:creationId xmlns:a16="http://schemas.microsoft.com/office/drawing/2014/main" id="{D06AE988-E290-2F6C-2942-E42E9861448F}"/>
              </a:ext>
            </a:extLst>
          </p:cNvPr>
          <p:cNvPicPr>
            <a:picLocks noChangeAspect="1"/>
          </p:cNvPicPr>
          <p:nvPr userDrawn="1"/>
        </p:nvPicPr>
        <p:blipFill>
          <a:blip r:embed="rId2"/>
          <a:stretch>
            <a:fillRect/>
          </a:stretch>
        </p:blipFill>
        <p:spPr>
          <a:xfrm>
            <a:off x="85345" y="6541897"/>
            <a:ext cx="679558" cy="163703"/>
          </a:xfrm>
          <a:prstGeom prst="rect">
            <a:avLst/>
          </a:prstGeom>
        </p:spPr>
      </p:pic>
    </p:spTree>
    <p:extLst>
      <p:ext uri="{BB962C8B-B14F-4D97-AF65-F5344CB8AC3E}">
        <p14:creationId xmlns:p14="http://schemas.microsoft.com/office/powerpoint/2010/main" val="2382812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r>
              <a:rPr lang="en-US"/>
              <a:t>May 28, 2024</a:t>
            </a:r>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828205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r>
              <a:rPr lang="en-US"/>
              <a:t>May 28, 2024</a:t>
            </a:r>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1937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r>
              <a:rPr lang="en-US" dirty="0"/>
              <a:t>OCT 31, 2024</a:t>
            </a:r>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2460174815"/>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hf hdr="0" ftr="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indico.ggte.unicamp.br/event/4/contributions/429/attachments/108/179/Status%20of%20SBND%20-%20NNN.pdf"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iopscience.iop.org/article/10.1088/1748-0221/13/10/P10007"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arxiv.org/pdf/1809.10213" TargetMode="Externa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hyperlink" Target="https://www.rdworldonline.com/rd-100-2022-winner/hydra-i-o-a-system-for-highly-resilient-inter-chip-communication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7.gif"/><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50.png"/><Relationship Id="rId7" Type="http://schemas.openxmlformats.org/officeDocument/2006/relationships/diagramData" Target="../diagrams/data1.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jpeg"/><Relationship Id="rId11" Type="http://schemas.microsoft.com/office/2007/relationships/diagramDrawing" Target="../diagrams/drawing1.xml"/><Relationship Id="rId5" Type="http://schemas.microsoft.com/office/2007/relationships/hdphoto" Target="../media/hdphoto2.wdp"/><Relationship Id="rId10" Type="http://schemas.openxmlformats.org/officeDocument/2006/relationships/diagramColors" Target="../diagrams/colors1.xml"/><Relationship Id="rId4" Type="http://schemas.openxmlformats.org/officeDocument/2006/relationships/image" Target="../media/image51.png"/><Relationship Id="rId9"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5.gif"/><Relationship Id="rId4" Type="http://schemas.openxmlformats.org/officeDocument/2006/relationships/image" Target="../media/image54.gif"/></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3.gif"/></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indico.ggte.unicamp.br/event/4/contributions/410/" TargetMode="External"/><Relationship Id="rId5" Type="http://schemas.openxmlformats.org/officeDocument/2006/relationships/image" Target="../media/image1.emf"/><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diagramColors" Target="../diagrams/colors2.xml"/><Relationship Id="rId12" Type="http://schemas.openxmlformats.org/officeDocument/2006/relationships/image" Target="../media/image73.sv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72.png"/><Relationship Id="rId5" Type="http://schemas.openxmlformats.org/officeDocument/2006/relationships/diagramLayout" Target="../diagrams/layout2.xml"/><Relationship Id="rId10" Type="http://schemas.openxmlformats.org/officeDocument/2006/relationships/hyperlink" Target="https://openclipart.org/detail/167549/Kliponious-green-tick" TargetMode="External"/><Relationship Id="rId4" Type="http://schemas.openxmlformats.org/officeDocument/2006/relationships/diagramData" Target="../diagrams/data2.xml"/><Relationship Id="rId9" Type="http://schemas.openxmlformats.org/officeDocument/2006/relationships/image" Target="../media/image71.png"/><Relationship Id="rId1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80.png"/><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indico.ggte.unicamp.br/event/4/contributions/41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nature.com/" TargetMode="External"/><Relationship Id="rId5" Type="http://schemas.openxmlformats.org/officeDocument/2006/relationships/image" Target="../media/image1.emf"/><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lar.bnl.gov/wire-cell/" TargetMode="External"/><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36F292AA-C8DB-4CAA-97C9-456CF8540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ctangular ceiling with many windows&#10;&#10;Description automatically generated with medium confidence">
            <a:extLst>
              <a:ext uri="{FF2B5EF4-FFF2-40B4-BE49-F238E27FC236}">
                <a16:creationId xmlns:a16="http://schemas.microsoft.com/office/drawing/2014/main" id="{CDD66EDF-2CF1-0690-01D4-11BA917DC91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Lst>
          </a:blip>
          <a:srcRect l="6083" r="4719"/>
          <a:stretch/>
        </p:blipFill>
        <p:spPr>
          <a:xfrm>
            <a:off x="-1" y="10"/>
            <a:ext cx="4587901" cy="6857990"/>
          </a:xfrm>
          <a:prstGeom prst="rect">
            <a:avLst/>
          </a:prstGeom>
        </p:spPr>
      </p:pic>
      <p:sp>
        <p:nvSpPr>
          <p:cNvPr id="66" name="Rectangle 65">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2" y="-429"/>
            <a:ext cx="7604097" cy="6857571"/>
          </a:xfrm>
          <a:prstGeom prst="rect">
            <a:avLst/>
          </a:prstGeom>
          <a:gradFill>
            <a:gsLst>
              <a:gs pos="0">
                <a:schemeClr val="accent6">
                  <a:lumMod val="75000"/>
                  <a:alpha val="73000"/>
                </a:schemeClr>
              </a:gs>
              <a:gs pos="100000">
                <a:schemeClr val="accent2"/>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1" y="0"/>
            <a:ext cx="7604097" cy="6858000"/>
          </a:xfrm>
          <a:prstGeom prst="rect">
            <a:avLst/>
          </a:prstGeom>
          <a:gradFill>
            <a:gsLst>
              <a:gs pos="0">
                <a:schemeClr val="accent5">
                  <a:alpha val="37000"/>
                </a:schemeClr>
              </a:gs>
              <a:gs pos="98000">
                <a:schemeClr val="accent2">
                  <a:alpha val="6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99847" y="4355164"/>
            <a:ext cx="7592151" cy="2502836"/>
          </a:xfrm>
          <a:prstGeom prst="rect">
            <a:avLst/>
          </a:prstGeom>
          <a:gradFill>
            <a:gsLst>
              <a:gs pos="22000">
                <a:schemeClr val="accent6">
                  <a:alpha val="39000"/>
                </a:schemeClr>
              </a:gs>
              <a:gs pos="82000">
                <a:schemeClr val="accent5">
                  <a:alpha val="1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256CF5B-1DAD-4912-86B9-FCA733692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704304">
            <a:off x="6080918" y="830588"/>
            <a:ext cx="4998441" cy="4998441"/>
          </a:xfrm>
          <a:prstGeom prst="ellipse">
            <a:avLst/>
          </a:prstGeom>
          <a:gradFill>
            <a:gsLst>
              <a:gs pos="39000">
                <a:schemeClr val="accent4">
                  <a:lumMod val="20000"/>
                  <a:lumOff val="80000"/>
                  <a:alpha val="0"/>
                </a:schemeClr>
              </a:gs>
              <a:gs pos="100000">
                <a:schemeClr val="accent6">
                  <a:alpha val="18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4D828B-BC95-1544-B2EB-31FBE121BDA6}"/>
              </a:ext>
            </a:extLst>
          </p:cNvPr>
          <p:cNvSpPr>
            <a:spLocks noGrp="1"/>
          </p:cNvSpPr>
          <p:nvPr>
            <p:ph type="ctrTitle"/>
          </p:nvPr>
        </p:nvSpPr>
        <p:spPr>
          <a:xfrm>
            <a:off x="5275425" y="378521"/>
            <a:ext cx="6133656" cy="3169674"/>
          </a:xfrm>
        </p:spPr>
        <p:txBody>
          <a:bodyPr>
            <a:normAutofit fontScale="90000"/>
          </a:bodyPr>
          <a:lstStyle/>
          <a:p>
            <a:pPr algn="r"/>
            <a:r>
              <a:rPr lang="en-US" sz="4800" dirty="0">
                <a:solidFill>
                  <a:schemeClr val="bg1"/>
                </a:solidFill>
                <a:latin typeface="Hiragino Sans W7" panose="020B0400000000000000" pitchFamily="34" charset="-128"/>
                <a:ea typeface="Hiragino Sans W7" panose="020B0400000000000000" pitchFamily="34" charset="-128"/>
              </a:rPr>
              <a:t>Novel LA</a:t>
            </a:r>
            <a:r>
              <a:rPr lang="en-US" sz="4800" cap="none" dirty="0">
                <a:solidFill>
                  <a:schemeClr val="bg1"/>
                </a:solidFill>
                <a:latin typeface="Hiragino Sans W7" panose="020B0400000000000000" pitchFamily="34" charset="-128"/>
                <a:ea typeface="Hiragino Sans W7" panose="020B0400000000000000" pitchFamily="34" charset="-128"/>
              </a:rPr>
              <a:t>r</a:t>
            </a:r>
            <a:r>
              <a:rPr lang="en-US" sz="4800" dirty="0">
                <a:solidFill>
                  <a:schemeClr val="bg1"/>
                </a:solidFill>
                <a:latin typeface="Hiragino Sans W7" panose="020B0400000000000000" pitchFamily="34" charset="-128"/>
                <a:ea typeface="Hiragino Sans W7" panose="020B0400000000000000" pitchFamily="34" charset="-128"/>
              </a:rPr>
              <a:t>TPC technologies for near detectors</a:t>
            </a:r>
          </a:p>
        </p:txBody>
      </p:sp>
      <p:sp>
        <p:nvSpPr>
          <p:cNvPr id="3" name="Subtitle 2">
            <a:extLst>
              <a:ext uri="{FF2B5EF4-FFF2-40B4-BE49-F238E27FC236}">
                <a16:creationId xmlns:a16="http://schemas.microsoft.com/office/drawing/2014/main" id="{570B166A-389C-6324-F883-8CCE40337479}"/>
              </a:ext>
            </a:extLst>
          </p:cNvPr>
          <p:cNvSpPr>
            <a:spLocks noGrp="1"/>
          </p:cNvSpPr>
          <p:nvPr>
            <p:ph type="subTitle" idx="1"/>
          </p:nvPr>
        </p:nvSpPr>
        <p:spPr>
          <a:xfrm>
            <a:off x="5862918" y="4793128"/>
            <a:ext cx="5446058" cy="1836272"/>
          </a:xfrm>
        </p:spPr>
        <p:txBody>
          <a:bodyPr>
            <a:normAutofit/>
          </a:bodyPr>
          <a:lstStyle/>
          <a:p>
            <a:pPr algn="r">
              <a:lnSpc>
                <a:spcPct val="140000"/>
              </a:lnSpc>
            </a:pPr>
            <a:r>
              <a:rPr lang="en-US" sz="2000" b="1" dirty="0">
                <a:solidFill>
                  <a:schemeClr val="bg1"/>
                </a:solidFill>
              </a:rPr>
              <a:t>Zoya Vallari</a:t>
            </a:r>
          </a:p>
          <a:p>
            <a:pPr algn="r">
              <a:lnSpc>
                <a:spcPct val="140000"/>
              </a:lnSpc>
            </a:pPr>
            <a:r>
              <a:rPr lang="en-US" sz="2000" b="1" dirty="0">
                <a:solidFill>
                  <a:schemeClr val="bg1"/>
                </a:solidFill>
              </a:rPr>
              <a:t>Caltech</a:t>
            </a:r>
          </a:p>
          <a:p>
            <a:pPr algn="r">
              <a:lnSpc>
                <a:spcPct val="140000"/>
              </a:lnSpc>
            </a:pPr>
            <a:r>
              <a:rPr lang="en-US" sz="2000" b="1" dirty="0">
                <a:solidFill>
                  <a:schemeClr val="bg1"/>
                </a:solidFill>
              </a:rPr>
              <a:t>October 31, 2024</a:t>
            </a:r>
          </a:p>
        </p:txBody>
      </p:sp>
    </p:spTree>
    <p:extLst>
      <p:ext uri="{BB962C8B-B14F-4D97-AF65-F5344CB8AC3E}">
        <p14:creationId xmlns:p14="http://schemas.microsoft.com/office/powerpoint/2010/main" val="2626190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C4A7E0-A088-945B-3BB0-975AE9CDFD9D}"/>
              </a:ext>
            </a:extLst>
          </p:cNvPr>
          <p:cNvPicPr>
            <a:picLocks noChangeAspect="1"/>
          </p:cNvPicPr>
          <p:nvPr/>
        </p:nvPicPr>
        <p:blipFill>
          <a:blip r:embed="rId2"/>
          <a:srcRect l="1390" b="3846"/>
          <a:stretch/>
        </p:blipFill>
        <p:spPr>
          <a:xfrm>
            <a:off x="0" y="-53131"/>
            <a:ext cx="12192000" cy="2920066"/>
          </a:xfrm>
          <a:prstGeom prst="rect">
            <a:avLst/>
          </a:prstGeom>
        </p:spPr>
      </p:pic>
      <p:sp>
        <p:nvSpPr>
          <p:cNvPr id="2" name="Title 1">
            <a:extLst>
              <a:ext uri="{FF2B5EF4-FFF2-40B4-BE49-F238E27FC236}">
                <a16:creationId xmlns:a16="http://schemas.microsoft.com/office/drawing/2014/main" id="{EE64F481-7E4F-5C4E-FCC1-B9081A185AA2}"/>
              </a:ext>
            </a:extLst>
          </p:cNvPr>
          <p:cNvSpPr>
            <a:spLocks noGrp="1"/>
          </p:cNvSpPr>
          <p:nvPr>
            <p:ph type="title"/>
          </p:nvPr>
        </p:nvSpPr>
        <p:spPr>
          <a:xfrm>
            <a:off x="1426464" y="2105442"/>
            <a:ext cx="10241280" cy="1234440"/>
          </a:xfrm>
        </p:spPr>
        <p:txBody>
          <a:bodyPr/>
          <a:lstStyle/>
          <a:p>
            <a:r>
              <a:rPr lang="en-US" dirty="0"/>
              <a:t>LA</a:t>
            </a:r>
            <a:r>
              <a:rPr lang="en-US" cap="none" dirty="0"/>
              <a:t>r</a:t>
            </a:r>
            <a:r>
              <a:rPr lang="en-US" dirty="0"/>
              <a:t>tPC Program at Fermilab</a:t>
            </a:r>
          </a:p>
        </p:txBody>
      </p:sp>
      <p:sp>
        <p:nvSpPr>
          <p:cNvPr id="4" name="Date Placeholder 3">
            <a:extLst>
              <a:ext uri="{FF2B5EF4-FFF2-40B4-BE49-F238E27FC236}">
                <a16:creationId xmlns:a16="http://schemas.microsoft.com/office/drawing/2014/main" id="{548AD22E-549B-78AC-E178-8B3E3C79FC44}"/>
              </a:ext>
            </a:extLst>
          </p:cNvPr>
          <p:cNvSpPr>
            <a:spLocks noGrp="1"/>
          </p:cNvSpPr>
          <p:nvPr>
            <p:ph type="dt" sz="half" idx="10"/>
          </p:nvPr>
        </p:nvSpPr>
        <p:spPr/>
        <p:txBody>
          <a:bodyPr/>
          <a:lstStyle/>
          <a:p>
            <a:r>
              <a:rPr lang="en-US"/>
              <a:t>oct 31, 2024</a:t>
            </a:r>
            <a:endParaRPr lang="en-US" dirty="0"/>
          </a:p>
        </p:txBody>
      </p:sp>
      <p:sp>
        <p:nvSpPr>
          <p:cNvPr id="5" name="Slide Number Placeholder 4">
            <a:extLst>
              <a:ext uri="{FF2B5EF4-FFF2-40B4-BE49-F238E27FC236}">
                <a16:creationId xmlns:a16="http://schemas.microsoft.com/office/drawing/2014/main" id="{9A311132-C29B-A9FC-9C53-91AA5C8E92C5}"/>
              </a:ext>
            </a:extLst>
          </p:cNvPr>
          <p:cNvSpPr>
            <a:spLocks noGrp="1"/>
          </p:cNvSpPr>
          <p:nvPr>
            <p:ph type="sldNum" sz="quarter" idx="12"/>
          </p:nvPr>
        </p:nvSpPr>
        <p:spPr/>
        <p:txBody>
          <a:bodyPr/>
          <a:lstStyle/>
          <a:p>
            <a:fld id="{C01389E6-C847-4AD0-B56D-D205B2EAB1EE}" type="slidenum">
              <a:rPr lang="en-US" smtClean="0"/>
              <a:pPr/>
              <a:t>10</a:t>
            </a:fld>
            <a:endParaRPr lang="en-US" dirty="0"/>
          </a:p>
        </p:txBody>
      </p:sp>
      <p:pic>
        <p:nvPicPr>
          <p:cNvPr id="3076" name="Picture 4" descr="lbne_graphic_061615_2016">
            <a:extLst>
              <a:ext uri="{FF2B5EF4-FFF2-40B4-BE49-F238E27FC236}">
                <a16:creationId xmlns:a16="http://schemas.microsoft.com/office/drawing/2014/main" id="{8C649E0A-643F-CBB1-65BE-9DE0FD457A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72"/>
          <a:stretch/>
        </p:blipFill>
        <p:spPr bwMode="auto">
          <a:xfrm>
            <a:off x="0" y="3250982"/>
            <a:ext cx="12192000" cy="31589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DA6F590-562C-63BE-A641-53507787372F}"/>
              </a:ext>
            </a:extLst>
          </p:cNvPr>
          <p:cNvSpPr/>
          <p:nvPr/>
        </p:nvSpPr>
        <p:spPr>
          <a:xfrm>
            <a:off x="-648692" y="2423959"/>
            <a:ext cx="3467104" cy="635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Image Credit: Marco Del </a:t>
            </a:r>
            <a:r>
              <a:rPr lang="en-US" sz="1200" dirty="0" err="1">
                <a:solidFill>
                  <a:schemeClr val="tx1"/>
                </a:solidFill>
              </a:rPr>
              <a:t>Tutto</a:t>
            </a:r>
            <a:endParaRPr lang="en-US" sz="1200" dirty="0">
              <a:solidFill>
                <a:schemeClr val="tx1"/>
              </a:solidFill>
            </a:endParaRPr>
          </a:p>
        </p:txBody>
      </p:sp>
    </p:spTree>
    <p:extLst>
      <p:ext uri="{BB962C8B-B14F-4D97-AF65-F5344CB8AC3E}">
        <p14:creationId xmlns:p14="http://schemas.microsoft.com/office/powerpoint/2010/main" val="4096069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31" name="Rectangle 5130">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3" name="Rectangle 513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tx2">
                  <a:lumMod val="50000"/>
                  <a:lumOff val="50000"/>
                  <a:alpha val="48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5" name="Rectangle 513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456773"/>
            <a:ext cx="12191999" cy="6400800"/>
          </a:xfrm>
          <a:prstGeom prst="rect">
            <a:avLst/>
          </a:prstGeom>
          <a:gradFill>
            <a:gsLst>
              <a:gs pos="0">
                <a:schemeClr val="accent5">
                  <a:alpha val="37000"/>
                </a:schemeClr>
              </a:gs>
              <a:gs pos="92000">
                <a:schemeClr val="accent2">
                  <a:alpha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7" name="Rectangle 5136">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13000">
                <a:schemeClr val="accent2">
                  <a:alpha val="61000"/>
                </a:schemeClr>
              </a:gs>
              <a:gs pos="99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8053DDC4-98B0-B6A0-97D8-776B7F05021E}"/>
              </a:ext>
            </a:extLst>
          </p:cNvPr>
          <p:cNvSpPr>
            <a:spLocks noGrp="1"/>
          </p:cNvSpPr>
          <p:nvPr>
            <p:ph type="title"/>
          </p:nvPr>
        </p:nvSpPr>
        <p:spPr>
          <a:xfrm>
            <a:off x="782918" y="1028700"/>
            <a:ext cx="10614211" cy="1152712"/>
          </a:xfrm>
        </p:spPr>
        <p:txBody>
          <a:bodyPr vert="horz" lIns="0" tIns="0" rIns="0" bIns="0" rtlCol="0" anchor="b">
            <a:normAutofit/>
          </a:bodyPr>
          <a:lstStyle/>
          <a:p>
            <a:pPr algn="ctr">
              <a:lnSpc>
                <a:spcPct val="90000"/>
              </a:lnSpc>
            </a:pPr>
            <a:r>
              <a:rPr lang="en-US" sz="4000" dirty="0">
                <a:solidFill>
                  <a:schemeClr val="bg1"/>
                </a:solidFill>
              </a:rPr>
              <a:t>near detector for </a:t>
            </a:r>
            <a:br>
              <a:rPr lang="en-US" sz="4000" dirty="0">
                <a:solidFill>
                  <a:schemeClr val="bg1"/>
                </a:solidFill>
              </a:rPr>
            </a:br>
            <a:r>
              <a:rPr lang="en-US" sz="4000" dirty="0">
                <a:solidFill>
                  <a:schemeClr val="bg1"/>
                </a:solidFill>
              </a:rPr>
              <a:t>short-baseline</a:t>
            </a:r>
          </a:p>
        </p:txBody>
      </p:sp>
      <p:sp>
        <p:nvSpPr>
          <p:cNvPr id="5139" name="Freeform: Shape 5138">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7000">
                <a:schemeClr val="accent4">
                  <a:lumMod val="60000"/>
                  <a:lumOff val="40000"/>
                  <a:alpha val="3000"/>
                </a:schemeClr>
              </a:gs>
              <a:gs pos="100000">
                <a:schemeClr val="bg1">
                  <a:alpha val="16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D99C98C1-210E-6C9B-B140-A501E18069E0}"/>
              </a:ext>
            </a:extLst>
          </p:cNvPr>
          <p:cNvPicPr>
            <a:picLocks noChangeAspect="1"/>
          </p:cNvPicPr>
          <p:nvPr/>
        </p:nvPicPr>
        <p:blipFill>
          <a:blip r:embed="rId2"/>
          <a:srcRect l="1390" b="3846"/>
          <a:stretch/>
        </p:blipFill>
        <p:spPr>
          <a:xfrm>
            <a:off x="0" y="3489878"/>
            <a:ext cx="12192000" cy="2920066"/>
          </a:xfrm>
          <a:prstGeom prst="rect">
            <a:avLst/>
          </a:prstGeom>
        </p:spPr>
      </p:pic>
      <p:sp>
        <p:nvSpPr>
          <p:cNvPr id="11" name="Rounded Rectangle 10">
            <a:extLst>
              <a:ext uri="{FF2B5EF4-FFF2-40B4-BE49-F238E27FC236}">
                <a16:creationId xmlns:a16="http://schemas.microsoft.com/office/drawing/2014/main" id="{11E45BE5-AA51-653C-F41E-717C81C52DFE}"/>
              </a:ext>
            </a:extLst>
          </p:cNvPr>
          <p:cNvSpPr/>
          <p:nvPr/>
        </p:nvSpPr>
        <p:spPr>
          <a:xfrm>
            <a:off x="2486917" y="3489450"/>
            <a:ext cx="2631184" cy="980949"/>
          </a:xfrm>
          <a:prstGeom prst="roundRect">
            <a:avLst/>
          </a:prstGeom>
          <a:solidFill>
            <a:schemeClr val="accent2">
              <a:alpha val="2072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22C8391B-7CF7-D0FC-C80B-5635FB1CB69A}"/>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15" name="Date Placeholder 3">
            <a:extLst>
              <a:ext uri="{FF2B5EF4-FFF2-40B4-BE49-F238E27FC236}">
                <a16:creationId xmlns:a16="http://schemas.microsoft.com/office/drawing/2014/main" id="{D1452A48-448A-BE37-0089-C2C75587EE43}"/>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17" name="Picture 16">
            <a:extLst>
              <a:ext uri="{FF2B5EF4-FFF2-40B4-BE49-F238E27FC236}">
                <a16:creationId xmlns:a16="http://schemas.microsoft.com/office/drawing/2014/main" id="{94E9D35F-6577-F055-EE0C-6F6AE216F61D}"/>
              </a:ext>
            </a:extLst>
          </p:cNvPr>
          <p:cNvPicPr>
            <a:picLocks noChangeAspect="1"/>
          </p:cNvPicPr>
          <p:nvPr/>
        </p:nvPicPr>
        <p:blipFill>
          <a:blip r:embed="rId3"/>
          <a:stretch>
            <a:fillRect/>
          </a:stretch>
        </p:blipFill>
        <p:spPr>
          <a:xfrm>
            <a:off x="85345" y="6541897"/>
            <a:ext cx="679558" cy="163703"/>
          </a:xfrm>
          <a:prstGeom prst="rect">
            <a:avLst/>
          </a:prstGeom>
        </p:spPr>
      </p:pic>
      <p:sp>
        <p:nvSpPr>
          <p:cNvPr id="19" name="Slide Number Placeholder 4">
            <a:extLst>
              <a:ext uri="{FF2B5EF4-FFF2-40B4-BE49-F238E27FC236}">
                <a16:creationId xmlns:a16="http://schemas.microsoft.com/office/drawing/2014/main" id="{56E42415-E233-A9A1-D831-1EC39F6CD106}"/>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11</a:t>
            </a:fld>
            <a:endParaRPr lang="en-US" sz="1100" dirty="0"/>
          </a:p>
        </p:txBody>
      </p:sp>
      <p:sp>
        <p:nvSpPr>
          <p:cNvPr id="21" name="Rectangle 20">
            <a:extLst>
              <a:ext uri="{FF2B5EF4-FFF2-40B4-BE49-F238E27FC236}">
                <a16:creationId xmlns:a16="http://schemas.microsoft.com/office/drawing/2014/main" id="{C088826B-F244-3AC6-DB2B-77A6DE7734A2}"/>
              </a:ext>
            </a:extLst>
          </p:cNvPr>
          <p:cNvSpPr/>
          <p:nvPr/>
        </p:nvSpPr>
        <p:spPr>
          <a:xfrm>
            <a:off x="-636660" y="5971051"/>
            <a:ext cx="3467104" cy="635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Image Credit: Marco Del </a:t>
            </a:r>
            <a:r>
              <a:rPr lang="en-US" sz="1200" dirty="0" err="1">
                <a:solidFill>
                  <a:schemeClr val="tx1"/>
                </a:solidFill>
              </a:rPr>
              <a:t>Tutto</a:t>
            </a:r>
            <a:endParaRPr lang="en-US" sz="1200" dirty="0">
              <a:solidFill>
                <a:schemeClr val="tx1"/>
              </a:solidFill>
            </a:endParaRPr>
          </a:p>
        </p:txBody>
      </p:sp>
    </p:spTree>
    <p:extLst>
      <p:ext uri="{BB962C8B-B14F-4D97-AF65-F5344CB8AC3E}">
        <p14:creationId xmlns:p14="http://schemas.microsoft.com/office/powerpoint/2010/main" val="3905566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1D6A2A3-F101-46F7-8B6F-1C699CAFE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3AA56-F2D0-70AF-280A-BF0EC12B8BD8}"/>
              </a:ext>
            </a:extLst>
          </p:cNvPr>
          <p:cNvSpPr>
            <a:spLocks noGrp="1"/>
          </p:cNvSpPr>
          <p:nvPr>
            <p:ph type="title"/>
          </p:nvPr>
        </p:nvSpPr>
        <p:spPr>
          <a:xfrm>
            <a:off x="298146" y="-314794"/>
            <a:ext cx="10350500" cy="1556724"/>
          </a:xfrm>
        </p:spPr>
        <p:txBody>
          <a:bodyPr anchor="b">
            <a:normAutofit/>
          </a:bodyPr>
          <a:lstStyle/>
          <a:p>
            <a:r>
              <a:rPr lang="en-US" dirty="0"/>
              <a:t>highlights of </a:t>
            </a:r>
            <a:br>
              <a:rPr lang="en-US" dirty="0"/>
            </a:br>
            <a:r>
              <a:rPr lang="en-US" dirty="0"/>
              <a:t>sbnd design</a:t>
            </a:r>
          </a:p>
        </p:txBody>
      </p:sp>
      <p:sp>
        <p:nvSpPr>
          <p:cNvPr id="3" name="Content Placeholder 2">
            <a:extLst>
              <a:ext uri="{FF2B5EF4-FFF2-40B4-BE49-F238E27FC236}">
                <a16:creationId xmlns:a16="http://schemas.microsoft.com/office/drawing/2014/main" id="{F103BABD-4C2A-71D3-7BBE-CCED4948C6F2}"/>
              </a:ext>
            </a:extLst>
          </p:cNvPr>
          <p:cNvSpPr>
            <a:spLocks noGrp="1"/>
          </p:cNvSpPr>
          <p:nvPr>
            <p:ph idx="1"/>
          </p:nvPr>
        </p:nvSpPr>
        <p:spPr>
          <a:xfrm>
            <a:off x="298146" y="1454928"/>
            <a:ext cx="6099327" cy="4606594"/>
          </a:xfrm>
        </p:spPr>
        <p:txBody>
          <a:bodyPr anchor="t">
            <a:noAutofit/>
          </a:bodyPr>
          <a:lstStyle/>
          <a:p>
            <a:r>
              <a:rPr lang="en-US" dirty="0"/>
              <a:t>Two TPCs that share a central HV cathode (CPA)</a:t>
            </a:r>
          </a:p>
          <a:p>
            <a:r>
              <a:rPr lang="en-US" dirty="0"/>
              <a:t>Four anodes (APA) with 3 wire planes each </a:t>
            </a:r>
          </a:p>
          <a:p>
            <a:pPr lvl="1"/>
            <a:r>
              <a:rPr lang="en-US" dirty="0"/>
              <a:t>1 collection (vertical), 2 induction (±60°) </a:t>
            </a:r>
          </a:p>
          <a:p>
            <a:pPr lvl="1"/>
            <a:r>
              <a:rPr lang="en-US" dirty="0"/>
              <a:t>3 mm spacing both inter-wire and inter-planes</a:t>
            </a:r>
          </a:p>
          <a:p>
            <a:r>
              <a:rPr lang="en-US" dirty="0"/>
              <a:t>Photon Detection System (PDS) </a:t>
            </a:r>
          </a:p>
          <a:p>
            <a:pPr lvl="1"/>
            <a:r>
              <a:rPr lang="en-US" dirty="0"/>
              <a:t>120 8'' PMTs </a:t>
            </a:r>
          </a:p>
          <a:p>
            <a:pPr lvl="1"/>
            <a:r>
              <a:rPr lang="en-US" dirty="0"/>
              <a:t>192 X-ARAPUCAs (developed in Brazil) </a:t>
            </a:r>
          </a:p>
          <a:p>
            <a:pPr lvl="1"/>
            <a:r>
              <a:rPr lang="en-US" dirty="0"/>
              <a:t>Reflective foil panels coated with wavelength shifter embedded into the CPA </a:t>
            </a:r>
          </a:p>
          <a:p>
            <a:pPr lvl="1"/>
            <a:r>
              <a:rPr lang="en-US" dirty="0"/>
              <a:t> Light-yield ≥100 pe/MeV</a:t>
            </a:r>
          </a:p>
          <a:p>
            <a:r>
              <a:rPr lang="en-US" dirty="0"/>
              <a:t>Cosmic Ray Tagger (CRT) </a:t>
            </a:r>
          </a:p>
        </p:txBody>
      </p:sp>
      <p:pic>
        <p:nvPicPr>
          <p:cNvPr id="6" name="Picture 5">
            <a:extLst>
              <a:ext uri="{FF2B5EF4-FFF2-40B4-BE49-F238E27FC236}">
                <a16:creationId xmlns:a16="http://schemas.microsoft.com/office/drawing/2014/main" id="{DC80BDE4-F30C-1E05-A47F-4FEC773EA70A}"/>
              </a:ext>
            </a:extLst>
          </p:cNvPr>
          <p:cNvPicPr>
            <a:picLocks noChangeAspect="1"/>
          </p:cNvPicPr>
          <p:nvPr/>
        </p:nvPicPr>
        <p:blipFill>
          <a:blip r:embed="rId2"/>
          <a:stretch>
            <a:fillRect/>
          </a:stretch>
        </p:blipFill>
        <p:spPr>
          <a:xfrm>
            <a:off x="6749656" y="1285578"/>
            <a:ext cx="5090161" cy="4606594"/>
          </a:xfrm>
          <a:prstGeom prst="rect">
            <a:avLst/>
          </a:prstGeom>
        </p:spPr>
      </p:pic>
      <p:sp>
        <p:nvSpPr>
          <p:cNvPr id="13" name="Rectangle 12">
            <a:extLst>
              <a:ext uri="{FF2B5EF4-FFF2-40B4-BE49-F238E27FC236}">
                <a16:creationId xmlns:a16="http://schemas.microsoft.com/office/drawing/2014/main" id="{529E760E-527D-4053-A309-F2BDE1250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0800"/>
            <a:ext cx="12191999" cy="457198"/>
          </a:xfrm>
          <a:prstGeom prst="rect">
            <a:avLst/>
          </a:prstGeom>
          <a:gradFill>
            <a:gsLst>
              <a:gs pos="0">
                <a:schemeClr val="accent2"/>
              </a:gs>
              <a:gs pos="100000">
                <a:schemeClr val="accent6">
                  <a:lumMod val="75000"/>
                  <a:alpha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153D448-4ED1-429A-A28C-8316DE7CA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8"/>
            <a:ext cx="8153396" cy="448831"/>
          </a:xfrm>
          <a:prstGeom prst="rect">
            <a:avLst/>
          </a:prstGeom>
          <a:gradFill>
            <a:gsLst>
              <a:gs pos="0">
                <a:schemeClr val="accent5">
                  <a:alpha val="5000"/>
                </a:schemeClr>
              </a:gs>
              <a:gs pos="99000">
                <a:schemeClr val="accent5">
                  <a:alpha val="72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A046846-A661-1A61-3A0D-1784E2C96C22}"/>
              </a:ext>
            </a:extLst>
          </p:cNvPr>
          <p:cNvSpPr txBox="1"/>
          <p:nvPr/>
        </p:nvSpPr>
        <p:spPr>
          <a:xfrm>
            <a:off x="8150865" y="140403"/>
            <a:ext cx="3738139" cy="646331"/>
          </a:xfrm>
          <a:prstGeom prst="rect">
            <a:avLst/>
          </a:prstGeom>
          <a:noFill/>
        </p:spPr>
        <p:txBody>
          <a:bodyPr wrap="none" rtlCol="0">
            <a:spAutoFit/>
          </a:bodyPr>
          <a:lstStyle/>
          <a:p>
            <a:pPr algn="r"/>
            <a:r>
              <a:rPr lang="en-US" dirty="0">
                <a:solidFill>
                  <a:srgbClr val="004C97"/>
                </a:solidFill>
              </a:rPr>
              <a:t>More details in the </a:t>
            </a:r>
            <a:r>
              <a:rPr lang="en-US" dirty="0">
                <a:solidFill>
                  <a:srgbClr val="004C97"/>
                </a:solidFill>
                <a:hlinkClick r:id="rId3">
                  <a:extLst>
                    <a:ext uri="{A12FA001-AC4F-418D-AE19-62706E023703}">
                      <ahyp:hlinkClr xmlns:ahyp="http://schemas.microsoft.com/office/drawing/2018/hyperlinkcolor" val="tx"/>
                    </a:ext>
                  </a:extLst>
                </a:hlinkClick>
              </a:rPr>
              <a:t>talk</a:t>
            </a:r>
          </a:p>
          <a:p>
            <a:pPr algn="r"/>
            <a:r>
              <a:rPr lang="en-US" dirty="0">
                <a:solidFill>
                  <a:srgbClr val="004C97"/>
                </a:solidFill>
                <a:hlinkClick r:id="rId3">
                  <a:extLst>
                    <a:ext uri="{A12FA001-AC4F-418D-AE19-62706E023703}">
                      <ahyp:hlinkClr xmlns:ahyp="http://schemas.microsoft.com/office/drawing/2018/hyperlinkcolor" val="tx"/>
                    </a:ext>
                  </a:extLst>
                </a:hlinkClick>
              </a:rPr>
              <a:t>by Gustavo </a:t>
            </a:r>
            <a:r>
              <a:rPr lang="en-US" dirty="0" err="1">
                <a:solidFill>
                  <a:srgbClr val="004C97"/>
                </a:solidFill>
                <a:hlinkClick r:id="rId3">
                  <a:extLst>
                    <a:ext uri="{A12FA001-AC4F-418D-AE19-62706E023703}">
                      <ahyp:hlinkClr xmlns:ahyp="http://schemas.microsoft.com/office/drawing/2018/hyperlinkcolor" val="tx"/>
                    </a:ext>
                  </a:extLst>
                </a:hlinkClick>
              </a:rPr>
              <a:t>Valdiviesso</a:t>
            </a:r>
            <a:r>
              <a:rPr lang="en-US" dirty="0">
                <a:solidFill>
                  <a:srgbClr val="004C97"/>
                </a:solidFill>
                <a:hlinkClick r:id="rId3">
                  <a:extLst>
                    <a:ext uri="{A12FA001-AC4F-418D-AE19-62706E023703}">
                      <ahyp:hlinkClr xmlns:ahyp="http://schemas.microsoft.com/office/drawing/2018/hyperlinkcolor" val="tx"/>
                    </a:ext>
                  </a:extLst>
                </a:hlinkClick>
              </a:rPr>
              <a:t> yesterday</a:t>
            </a:r>
            <a:r>
              <a:rPr lang="en-US" dirty="0">
                <a:solidFill>
                  <a:srgbClr val="004C97"/>
                </a:solidFill>
              </a:rPr>
              <a:t>!</a:t>
            </a:r>
          </a:p>
        </p:txBody>
      </p:sp>
      <p:sp>
        <p:nvSpPr>
          <p:cNvPr id="8" name="Date Placeholder 3">
            <a:extLst>
              <a:ext uri="{FF2B5EF4-FFF2-40B4-BE49-F238E27FC236}">
                <a16:creationId xmlns:a16="http://schemas.microsoft.com/office/drawing/2014/main" id="{43F7E194-2A5A-973E-036F-ED43D6660E3C}"/>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9" name="Date Placeholder 3">
            <a:extLst>
              <a:ext uri="{FF2B5EF4-FFF2-40B4-BE49-F238E27FC236}">
                <a16:creationId xmlns:a16="http://schemas.microsoft.com/office/drawing/2014/main" id="{2FEB9BEF-298E-A3C3-8AB9-F6B7C8D1FF99}"/>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10" name="Picture 9">
            <a:extLst>
              <a:ext uri="{FF2B5EF4-FFF2-40B4-BE49-F238E27FC236}">
                <a16:creationId xmlns:a16="http://schemas.microsoft.com/office/drawing/2014/main" id="{8C07DA77-C1F9-DC87-BFB1-74905595E8B5}"/>
              </a:ext>
            </a:extLst>
          </p:cNvPr>
          <p:cNvPicPr>
            <a:picLocks noChangeAspect="1"/>
          </p:cNvPicPr>
          <p:nvPr/>
        </p:nvPicPr>
        <p:blipFill>
          <a:blip r:embed="rId4"/>
          <a:stretch>
            <a:fillRect/>
          </a:stretch>
        </p:blipFill>
        <p:spPr>
          <a:xfrm>
            <a:off x="85345" y="6541897"/>
            <a:ext cx="679558" cy="163703"/>
          </a:xfrm>
          <a:prstGeom prst="rect">
            <a:avLst/>
          </a:prstGeom>
        </p:spPr>
      </p:pic>
      <p:sp>
        <p:nvSpPr>
          <p:cNvPr id="12" name="Slide Number Placeholder 4">
            <a:extLst>
              <a:ext uri="{FF2B5EF4-FFF2-40B4-BE49-F238E27FC236}">
                <a16:creationId xmlns:a16="http://schemas.microsoft.com/office/drawing/2014/main" id="{8261957B-9CF7-7558-799A-5D6B884E1288}"/>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12</a:t>
            </a:fld>
            <a:endParaRPr lang="en-US" sz="1100" dirty="0"/>
          </a:p>
        </p:txBody>
      </p:sp>
      <p:sp>
        <p:nvSpPr>
          <p:cNvPr id="14" name="Rectangle 13">
            <a:extLst>
              <a:ext uri="{FF2B5EF4-FFF2-40B4-BE49-F238E27FC236}">
                <a16:creationId xmlns:a16="http://schemas.microsoft.com/office/drawing/2014/main" id="{1F7B388E-789C-3566-CEF0-4B8D3D5DCBC8}"/>
              </a:ext>
            </a:extLst>
          </p:cNvPr>
          <p:cNvSpPr/>
          <p:nvPr/>
        </p:nvSpPr>
        <p:spPr>
          <a:xfrm>
            <a:off x="8356259" y="5945604"/>
            <a:ext cx="4159628" cy="635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Summarized from slides by Gustavo </a:t>
            </a:r>
            <a:r>
              <a:rPr lang="en-US" sz="1200" dirty="0" err="1">
                <a:solidFill>
                  <a:schemeClr val="tx1"/>
                </a:solidFill>
              </a:rPr>
              <a:t>Valdiviesso</a:t>
            </a:r>
            <a:endParaRPr lang="en-US" sz="1200" dirty="0">
              <a:solidFill>
                <a:schemeClr val="tx1"/>
              </a:solidFill>
            </a:endParaRPr>
          </a:p>
        </p:txBody>
      </p:sp>
    </p:spTree>
    <p:extLst>
      <p:ext uri="{BB962C8B-B14F-4D97-AF65-F5344CB8AC3E}">
        <p14:creationId xmlns:p14="http://schemas.microsoft.com/office/powerpoint/2010/main" val="3304735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chemeClr val="accent2"/>
              </a:gs>
              <a:gs pos="100000">
                <a:schemeClr val="accent6">
                  <a:lumMod val="75000"/>
                  <a:alpha val="8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5">
                  <a:alpha val="35000"/>
                </a:schemeClr>
              </a:gs>
              <a:gs pos="100000">
                <a:schemeClr val="accent6">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441238D-FFF1-EA40-6B76-6B415AB4DC69}"/>
              </a:ext>
            </a:extLst>
          </p:cNvPr>
          <p:cNvPicPr>
            <a:picLocks noGrp="1" noChangeAspect="1"/>
          </p:cNvPicPr>
          <p:nvPr>
            <p:ph idx="1"/>
          </p:nvPr>
        </p:nvPicPr>
        <p:blipFill>
          <a:blip r:embed="rId2"/>
          <a:srcRect b="12907"/>
          <a:stretch/>
        </p:blipFill>
        <p:spPr>
          <a:xfrm>
            <a:off x="4038599" y="10"/>
            <a:ext cx="8160026" cy="6875809"/>
          </a:xfrm>
          <a:prstGeom prst="rect">
            <a:avLst/>
          </a:prstGeom>
        </p:spPr>
      </p:pic>
      <p:sp>
        <p:nvSpPr>
          <p:cNvPr id="21" name="Freeform: Shape 20">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06BF953-919F-7078-6D34-7ECDCA2E7A82}"/>
              </a:ext>
            </a:extLst>
          </p:cNvPr>
          <p:cNvSpPr>
            <a:spLocks noGrp="1"/>
          </p:cNvSpPr>
          <p:nvPr>
            <p:ph type="title"/>
          </p:nvPr>
        </p:nvSpPr>
        <p:spPr>
          <a:xfrm>
            <a:off x="169230" y="1336059"/>
            <a:ext cx="3766270" cy="4203700"/>
          </a:xfrm>
        </p:spPr>
        <p:txBody>
          <a:bodyPr vert="horz" lIns="0" tIns="0" rIns="0" bIns="0" rtlCol="0" anchor="t">
            <a:normAutofit fontScale="90000"/>
          </a:bodyPr>
          <a:lstStyle/>
          <a:p>
            <a:pPr algn="r"/>
            <a:r>
              <a:rPr lang="en-US" sz="3200" spc="750" dirty="0">
                <a:solidFill>
                  <a:schemeClr val="bg1"/>
                </a:solidFill>
              </a:rPr>
              <a:t>SBND is taking beautiful data, and we are looking forward to seeing first results!</a:t>
            </a:r>
          </a:p>
        </p:txBody>
      </p:sp>
      <p:sp>
        <p:nvSpPr>
          <p:cNvPr id="7" name="Date Placeholder 3">
            <a:extLst>
              <a:ext uri="{FF2B5EF4-FFF2-40B4-BE49-F238E27FC236}">
                <a16:creationId xmlns:a16="http://schemas.microsoft.com/office/drawing/2014/main" id="{F3390EE4-6FBF-B9B1-79ED-6DC1B922C8E6}"/>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8" name="Date Placeholder 3">
            <a:extLst>
              <a:ext uri="{FF2B5EF4-FFF2-40B4-BE49-F238E27FC236}">
                <a16:creationId xmlns:a16="http://schemas.microsoft.com/office/drawing/2014/main" id="{CB6B48EC-1055-7D61-B8DE-FC53D8D6F4BD}"/>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9" name="Picture 8">
            <a:extLst>
              <a:ext uri="{FF2B5EF4-FFF2-40B4-BE49-F238E27FC236}">
                <a16:creationId xmlns:a16="http://schemas.microsoft.com/office/drawing/2014/main" id="{764FBF1D-5B1E-E2FC-89AD-071E27DB9A0F}"/>
              </a:ext>
            </a:extLst>
          </p:cNvPr>
          <p:cNvPicPr>
            <a:picLocks noChangeAspect="1"/>
          </p:cNvPicPr>
          <p:nvPr/>
        </p:nvPicPr>
        <p:blipFill>
          <a:blip r:embed="rId3"/>
          <a:stretch>
            <a:fillRect/>
          </a:stretch>
        </p:blipFill>
        <p:spPr>
          <a:xfrm>
            <a:off x="85345" y="6541897"/>
            <a:ext cx="679558" cy="163703"/>
          </a:xfrm>
          <a:prstGeom prst="rect">
            <a:avLst/>
          </a:prstGeom>
        </p:spPr>
      </p:pic>
      <p:sp>
        <p:nvSpPr>
          <p:cNvPr id="10" name="Slide Number Placeholder 4">
            <a:extLst>
              <a:ext uri="{FF2B5EF4-FFF2-40B4-BE49-F238E27FC236}">
                <a16:creationId xmlns:a16="http://schemas.microsoft.com/office/drawing/2014/main" id="{7E6E17A4-9985-228C-2C71-47FF3909D6BD}"/>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13</a:t>
            </a:fld>
            <a:endParaRPr lang="en-US" sz="1100" dirty="0"/>
          </a:p>
        </p:txBody>
      </p:sp>
    </p:spTree>
    <p:extLst>
      <p:ext uri="{BB962C8B-B14F-4D97-AF65-F5344CB8AC3E}">
        <p14:creationId xmlns:p14="http://schemas.microsoft.com/office/powerpoint/2010/main" val="2149537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6D4BEE-4065-8B54-A371-115D8578A72D}"/>
            </a:ext>
          </a:extLst>
        </p:cNvPr>
        <p:cNvGrpSpPr/>
        <p:nvPr/>
      </p:nvGrpSpPr>
      <p:grpSpPr>
        <a:xfrm>
          <a:off x="0" y="0"/>
          <a:ext cx="0" cy="0"/>
          <a:chOff x="0" y="0"/>
          <a:chExt cx="0" cy="0"/>
        </a:xfrm>
      </p:grpSpPr>
      <p:sp>
        <p:nvSpPr>
          <p:cNvPr id="5127" name="Rectangle 5126">
            <a:extLst>
              <a:ext uri="{FF2B5EF4-FFF2-40B4-BE49-F238E27FC236}">
                <a16:creationId xmlns:a16="http://schemas.microsoft.com/office/drawing/2014/main" id="{F61943B5-44CC-B3DC-5CCC-6DBEDB6A9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214A2FA2-A1ED-A74C-77DA-4519060C1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31" name="Rectangle 5130">
            <a:extLst>
              <a:ext uri="{FF2B5EF4-FFF2-40B4-BE49-F238E27FC236}">
                <a16:creationId xmlns:a16="http://schemas.microsoft.com/office/drawing/2014/main" id="{44E62823-CDAB-4D4B-03D8-7AEAEFB0B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3" name="Rectangle 5132">
            <a:extLst>
              <a:ext uri="{FF2B5EF4-FFF2-40B4-BE49-F238E27FC236}">
                <a16:creationId xmlns:a16="http://schemas.microsoft.com/office/drawing/2014/main" id="{6328485C-E90C-4C46-CE90-42B4B5129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tx2">
                  <a:lumMod val="50000"/>
                  <a:lumOff val="50000"/>
                  <a:alpha val="48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5" name="Rectangle 5134">
            <a:extLst>
              <a:ext uri="{FF2B5EF4-FFF2-40B4-BE49-F238E27FC236}">
                <a16:creationId xmlns:a16="http://schemas.microsoft.com/office/drawing/2014/main" id="{98C84A49-7242-5B19-5222-F8A742C77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456773"/>
            <a:ext cx="12191999" cy="6400800"/>
          </a:xfrm>
          <a:prstGeom prst="rect">
            <a:avLst/>
          </a:prstGeom>
          <a:gradFill>
            <a:gsLst>
              <a:gs pos="0">
                <a:schemeClr val="accent5">
                  <a:alpha val="37000"/>
                </a:schemeClr>
              </a:gs>
              <a:gs pos="92000">
                <a:schemeClr val="accent2">
                  <a:alpha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7" name="Rectangle 5136">
            <a:extLst>
              <a:ext uri="{FF2B5EF4-FFF2-40B4-BE49-F238E27FC236}">
                <a16:creationId xmlns:a16="http://schemas.microsoft.com/office/drawing/2014/main" id="{79F0B6A0-EE0E-2597-7C66-323E69618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13000">
                <a:schemeClr val="accent2">
                  <a:alpha val="61000"/>
                </a:schemeClr>
              </a:gs>
              <a:gs pos="99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D7E4C25A-B651-F48F-7791-414D18CC8B30}"/>
              </a:ext>
            </a:extLst>
          </p:cNvPr>
          <p:cNvSpPr>
            <a:spLocks noGrp="1"/>
          </p:cNvSpPr>
          <p:nvPr>
            <p:ph type="title"/>
          </p:nvPr>
        </p:nvSpPr>
        <p:spPr>
          <a:xfrm>
            <a:off x="782918" y="1028700"/>
            <a:ext cx="10614211" cy="1152712"/>
          </a:xfrm>
        </p:spPr>
        <p:txBody>
          <a:bodyPr vert="horz" lIns="0" tIns="0" rIns="0" bIns="0" rtlCol="0" anchor="b">
            <a:normAutofit/>
          </a:bodyPr>
          <a:lstStyle/>
          <a:p>
            <a:pPr algn="ctr">
              <a:lnSpc>
                <a:spcPct val="90000"/>
              </a:lnSpc>
            </a:pPr>
            <a:r>
              <a:rPr lang="en-US" sz="4000" dirty="0">
                <a:solidFill>
                  <a:schemeClr val="bg1"/>
                </a:solidFill>
              </a:rPr>
              <a:t>near detector for </a:t>
            </a:r>
            <a:br>
              <a:rPr lang="en-US" sz="4000" dirty="0">
                <a:solidFill>
                  <a:schemeClr val="bg1"/>
                </a:solidFill>
              </a:rPr>
            </a:br>
            <a:r>
              <a:rPr lang="en-US" sz="4000" dirty="0">
                <a:solidFill>
                  <a:schemeClr val="bg1"/>
                </a:solidFill>
              </a:rPr>
              <a:t>long-baseline</a:t>
            </a:r>
          </a:p>
        </p:txBody>
      </p:sp>
      <p:sp>
        <p:nvSpPr>
          <p:cNvPr id="5139" name="Freeform: Shape 5138">
            <a:extLst>
              <a:ext uri="{FF2B5EF4-FFF2-40B4-BE49-F238E27FC236}">
                <a16:creationId xmlns:a16="http://schemas.microsoft.com/office/drawing/2014/main" id="{158F802C-1894-6EC8-39D4-F4E451709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7000">
                <a:schemeClr val="accent4">
                  <a:lumMod val="60000"/>
                  <a:lumOff val="40000"/>
                  <a:alpha val="3000"/>
                </a:schemeClr>
              </a:gs>
              <a:gs pos="100000">
                <a:schemeClr val="bg1">
                  <a:alpha val="16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4" descr="lbne_graphic_061615_2016">
            <a:extLst>
              <a:ext uri="{FF2B5EF4-FFF2-40B4-BE49-F238E27FC236}">
                <a16:creationId xmlns:a16="http://schemas.microsoft.com/office/drawing/2014/main" id="{7FCBCEEB-CACD-0A43-4EE5-42E86B1990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72"/>
          <a:stretch/>
        </p:blipFill>
        <p:spPr bwMode="auto">
          <a:xfrm>
            <a:off x="0" y="3237652"/>
            <a:ext cx="12192000" cy="3158962"/>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3">
            <a:extLst>
              <a:ext uri="{FF2B5EF4-FFF2-40B4-BE49-F238E27FC236}">
                <a16:creationId xmlns:a16="http://schemas.microsoft.com/office/drawing/2014/main" id="{9929AF13-AFD5-BD65-E358-38B2FB039FCC}"/>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7" name="Date Placeholder 3">
            <a:extLst>
              <a:ext uri="{FF2B5EF4-FFF2-40B4-BE49-F238E27FC236}">
                <a16:creationId xmlns:a16="http://schemas.microsoft.com/office/drawing/2014/main" id="{FF86B4AB-B316-020C-DAE3-C9C42414997B}"/>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8" name="Picture 7">
            <a:extLst>
              <a:ext uri="{FF2B5EF4-FFF2-40B4-BE49-F238E27FC236}">
                <a16:creationId xmlns:a16="http://schemas.microsoft.com/office/drawing/2014/main" id="{AE42AA43-745A-5CE8-CE1E-CDC47B25132B}"/>
              </a:ext>
            </a:extLst>
          </p:cNvPr>
          <p:cNvPicPr>
            <a:picLocks noChangeAspect="1"/>
          </p:cNvPicPr>
          <p:nvPr/>
        </p:nvPicPr>
        <p:blipFill>
          <a:blip r:embed="rId3"/>
          <a:stretch>
            <a:fillRect/>
          </a:stretch>
        </p:blipFill>
        <p:spPr>
          <a:xfrm>
            <a:off x="85345" y="6541897"/>
            <a:ext cx="679558" cy="163703"/>
          </a:xfrm>
          <a:prstGeom prst="rect">
            <a:avLst/>
          </a:prstGeom>
        </p:spPr>
      </p:pic>
      <p:sp>
        <p:nvSpPr>
          <p:cNvPr id="10" name="Slide Number Placeholder 4">
            <a:extLst>
              <a:ext uri="{FF2B5EF4-FFF2-40B4-BE49-F238E27FC236}">
                <a16:creationId xmlns:a16="http://schemas.microsoft.com/office/drawing/2014/main" id="{E48569A9-728F-2FB6-8E31-ED37ED627F34}"/>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14</a:t>
            </a:fld>
            <a:endParaRPr lang="en-US" sz="1100" dirty="0"/>
          </a:p>
        </p:txBody>
      </p:sp>
    </p:spTree>
    <p:extLst>
      <p:ext uri="{BB962C8B-B14F-4D97-AF65-F5344CB8AC3E}">
        <p14:creationId xmlns:p14="http://schemas.microsoft.com/office/powerpoint/2010/main" val="2941516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8A9A71-06F0-6C8E-072E-E27597DD39BE}"/>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0FC4F3BF-7B9A-3824-AE09-D736CE3AC5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1762535-D32D-B0F0-10DA-5F74CC26C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id="{58EB14BB-1B1B-1255-9191-5401771D9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DCEB211-4928-45BF-80B3-DC3CE7B44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460827"/>
            <a:ext cx="12192003" cy="2397392"/>
          </a:xfrm>
          <a:prstGeom prst="rect">
            <a:avLst/>
          </a:prstGeom>
          <a:gradFill>
            <a:gsLst>
              <a:gs pos="8000">
                <a:schemeClr val="accent6"/>
              </a:gs>
              <a:gs pos="67000">
                <a:schemeClr val="accent5">
                  <a:alpha val="9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AEE3C11-746C-7EC8-96DB-D59BD70B5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444113"/>
            <a:ext cx="4076701" cy="2413458"/>
          </a:xfrm>
          <a:prstGeom prst="rect">
            <a:avLst/>
          </a:prstGeom>
          <a:gradFill>
            <a:gsLst>
              <a:gs pos="0">
                <a:schemeClr val="accent5">
                  <a:lumMod val="60000"/>
                  <a:lumOff val="40000"/>
                  <a:alpha val="0"/>
                </a:schemeClr>
              </a:gs>
              <a:gs pos="99000">
                <a:schemeClr val="accent2"/>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C2E875-4D9C-1CCE-FAF1-5FC2DBA43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144002" y="3360315"/>
            <a:ext cx="1947487" cy="4148507"/>
          </a:xfrm>
          <a:prstGeom prst="rect">
            <a:avLst/>
          </a:prstGeom>
          <a:gradFill>
            <a:gsLst>
              <a:gs pos="0">
                <a:schemeClr val="accent1">
                  <a:alpha val="37000"/>
                </a:schemeClr>
              </a:gs>
              <a:gs pos="55000">
                <a:schemeClr val="accent5">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CC7A3-413A-4C96-37EE-FF9768C8623D}"/>
              </a:ext>
            </a:extLst>
          </p:cNvPr>
          <p:cNvSpPr>
            <a:spLocks noGrp="1"/>
          </p:cNvSpPr>
          <p:nvPr>
            <p:ph type="title"/>
          </p:nvPr>
        </p:nvSpPr>
        <p:spPr>
          <a:xfrm>
            <a:off x="1127573" y="4874148"/>
            <a:ext cx="10316195" cy="1688855"/>
          </a:xfrm>
        </p:spPr>
        <p:txBody>
          <a:bodyPr vert="horz" lIns="0" tIns="0" rIns="0" bIns="0" rtlCol="0" anchor="ctr">
            <a:normAutofit/>
          </a:bodyPr>
          <a:lstStyle/>
          <a:p>
            <a:r>
              <a:rPr lang="en-US" spc="750" dirty="0">
                <a:solidFill>
                  <a:schemeClr val="bg1"/>
                </a:solidFill>
              </a:rPr>
              <a:t>next generation LA</a:t>
            </a:r>
            <a:r>
              <a:rPr lang="en-US" cap="none" spc="750" dirty="0">
                <a:solidFill>
                  <a:schemeClr val="bg1"/>
                </a:solidFill>
              </a:rPr>
              <a:t>r</a:t>
            </a:r>
            <a:r>
              <a:rPr lang="en-US" spc="750" dirty="0">
                <a:solidFill>
                  <a:schemeClr val="bg1"/>
                </a:solidFill>
              </a:rPr>
              <a:t>TPC</a:t>
            </a:r>
            <a:r>
              <a:rPr lang="en-US" cap="none" spc="750" dirty="0">
                <a:solidFill>
                  <a:schemeClr val="bg1"/>
                </a:solidFill>
              </a:rPr>
              <a:t>s</a:t>
            </a:r>
            <a:br>
              <a:rPr lang="en-US" cap="none" spc="750" dirty="0">
                <a:solidFill>
                  <a:schemeClr val="bg1"/>
                </a:solidFill>
              </a:rPr>
            </a:br>
            <a:r>
              <a:rPr lang="en-US" cap="none" spc="750" dirty="0">
                <a:solidFill>
                  <a:schemeClr val="bg1"/>
                </a:solidFill>
              </a:rPr>
              <a:t>But Why?</a:t>
            </a:r>
            <a:endParaRPr lang="en-US" spc="750" dirty="0">
              <a:solidFill>
                <a:schemeClr val="bg1"/>
              </a:solidFill>
            </a:endParaRPr>
          </a:p>
        </p:txBody>
      </p:sp>
      <p:pic>
        <p:nvPicPr>
          <p:cNvPr id="7" name="Picture 6">
            <a:extLst>
              <a:ext uri="{FF2B5EF4-FFF2-40B4-BE49-F238E27FC236}">
                <a16:creationId xmlns:a16="http://schemas.microsoft.com/office/drawing/2014/main" id="{8B63D688-C86A-F67F-57CD-8CD88AF2486D}"/>
              </a:ext>
            </a:extLst>
          </p:cNvPr>
          <p:cNvPicPr>
            <a:picLocks noChangeAspect="1"/>
          </p:cNvPicPr>
          <p:nvPr/>
        </p:nvPicPr>
        <p:blipFill>
          <a:blip r:embed="rId3"/>
          <a:srcRect t="9149" r="15083" b="1833"/>
          <a:stretch/>
        </p:blipFill>
        <p:spPr>
          <a:xfrm>
            <a:off x="5300837" y="-16822"/>
            <a:ext cx="6891163" cy="4460826"/>
          </a:xfrm>
          <a:prstGeom prst="rect">
            <a:avLst/>
          </a:prstGeom>
        </p:spPr>
      </p:pic>
      <p:sp>
        <p:nvSpPr>
          <p:cNvPr id="44" name="Freeform: Shape 43">
            <a:extLst>
              <a:ext uri="{FF2B5EF4-FFF2-40B4-BE49-F238E27FC236}">
                <a16:creationId xmlns:a16="http://schemas.microsoft.com/office/drawing/2014/main" id="{7D9D7756-9942-205F-C7A9-6928BA8DF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484110" y="2547143"/>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87B2E63D-C798-4B43-51D2-4E42F625DCD2}"/>
              </a:ext>
            </a:extLst>
          </p:cNvPr>
          <p:cNvPicPr>
            <a:picLocks noChangeAspect="1"/>
          </p:cNvPicPr>
          <p:nvPr/>
        </p:nvPicPr>
        <p:blipFill>
          <a:blip r:embed="rId4"/>
          <a:srcRect l="608" r="4391" b="3"/>
          <a:stretch/>
        </p:blipFill>
        <p:spPr>
          <a:xfrm>
            <a:off x="-8325" y="-16930"/>
            <a:ext cx="5766241" cy="4461043"/>
          </a:xfrm>
          <a:prstGeom prst="rect">
            <a:avLst/>
          </a:prstGeom>
        </p:spPr>
      </p:pic>
      <p:pic>
        <p:nvPicPr>
          <p:cNvPr id="3" name="Picture 2">
            <a:extLst>
              <a:ext uri="{FF2B5EF4-FFF2-40B4-BE49-F238E27FC236}">
                <a16:creationId xmlns:a16="http://schemas.microsoft.com/office/drawing/2014/main" id="{628C177A-E3EC-113A-0BFA-6D5D3CF17257}"/>
              </a:ext>
            </a:extLst>
          </p:cNvPr>
          <p:cNvPicPr>
            <a:picLocks noChangeAspect="1"/>
          </p:cNvPicPr>
          <p:nvPr/>
        </p:nvPicPr>
        <p:blipFill>
          <a:blip r:embed="rId5"/>
          <a:stretch>
            <a:fillRect/>
          </a:stretch>
        </p:blipFill>
        <p:spPr>
          <a:xfrm>
            <a:off x="7452032" y="3292465"/>
            <a:ext cx="1182914" cy="363324"/>
          </a:xfrm>
          <a:prstGeom prst="rect">
            <a:avLst/>
          </a:prstGeom>
        </p:spPr>
      </p:pic>
      <p:sp>
        <p:nvSpPr>
          <p:cNvPr id="6" name="Rectangle 5">
            <a:extLst>
              <a:ext uri="{FF2B5EF4-FFF2-40B4-BE49-F238E27FC236}">
                <a16:creationId xmlns:a16="http://schemas.microsoft.com/office/drawing/2014/main" id="{A90874D6-D31C-AA35-D2C5-2F668EF38B3E}"/>
              </a:ext>
            </a:extLst>
          </p:cNvPr>
          <p:cNvSpPr/>
          <p:nvPr/>
        </p:nvSpPr>
        <p:spPr>
          <a:xfrm>
            <a:off x="10678886" y="152400"/>
            <a:ext cx="1513114" cy="446314"/>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5FAE6AF-6754-2BB4-F0C4-D469A141546C}"/>
              </a:ext>
            </a:extLst>
          </p:cNvPr>
          <p:cNvSpPr/>
          <p:nvPr/>
        </p:nvSpPr>
        <p:spPr>
          <a:xfrm>
            <a:off x="11443768" y="1560941"/>
            <a:ext cx="748232" cy="446314"/>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8F58B90-A0C7-11EE-F61D-8AAF6313B708}"/>
              </a:ext>
            </a:extLst>
          </p:cNvPr>
          <p:cNvSpPr txBox="1"/>
          <p:nvPr/>
        </p:nvSpPr>
        <p:spPr>
          <a:xfrm>
            <a:off x="10859270" y="294997"/>
            <a:ext cx="1249060" cy="523220"/>
          </a:xfrm>
          <a:prstGeom prst="rect">
            <a:avLst/>
          </a:prstGeom>
          <a:noFill/>
        </p:spPr>
        <p:txBody>
          <a:bodyPr wrap="none" rtlCol="0">
            <a:spAutoFit/>
          </a:bodyPr>
          <a:lstStyle/>
          <a:p>
            <a:r>
              <a:rPr lang="en-US" sz="1400" dirty="0"/>
              <a:t>Pixel readout</a:t>
            </a:r>
          </a:p>
          <a:p>
            <a:r>
              <a:rPr lang="en-US" sz="1400" dirty="0"/>
              <a:t>Anode plane</a:t>
            </a:r>
          </a:p>
        </p:txBody>
      </p:sp>
      <p:sp>
        <p:nvSpPr>
          <p:cNvPr id="11" name="Right Arrow 10">
            <a:extLst>
              <a:ext uri="{FF2B5EF4-FFF2-40B4-BE49-F238E27FC236}">
                <a16:creationId xmlns:a16="http://schemas.microsoft.com/office/drawing/2014/main" id="{06E6AE63-DA53-C444-23A6-A6F9B4B839D7}"/>
              </a:ext>
            </a:extLst>
          </p:cNvPr>
          <p:cNvSpPr/>
          <p:nvPr/>
        </p:nvSpPr>
        <p:spPr>
          <a:xfrm>
            <a:off x="5221276" y="3817707"/>
            <a:ext cx="978408" cy="484632"/>
          </a:xfrm>
          <a:prstGeom prst="rightArrow">
            <a:avLst/>
          </a:prstGeom>
          <a:gradFill>
            <a:gsLst>
              <a:gs pos="9000">
                <a:schemeClr val="accent2">
                  <a:lumMod val="60000"/>
                  <a:lumOff val="40000"/>
                  <a:alpha val="55000"/>
                </a:schemeClr>
              </a:gs>
              <a:gs pos="99000">
                <a:schemeClr val="accent2"/>
              </a:gs>
            </a:gsLst>
            <a:lin ang="14400000" scaled="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3">
            <a:extLst>
              <a:ext uri="{FF2B5EF4-FFF2-40B4-BE49-F238E27FC236}">
                <a16:creationId xmlns:a16="http://schemas.microsoft.com/office/drawing/2014/main" id="{04D35EB0-6009-F4F2-6645-8612CBE66357}"/>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15" name="Date Placeholder 3">
            <a:extLst>
              <a:ext uri="{FF2B5EF4-FFF2-40B4-BE49-F238E27FC236}">
                <a16:creationId xmlns:a16="http://schemas.microsoft.com/office/drawing/2014/main" id="{5CC0E137-056B-DDDE-7CBB-7647B34E331A}"/>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16" name="Picture 15">
            <a:extLst>
              <a:ext uri="{FF2B5EF4-FFF2-40B4-BE49-F238E27FC236}">
                <a16:creationId xmlns:a16="http://schemas.microsoft.com/office/drawing/2014/main" id="{BF53CD09-CF79-6E12-DC9A-86B908DAA4C2}"/>
              </a:ext>
            </a:extLst>
          </p:cNvPr>
          <p:cNvPicPr>
            <a:picLocks noChangeAspect="1"/>
          </p:cNvPicPr>
          <p:nvPr/>
        </p:nvPicPr>
        <p:blipFill>
          <a:blip r:embed="rId6"/>
          <a:stretch>
            <a:fillRect/>
          </a:stretch>
        </p:blipFill>
        <p:spPr>
          <a:xfrm>
            <a:off x="85345" y="6541897"/>
            <a:ext cx="679558" cy="163703"/>
          </a:xfrm>
          <a:prstGeom prst="rect">
            <a:avLst/>
          </a:prstGeom>
        </p:spPr>
      </p:pic>
      <p:sp>
        <p:nvSpPr>
          <p:cNvPr id="17" name="Slide Number Placeholder 4">
            <a:extLst>
              <a:ext uri="{FF2B5EF4-FFF2-40B4-BE49-F238E27FC236}">
                <a16:creationId xmlns:a16="http://schemas.microsoft.com/office/drawing/2014/main" id="{71B402C5-C903-8259-1CF9-91A019364626}"/>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15</a:t>
            </a:fld>
            <a:endParaRPr lang="en-US" sz="1100" dirty="0"/>
          </a:p>
        </p:txBody>
      </p:sp>
    </p:spTree>
    <p:extLst>
      <p:ext uri="{BB962C8B-B14F-4D97-AF65-F5344CB8AC3E}">
        <p14:creationId xmlns:p14="http://schemas.microsoft.com/office/powerpoint/2010/main" val="356999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5" name="Rectangle 616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6" name="Rectangle 6165">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67" name="Rectangle 6166">
            <a:extLst>
              <a:ext uri="{FF2B5EF4-FFF2-40B4-BE49-F238E27FC236}">
                <a16:creationId xmlns:a16="http://schemas.microsoft.com/office/drawing/2014/main" id="{A6776E11-D4F7-41F6-9387-F95E1CB7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8" name="Rectangle 6167">
            <a:extLst>
              <a:ext uri="{FF2B5EF4-FFF2-40B4-BE49-F238E27FC236}">
                <a16:creationId xmlns:a16="http://schemas.microsoft.com/office/drawing/2014/main" id="{E75026FC-7ABC-4495-9B75-545BA2956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60236"/>
            <a:ext cx="12198726" cy="1820735"/>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9" name="Rectangle 6168">
            <a:extLst>
              <a:ext uri="{FF2B5EF4-FFF2-40B4-BE49-F238E27FC236}">
                <a16:creationId xmlns:a16="http://schemas.microsoft.com/office/drawing/2014/main" id="{AED82C61-7131-49A1-A07A-B22E472B4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3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0" name="Rectangle 6169">
            <a:extLst>
              <a:ext uri="{FF2B5EF4-FFF2-40B4-BE49-F238E27FC236}">
                <a16:creationId xmlns:a16="http://schemas.microsoft.com/office/drawing/2014/main" id="{F73D5C74-3AF5-4A74-8D32-8DF2C17CE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1" name="Rectangle 6170">
            <a:extLst>
              <a:ext uri="{FF2B5EF4-FFF2-40B4-BE49-F238E27FC236}">
                <a16:creationId xmlns:a16="http://schemas.microsoft.com/office/drawing/2014/main" id="{C0E03176-380A-4A7E-879A-D179D5F466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57800"/>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74B30DA-9BF9-24BE-0D2D-04B52FB8DC73}"/>
              </a:ext>
            </a:extLst>
          </p:cNvPr>
          <p:cNvSpPr>
            <a:spLocks noGrp="1"/>
          </p:cNvSpPr>
          <p:nvPr>
            <p:ph type="title"/>
          </p:nvPr>
        </p:nvSpPr>
        <p:spPr>
          <a:xfrm>
            <a:off x="283807" y="5450132"/>
            <a:ext cx="11824523" cy="1040942"/>
          </a:xfrm>
        </p:spPr>
        <p:txBody>
          <a:bodyPr vert="horz" lIns="0" tIns="0" rIns="0" bIns="0" rtlCol="0" anchor="ctr">
            <a:normAutofit/>
          </a:bodyPr>
          <a:lstStyle/>
          <a:p>
            <a:pPr>
              <a:lnSpc>
                <a:spcPct val="90000"/>
              </a:lnSpc>
            </a:pPr>
            <a:r>
              <a:rPr lang="en-US" sz="2500" spc="750" dirty="0">
                <a:solidFill>
                  <a:schemeClr val="bg1"/>
                </a:solidFill>
              </a:rPr>
              <a:t>LBNF Pip-II Beam: most powerful accelerator neutrino beam in the world</a:t>
            </a:r>
          </a:p>
        </p:txBody>
      </p:sp>
      <p:pic>
        <p:nvPicPr>
          <p:cNvPr id="6146" name="Picture 2" descr="Neutrino beam – DUNE at LBNF">
            <a:extLst>
              <a:ext uri="{FF2B5EF4-FFF2-40B4-BE49-F238E27FC236}">
                <a16:creationId xmlns:a16="http://schemas.microsoft.com/office/drawing/2014/main" id="{A7ED24FC-2834-941E-F7F0-445B259DC6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3" r="-2" b="352"/>
          <a:stretch/>
        </p:blipFill>
        <p:spPr bwMode="auto">
          <a:xfrm>
            <a:off x="-13455" y="-22971"/>
            <a:ext cx="6493723" cy="53362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DBDE270-5C72-71CA-1A08-123420CF7DC8}"/>
              </a:ext>
            </a:extLst>
          </p:cNvPr>
          <p:cNvPicPr>
            <a:picLocks noChangeAspect="1"/>
          </p:cNvPicPr>
          <p:nvPr/>
        </p:nvPicPr>
        <p:blipFill>
          <a:blip r:embed="rId3"/>
          <a:srcRect l="4355"/>
          <a:stretch/>
        </p:blipFill>
        <p:spPr>
          <a:xfrm>
            <a:off x="6486993" y="4319"/>
            <a:ext cx="5705005" cy="5283794"/>
          </a:xfrm>
          <a:prstGeom prst="rect">
            <a:avLst/>
          </a:prstGeom>
        </p:spPr>
      </p:pic>
      <p:sp>
        <p:nvSpPr>
          <p:cNvPr id="16" name="Rectangle 15">
            <a:extLst>
              <a:ext uri="{FF2B5EF4-FFF2-40B4-BE49-F238E27FC236}">
                <a16:creationId xmlns:a16="http://schemas.microsoft.com/office/drawing/2014/main" id="{C020240C-F220-9D1C-2BB7-CA18F973134A}"/>
              </a:ext>
            </a:extLst>
          </p:cNvPr>
          <p:cNvSpPr/>
          <p:nvPr/>
        </p:nvSpPr>
        <p:spPr>
          <a:xfrm>
            <a:off x="9461500" y="2476500"/>
            <a:ext cx="1981200" cy="635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Neutrino-mode beam at ND</a:t>
            </a:r>
          </a:p>
        </p:txBody>
      </p:sp>
      <p:sp>
        <p:nvSpPr>
          <p:cNvPr id="18" name="Rectangle 17">
            <a:extLst>
              <a:ext uri="{FF2B5EF4-FFF2-40B4-BE49-F238E27FC236}">
                <a16:creationId xmlns:a16="http://schemas.microsoft.com/office/drawing/2014/main" id="{43B5B2DB-0A6B-D2F4-AF77-7DE35160428B}"/>
              </a:ext>
            </a:extLst>
          </p:cNvPr>
          <p:cNvSpPr/>
          <p:nvPr/>
        </p:nvSpPr>
        <p:spPr>
          <a:xfrm>
            <a:off x="7237288" y="4766133"/>
            <a:ext cx="3467104" cy="635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Plot Credit: Luke Pickering</a:t>
            </a:r>
          </a:p>
        </p:txBody>
      </p:sp>
      <p:sp>
        <p:nvSpPr>
          <p:cNvPr id="20" name="Date Placeholder 3">
            <a:extLst>
              <a:ext uri="{FF2B5EF4-FFF2-40B4-BE49-F238E27FC236}">
                <a16:creationId xmlns:a16="http://schemas.microsoft.com/office/drawing/2014/main" id="{A8C55F94-FCED-9998-4BB3-DB37CA719C48}"/>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22" name="Date Placeholder 3">
            <a:extLst>
              <a:ext uri="{FF2B5EF4-FFF2-40B4-BE49-F238E27FC236}">
                <a16:creationId xmlns:a16="http://schemas.microsoft.com/office/drawing/2014/main" id="{C2425CAE-0923-4AB4-2B3A-C5982647C124}"/>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24" name="Picture 23">
            <a:extLst>
              <a:ext uri="{FF2B5EF4-FFF2-40B4-BE49-F238E27FC236}">
                <a16:creationId xmlns:a16="http://schemas.microsoft.com/office/drawing/2014/main" id="{D0246BC7-21A7-4EC4-6E1F-075FAB1E684E}"/>
              </a:ext>
            </a:extLst>
          </p:cNvPr>
          <p:cNvPicPr>
            <a:picLocks noChangeAspect="1"/>
          </p:cNvPicPr>
          <p:nvPr/>
        </p:nvPicPr>
        <p:blipFill>
          <a:blip r:embed="rId4"/>
          <a:stretch>
            <a:fillRect/>
          </a:stretch>
        </p:blipFill>
        <p:spPr>
          <a:xfrm>
            <a:off x="85345" y="6541897"/>
            <a:ext cx="679558" cy="163703"/>
          </a:xfrm>
          <a:prstGeom prst="rect">
            <a:avLst/>
          </a:prstGeom>
        </p:spPr>
      </p:pic>
      <p:sp>
        <p:nvSpPr>
          <p:cNvPr id="26" name="Slide Number Placeholder 4">
            <a:extLst>
              <a:ext uri="{FF2B5EF4-FFF2-40B4-BE49-F238E27FC236}">
                <a16:creationId xmlns:a16="http://schemas.microsoft.com/office/drawing/2014/main" id="{3C4C8B48-A8EA-7168-410C-95EA893C004A}"/>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16</a:t>
            </a:fld>
            <a:endParaRPr lang="en-US" sz="1100" dirty="0"/>
          </a:p>
        </p:txBody>
      </p:sp>
    </p:spTree>
    <p:extLst>
      <p:ext uri="{BB962C8B-B14F-4D97-AF65-F5344CB8AC3E}">
        <p14:creationId xmlns:p14="http://schemas.microsoft.com/office/powerpoint/2010/main" val="4594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16A012-B5A4-33C1-5C4C-CBA53E3DCCCE}"/>
              </a:ext>
            </a:extLst>
          </p:cNvPr>
          <p:cNvSpPr>
            <a:spLocks noGrp="1"/>
          </p:cNvSpPr>
          <p:nvPr>
            <p:ph type="sldNum" sz="quarter" idx="12"/>
          </p:nvPr>
        </p:nvSpPr>
        <p:spPr/>
        <p:txBody>
          <a:bodyPr/>
          <a:lstStyle/>
          <a:p>
            <a:fld id="{C01389E6-C847-4AD0-B56D-D205B2EAB1EE}" type="slidenum">
              <a:rPr lang="en-US" smtClean="0"/>
              <a:pPr/>
              <a:t>17</a:t>
            </a:fld>
            <a:endParaRPr lang="en-US" dirty="0"/>
          </a:p>
        </p:txBody>
      </p:sp>
      <p:pic>
        <p:nvPicPr>
          <p:cNvPr id="6" name="Picture 5">
            <a:extLst>
              <a:ext uri="{FF2B5EF4-FFF2-40B4-BE49-F238E27FC236}">
                <a16:creationId xmlns:a16="http://schemas.microsoft.com/office/drawing/2014/main" id="{F67F6B25-F49E-53BF-ACA6-736C4C9AE26C}"/>
              </a:ext>
            </a:extLst>
          </p:cNvPr>
          <p:cNvPicPr>
            <a:picLocks noChangeAspect="1"/>
          </p:cNvPicPr>
          <p:nvPr/>
        </p:nvPicPr>
        <p:blipFill rotWithShape="1">
          <a:blip r:embed="rId2"/>
          <a:srcRect l="12802" t="2578" r="5500" b="1301"/>
          <a:stretch/>
        </p:blipFill>
        <p:spPr>
          <a:xfrm>
            <a:off x="6289307" y="1700743"/>
            <a:ext cx="5152085" cy="4531024"/>
          </a:xfrm>
          <a:prstGeom prst="rect">
            <a:avLst/>
          </a:prstGeom>
        </p:spPr>
      </p:pic>
      <p:pic>
        <p:nvPicPr>
          <p:cNvPr id="7" name="Picture 6" descr="Chart, bar chart, line chart&#10;&#10;Description automatically generated">
            <a:extLst>
              <a:ext uri="{FF2B5EF4-FFF2-40B4-BE49-F238E27FC236}">
                <a16:creationId xmlns:a16="http://schemas.microsoft.com/office/drawing/2014/main" id="{D9E2F612-8108-301F-9B7A-5A0CC369CD6D}"/>
              </a:ext>
            </a:extLst>
          </p:cNvPr>
          <p:cNvPicPr>
            <a:picLocks noChangeAspect="1"/>
          </p:cNvPicPr>
          <p:nvPr/>
        </p:nvPicPr>
        <p:blipFill>
          <a:blip r:embed="rId3"/>
          <a:stretch>
            <a:fillRect/>
          </a:stretch>
        </p:blipFill>
        <p:spPr>
          <a:xfrm>
            <a:off x="1080216" y="2293816"/>
            <a:ext cx="4445540" cy="3191067"/>
          </a:xfrm>
          <a:prstGeom prst="rect">
            <a:avLst/>
          </a:prstGeom>
        </p:spPr>
      </p:pic>
      <p:sp>
        <p:nvSpPr>
          <p:cNvPr id="8" name="TextBox 7">
            <a:extLst>
              <a:ext uri="{FF2B5EF4-FFF2-40B4-BE49-F238E27FC236}">
                <a16:creationId xmlns:a16="http://schemas.microsoft.com/office/drawing/2014/main" id="{6A253D30-76F0-0936-0BE6-98365DFF6F44}"/>
              </a:ext>
            </a:extLst>
          </p:cNvPr>
          <p:cNvSpPr txBox="1"/>
          <p:nvPr/>
        </p:nvSpPr>
        <p:spPr>
          <a:xfrm>
            <a:off x="4140945" y="5648598"/>
            <a:ext cx="3533173" cy="369332"/>
          </a:xfrm>
          <a:prstGeom prst="rect">
            <a:avLst/>
          </a:prstGeom>
          <a:noFill/>
        </p:spPr>
        <p:txBody>
          <a:bodyPr wrap="square">
            <a:spAutoFit/>
          </a:bodyPr>
          <a:lstStyle/>
          <a:p>
            <a:r>
              <a:rPr lang="en-US" b="1" dirty="0">
                <a:solidFill>
                  <a:srgbClr val="FF0000"/>
                </a:solidFill>
                <a:latin typeface="Hiragino Sans W4" panose="020B0400000000000000" pitchFamily="34" charset="-128"/>
                <a:ea typeface="Hiragino Sans W4" panose="020B0400000000000000" pitchFamily="34" charset="-128"/>
              </a:rPr>
              <a:t>Single neutrino interaction</a:t>
            </a:r>
          </a:p>
        </p:txBody>
      </p:sp>
      <p:cxnSp>
        <p:nvCxnSpPr>
          <p:cNvPr id="9" name="Straight Arrow Connector 8">
            <a:extLst>
              <a:ext uri="{FF2B5EF4-FFF2-40B4-BE49-F238E27FC236}">
                <a16:creationId xmlns:a16="http://schemas.microsoft.com/office/drawing/2014/main" id="{A72BAB99-E551-EDD4-D102-5773C85DC62D}"/>
              </a:ext>
            </a:extLst>
          </p:cNvPr>
          <p:cNvCxnSpPr>
            <a:cxnSpLocks/>
          </p:cNvCxnSpPr>
          <p:nvPr/>
        </p:nvCxnSpPr>
        <p:spPr>
          <a:xfrm flipH="1" flipV="1">
            <a:off x="3973286" y="5121830"/>
            <a:ext cx="867026" cy="588537"/>
          </a:xfrm>
          <a:prstGeom prst="straightConnector1">
            <a:avLst/>
          </a:prstGeom>
          <a:ln>
            <a:solidFill>
              <a:srgbClr val="FF0000"/>
            </a:solidFill>
            <a:tailEnd type="triangle"/>
          </a:ln>
          <a:effectLst>
            <a:glow rad="30337">
              <a:schemeClr val="bg1"/>
            </a:glow>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F15A4CD-65B1-6592-54CF-AE96AADA145C}"/>
              </a:ext>
            </a:extLst>
          </p:cNvPr>
          <p:cNvCxnSpPr>
            <a:cxnSpLocks/>
          </p:cNvCxnSpPr>
          <p:nvPr/>
        </p:nvCxnSpPr>
        <p:spPr>
          <a:xfrm flipV="1">
            <a:off x="6618514" y="4216096"/>
            <a:ext cx="1880621" cy="1494271"/>
          </a:xfrm>
          <a:prstGeom prst="straightConnector1">
            <a:avLst/>
          </a:prstGeom>
          <a:ln>
            <a:solidFill>
              <a:srgbClr val="FF0000"/>
            </a:solidFill>
            <a:tailEnd type="triangle"/>
          </a:ln>
          <a:effectLst>
            <a:glow rad="30337">
              <a:schemeClr val="bg1"/>
            </a:glow>
          </a:effectLst>
        </p:spPr>
        <p:style>
          <a:lnRef idx="2">
            <a:schemeClr val="accent1"/>
          </a:lnRef>
          <a:fillRef idx="0">
            <a:schemeClr val="accent1"/>
          </a:fillRef>
          <a:effectRef idx="1">
            <a:schemeClr val="accent1"/>
          </a:effectRef>
          <a:fontRef idx="minor">
            <a:schemeClr val="tx1"/>
          </a:fontRef>
        </p:style>
      </p:cxnSp>
      <p:sp>
        <p:nvSpPr>
          <p:cNvPr id="11" name="Title 17">
            <a:extLst>
              <a:ext uri="{FF2B5EF4-FFF2-40B4-BE49-F238E27FC236}">
                <a16:creationId xmlns:a16="http://schemas.microsoft.com/office/drawing/2014/main" id="{597720F7-CF90-8A1C-5C6E-8040AAE83D0F}"/>
              </a:ext>
            </a:extLst>
          </p:cNvPr>
          <p:cNvSpPr>
            <a:spLocks noGrp="1"/>
          </p:cNvSpPr>
          <p:nvPr>
            <p:ph type="title"/>
          </p:nvPr>
        </p:nvSpPr>
        <p:spPr>
          <a:xfrm>
            <a:off x="245104" y="-661318"/>
            <a:ext cx="10515600" cy="1325563"/>
          </a:xfrm>
        </p:spPr>
        <p:txBody>
          <a:bodyPr/>
          <a:lstStyle/>
          <a:p>
            <a:r>
              <a:rPr lang="en-US" dirty="0"/>
              <a:t>ND LA</a:t>
            </a:r>
            <a:r>
              <a:rPr lang="en-US" cap="none" dirty="0"/>
              <a:t>r</a:t>
            </a:r>
            <a:r>
              <a:rPr lang="en-US" dirty="0"/>
              <a:t>TPC in the DUNE beam</a:t>
            </a:r>
          </a:p>
        </p:txBody>
      </p:sp>
      <p:sp>
        <p:nvSpPr>
          <p:cNvPr id="3" name="Content Placeholder 2">
            <a:extLst>
              <a:ext uri="{FF2B5EF4-FFF2-40B4-BE49-F238E27FC236}">
                <a16:creationId xmlns:a16="http://schemas.microsoft.com/office/drawing/2014/main" id="{ECBE526F-56F8-9001-AE2D-9074815BA553}"/>
              </a:ext>
            </a:extLst>
          </p:cNvPr>
          <p:cNvSpPr>
            <a:spLocks noGrp="1"/>
          </p:cNvSpPr>
          <p:nvPr>
            <p:ph idx="1"/>
          </p:nvPr>
        </p:nvSpPr>
        <p:spPr>
          <a:xfrm>
            <a:off x="2336964" y="1062015"/>
            <a:ext cx="7904685" cy="515550"/>
          </a:xfrm>
        </p:spPr>
        <p:txBody>
          <a:bodyPr>
            <a:normAutofit/>
          </a:bodyPr>
          <a:lstStyle/>
          <a:p>
            <a:r>
              <a:rPr lang="en-US" sz="2400" dirty="0">
                <a:solidFill>
                  <a:schemeClr val="accent2">
                    <a:lumMod val="75000"/>
                  </a:schemeClr>
                </a:solidFill>
              </a:rPr>
              <a:t>~50 </a:t>
            </a:r>
            <a:r>
              <a:rPr lang="en-US" sz="2400" dirty="0">
                <a:solidFill>
                  <a:schemeClr val="accent2">
                    <a:lumMod val="75000"/>
                  </a:schemeClr>
                </a:solidFill>
                <a:latin typeface="Symbol" pitchFamily="2" charset="2"/>
              </a:rPr>
              <a:t>n</a:t>
            </a:r>
            <a:r>
              <a:rPr lang="en-US" sz="2400" dirty="0">
                <a:solidFill>
                  <a:schemeClr val="accent2">
                    <a:lumMod val="75000"/>
                  </a:schemeClr>
                </a:solidFill>
              </a:rPr>
              <a:t> interactions in a single 1.2 MW LBNF beam spill</a:t>
            </a:r>
          </a:p>
          <a:p>
            <a:endParaRPr lang="en-US" sz="2400" dirty="0">
              <a:solidFill>
                <a:schemeClr val="accent2"/>
              </a:solidFill>
            </a:endParaRPr>
          </a:p>
          <a:p>
            <a:endParaRPr lang="en-US" dirty="0"/>
          </a:p>
        </p:txBody>
      </p:sp>
      <p:sp>
        <p:nvSpPr>
          <p:cNvPr id="20" name="Date Placeholder 3">
            <a:extLst>
              <a:ext uri="{FF2B5EF4-FFF2-40B4-BE49-F238E27FC236}">
                <a16:creationId xmlns:a16="http://schemas.microsoft.com/office/drawing/2014/main" id="{6DFA8FA8-8E7E-115C-435E-624BD052CAC2}"/>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Tree>
    <p:extLst>
      <p:ext uri="{BB962C8B-B14F-4D97-AF65-F5344CB8AC3E}">
        <p14:creationId xmlns:p14="http://schemas.microsoft.com/office/powerpoint/2010/main" val="2231765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58026-6D81-B4C9-32D7-D377E48169B4}"/>
              </a:ext>
            </a:extLst>
          </p:cNvPr>
          <p:cNvSpPr>
            <a:spLocks noGrp="1"/>
          </p:cNvSpPr>
          <p:nvPr>
            <p:ph type="title"/>
          </p:nvPr>
        </p:nvSpPr>
        <p:spPr>
          <a:xfrm>
            <a:off x="995747" y="230632"/>
            <a:ext cx="5537200" cy="1928368"/>
          </a:xfrm>
        </p:spPr>
        <p:txBody>
          <a:bodyPr>
            <a:normAutofit/>
          </a:bodyPr>
          <a:lstStyle/>
          <a:p>
            <a:r>
              <a:rPr lang="en-US" dirty="0"/>
              <a:t>LA</a:t>
            </a:r>
            <a:r>
              <a:rPr lang="en-US" cap="none" dirty="0"/>
              <a:t>r</a:t>
            </a:r>
            <a:r>
              <a:rPr lang="en-US" dirty="0"/>
              <a:t>TPC</a:t>
            </a:r>
            <a:r>
              <a:rPr lang="en-US" cap="none" dirty="0"/>
              <a:t>s</a:t>
            </a:r>
            <a:r>
              <a:rPr lang="en-US" dirty="0"/>
              <a:t> in </a:t>
            </a:r>
            <a:br>
              <a:rPr lang="en-US" dirty="0"/>
            </a:br>
            <a:r>
              <a:rPr lang="en-US" dirty="0"/>
              <a:t>high-pile up environment</a:t>
            </a:r>
          </a:p>
        </p:txBody>
      </p:sp>
      <p:sp>
        <p:nvSpPr>
          <p:cNvPr id="3" name="Content Placeholder 2">
            <a:extLst>
              <a:ext uri="{FF2B5EF4-FFF2-40B4-BE49-F238E27FC236}">
                <a16:creationId xmlns:a16="http://schemas.microsoft.com/office/drawing/2014/main" id="{C96C718E-4BE2-F72E-E1E3-CC299908B32F}"/>
              </a:ext>
            </a:extLst>
          </p:cNvPr>
          <p:cNvSpPr>
            <a:spLocks noGrp="1"/>
          </p:cNvSpPr>
          <p:nvPr>
            <p:ph idx="1"/>
          </p:nvPr>
        </p:nvSpPr>
        <p:spPr>
          <a:xfrm>
            <a:off x="1047756" y="2605275"/>
            <a:ext cx="5054600" cy="3959352"/>
          </a:xfrm>
        </p:spPr>
        <p:txBody>
          <a:bodyPr/>
          <a:lstStyle/>
          <a:p>
            <a:pPr marL="342900" indent="-342900">
              <a:buFont typeface="Arial" panose="020B0604020202020204" pitchFamily="34" charset="0"/>
              <a:buChar char="•"/>
            </a:pPr>
            <a:r>
              <a:rPr lang="en-US" sz="2400" dirty="0"/>
              <a:t>Conventional TPCs infer 3D reconstruction by combining 2D views.</a:t>
            </a:r>
          </a:p>
          <a:p>
            <a:pPr marL="342900" indent="-342900">
              <a:buFont typeface="Arial" panose="020B0604020202020204" pitchFamily="34" charset="0"/>
              <a:buChar char="•"/>
            </a:pPr>
            <a:r>
              <a:rPr lang="en-US" sz="2400" dirty="0"/>
              <a:t>Ambiguities in projective wire readout aggravate in high multiplicity environment</a:t>
            </a:r>
          </a:p>
          <a:p>
            <a:pPr marL="0" indent="0">
              <a:buNone/>
            </a:pPr>
            <a:endParaRPr lang="en-US" dirty="0"/>
          </a:p>
        </p:txBody>
      </p:sp>
      <p:sp>
        <p:nvSpPr>
          <p:cNvPr id="4" name="Date Placeholder 3">
            <a:extLst>
              <a:ext uri="{FF2B5EF4-FFF2-40B4-BE49-F238E27FC236}">
                <a16:creationId xmlns:a16="http://schemas.microsoft.com/office/drawing/2014/main" id="{CDD15B85-E541-588F-FEAB-4E342C1CF82D}"/>
              </a:ext>
            </a:extLst>
          </p:cNvPr>
          <p:cNvSpPr>
            <a:spLocks noGrp="1"/>
          </p:cNvSpPr>
          <p:nvPr>
            <p:ph type="dt" sz="half" idx="10"/>
          </p:nvPr>
        </p:nvSpPr>
        <p:spPr/>
        <p:txBody>
          <a:bodyPr/>
          <a:lstStyle/>
          <a:p>
            <a:r>
              <a:rPr lang="en-US"/>
              <a:t>oct 31, 2024</a:t>
            </a:r>
            <a:endParaRPr lang="en-US" dirty="0"/>
          </a:p>
        </p:txBody>
      </p:sp>
      <p:sp>
        <p:nvSpPr>
          <p:cNvPr id="5" name="Slide Number Placeholder 4">
            <a:extLst>
              <a:ext uri="{FF2B5EF4-FFF2-40B4-BE49-F238E27FC236}">
                <a16:creationId xmlns:a16="http://schemas.microsoft.com/office/drawing/2014/main" id="{7A5C5489-A495-6DBC-93A0-BE65161745A2}"/>
              </a:ext>
            </a:extLst>
          </p:cNvPr>
          <p:cNvSpPr>
            <a:spLocks noGrp="1"/>
          </p:cNvSpPr>
          <p:nvPr>
            <p:ph type="sldNum" sz="quarter" idx="12"/>
          </p:nvPr>
        </p:nvSpPr>
        <p:spPr/>
        <p:txBody>
          <a:bodyPr/>
          <a:lstStyle/>
          <a:p>
            <a:fld id="{C01389E6-C847-4AD0-B56D-D205B2EAB1EE}" type="slidenum">
              <a:rPr lang="en-US" smtClean="0"/>
              <a:pPr/>
              <a:t>18</a:t>
            </a:fld>
            <a:endParaRPr lang="en-US" dirty="0"/>
          </a:p>
        </p:txBody>
      </p:sp>
      <p:pic>
        <p:nvPicPr>
          <p:cNvPr id="6" name="Picture 5">
            <a:extLst>
              <a:ext uri="{FF2B5EF4-FFF2-40B4-BE49-F238E27FC236}">
                <a16:creationId xmlns:a16="http://schemas.microsoft.com/office/drawing/2014/main" id="{46D40695-BD68-5C18-54DD-59CF049A2774}"/>
              </a:ext>
            </a:extLst>
          </p:cNvPr>
          <p:cNvPicPr>
            <a:picLocks noChangeAspect="1"/>
          </p:cNvPicPr>
          <p:nvPr/>
        </p:nvPicPr>
        <p:blipFill>
          <a:blip r:embed="rId3"/>
          <a:srcRect l="1" r="49499"/>
          <a:stretch/>
        </p:blipFill>
        <p:spPr>
          <a:xfrm>
            <a:off x="7234623" y="120411"/>
            <a:ext cx="4971028" cy="6235427"/>
          </a:xfrm>
          <a:prstGeom prst="rect">
            <a:avLst/>
          </a:prstGeom>
        </p:spPr>
      </p:pic>
      <p:sp>
        <p:nvSpPr>
          <p:cNvPr id="7" name="TextBox 6">
            <a:extLst>
              <a:ext uri="{FF2B5EF4-FFF2-40B4-BE49-F238E27FC236}">
                <a16:creationId xmlns:a16="http://schemas.microsoft.com/office/drawing/2014/main" id="{D13A0693-5FD7-2BA3-7AE3-035F3A34D1AB}"/>
              </a:ext>
            </a:extLst>
          </p:cNvPr>
          <p:cNvSpPr txBox="1"/>
          <p:nvPr/>
        </p:nvSpPr>
        <p:spPr>
          <a:xfrm rot="21107314">
            <a:off x="-130748" y="164417"/>
            <a:ext cx="2344296" cy="584775"/>
          </a:xfrm>
          <a:prstGeom prst="rect">
            <a:avLst/>
          </a:prstGeom>
          <a:noFill/>
        </p:spPr>
        <p:txBody>
          <a:bodyPr wrap="none" rtlCol="0">
            <a:spAutoFit/>
          </a:bodyPr>
          <a:lstStyle/>
          <a:p>
            <a:r>
              <a:rPr lang="en-US" sz="3200" b="1" dirty="0">
                <a:solidFill>
                  <a:schemeClr val="accent6">
                    <a:lumMod val="75000"/>
                  </a:schemeClr>
                </a:solidFill>
                <a:latin typeface="Chalkduster" panose="03050602040202020205" pitchFamily="66" charset="77"/>
              </a:rPr>
              <a:t>Classical</a:t>
            </a:r>
          </a:p>
        </p:txBody>
      </p:sp>
      <p:sp>
        <p:nvSpPr>
          <p:cNvPr id="8" name="TextBox 7">
            <a:extLst>
              <a:ext uri="{FF2B5EF4-FFF2-40B4-BE49-F238E27FC236}">
                <a16:creationId xmlns:a16="http://schemas.microsoft.com/office/drawing/2014/main" id="{B4158D2F-D996-A16A-46BB-4E152757730F}"/>
              </a:ext>
            </a:extLst>
          </p:cNvPr>
          <p:cNvSpPr txBox="1"/>
          <p:nvPr/>
        </p:nvSpPr>
        <p:spPr>
          <a:xfrm>
            <a:off x="8138467" y="-48866"/>
            <a:ext cx="3474413" cy="338554"/>
          </a:xfrm>
          <a:prstGeom prst="rect">
            <a:avLst/>
          </a:prstGeom>
          <a:noFill/>
        </p:spPr>
        <p:txBody>
          <a:bodyPr wrap="none" rtlCol="0">
            <a:spAutoFit/>
          </a:bodyPr>
          <a:lstStyle/>
          <a:p>
            <a:r>
              <a:rPr lang="en-US" sz="1600" dirty="0"/>
              <a:t>X. Qian et al 2018 JINST 13 P05032</a:t>
            </a:r>
          </a:p>
        </p:txBody>
      </p:sp>
      <p:sp>
        <p:nvSpPr>
          <p:cNvPr id="9" name="TextBox 8">
            <a:extLst>
              <a:ext uri="{FF2B5EF4-FFF2-40B4-BE49-F238E27FC236}">
                <a16:creationId xmlns:a16="http://schemas.microsoft.com/office/drawing/2014/main" id="{BCB1D752-893B-BD9D-E36C-3B5BC4080BBC}"/>
              </a:ext>
            </a:extLst>
          </p:cNvPr>
          <p:cNvSpPr txBox="1"/>
          <p:nvPr/>
        </p:nvSpPr>
        <p:spPr>
          <a:xfrm>
            <a:off x="10316294" y="4365140"/>
            <a:ext cx="1790362" cy="646331"/>
          </a:xfrm>
          <a:prstGeom prst="rect">
            <a:avLst/>
          </a:prstGeom>
          <a:noFill/>
        </p:spPr>
        <p:txBody>
          <a:bodyPr wrap="none" rtlCol="0">
            <a:spAutoFit/>
          </a:bodyPr>
          <a:lstStyle/>
          <a:p>
            <a:pPr algn="r"/>
            <a:r>
              <a:rPr lang="en-US" dirty="0"/>
              <a:t>True simulated </a:t>
            </a:r>
          </a:p>
          <a:p>
            <a:pPr algn="r"/>
            <a:r>
              <a:rPr lang="en-US" dirty="0"/>
              <a:t>event</a:t>
            </a:r>
          </a:p>
        </p:txBody>
      </p:sp>
      <p:sp>
        <p:nvSpPr>
          <p:cNvPr id="10" name="TextBox 9">
            <a:extLst>
              <a:ext uri="{FF2B5EF4-FFF2-40B4-BE49-F238E27FC236}">
                <a16:creationId xmlns:a16="http://schemas.microsoft.com/office/drawing/2014/main" id="{4E7F518B-906F-B91B-57F1-BFB933376C8E}"/>
              </a:ext>
            </a:extLst>
          </p:cNvPr>
          <p:cNvSpPr txBox="1"/>
          <p:nvPr/>
        </p:nvSpPr>
        <p:spPr>
          <a:xfrm>
            <a:off x="9223431" y="2189777"/>
            <a:ext cx="2883225" cy="830997"/>
          </a:xfrm>
          <a:prstGeom prst="rect">
            <a:avLst/>
          </a:prstGeom>
          <a:noFill/>
        </p:spPr>
        <p:txBody>
          <a:bodyPr wrap="none" rtlCol="0">
            <a:spAutoFit/>
          </a:bodyPr>
          <a:lstStyle/>
          <a:p>
            <a:pPr algn="r"/>
            <a:r>
              <a:rPr lang="en-US" sz="1600" dirty="0"/>
              <a:t>Processed signal and </a:t>
            </a:r>
          </a:p>
          <a:p>
            <a:pPr algn="r"/>
            <a:r>
              <a:rPr lang="en-US" sz="1600" dirty="0"/>
              <a:t>sophisticated reconstruction </a:t>
            </a:r>
          </a:p>
          <a:p>
            <a:pPr algn="r"/>
            <a:r>
              <a:rPr lang="en-US" sz="1600" dirty="0"/>
              <a:t>algorithms</a:t>
            </a:r>
          </a:p>
        </p:txBody>
      </p:sp>
      <p:sp>
        <p:nvSpPr>
          <p:cNvPr id="11" name="TextBox 10">
            <a:extLst>
              <a:ext uri="{FF2B5EF4-FFF2-40B4-BE49-F238E27FC236}">
                <a16:creationId xmlns:a16="http://schemas.microsoft.com/office/drawing/2014/main" id="{B9213ABA-C775-B215-1679-C1F7ACBBB55B}"/>
              </a:ext>
            </a:extLst>
          </p:cNvPr>
          <p:cNvSpPr txBox="1"/>
          <p:nvPr/>
        </p:nvSpPr>
        <p:spPr>
          <a:xfrm>
            <a:off x="10131436" y="185200"/>
            <a:ext cx="1975220" cy="923330"/>
          </a:xfrm>
          <a:prstGeom prst="rect">
            <a:avLst/>
          </a:prstGeom>
          <a:noFill/>
        </p:spPr>
        <p:txBody>
          <a:bodyPr wrap="none" rtlCol="0">
            <a:spAutoFit/>
          </a:bodyPr>
          <a:lstStyle/>
          <a:p>
            <a:pPr algn="r"/>
            <a:r>
              <a:rPr lang="en-US" dirty="0"/>
              <a:t>Raw time &amp; </a:t>
            </a:r>
          </a:p>
          <a:p>
            <a:pPr algn="r"/>
            <a:r>
              <a:rPr lang="en-US" dirty="0"/>
              <a:t>geometry based </a:t>
            </a:r>
          </a:p>
          <a:p>
            <a:pPr algn="r"/>
            <a:r>
              <a:rPr lang="en-US" dirty="0"/>
              <a:t>reconstruction</a:t>
            </a:r>
          </a:p>
        </p:txBody>
      </p:sp>
    </p:spTree>
    <p:extLst>
      <p:ext uri="{BB962C8B-B14F-4D97-AF65-F5344CB8AC3E}">
        <p14:creationId xmlns:p14="http://schemas.microsoft.com/office/powerpoint/2010/main" val="4075493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AE833E-5DF8-AA16-5AE5-39F52EA3B2D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5DA6FF3-A13E-5E45-058C-AC8774BA0E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D7B11F-4E8C-3B37-D33C-7F039FA90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EE1A54F5-48C7-0E62-7FCC-C310B0B34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F8C9C7-B1EC-4151-430A-EBA5E4D348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accent2">
                  <a:lumMod val="60000"/>
                  <a:lumOff val="4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96D58B-C733-5CD1-7E07-B1C1AF01E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1999" cy="6858000"/>
          </a:xfrm>
          <a:prstGeom prst="rect">
            <a:avLst/>
          </a:prstGeom>
          <a:gradFill>
            <a:gsLst>
              <a:gs pos="49000">
                <a:schemeClr val="accent5">
                  <a:alpha val="50000"/>
                </a:schemeClr>
              </a:gs>
              <a:gs pos="100000">
                <a:schemeClr val="accent2">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E72499D-2A93-4A27-62B8-08989D596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0">
                <a:schemeClr val="accent2">
                  <a:alpha val="17000"/>
                </a:schemeClr>
              </a:gs>
              <a:gs pos="85000">
                <a:schemeClr val="accent4">
                  <a:alpha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3">
            <a:extLst>
              <a:ext uri="{FF2B5EF4-FFF2-40B4-BE49-F238E27FC236}">
                <a16:creationId xmlns:a16="http://schemas.microsoft.com/office/drawing/2014/main" id="{D7276446-EA3D-0A5E-2F41-DD0F8AEF8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60656" y="-2569189"/>
            <a:ext cx="5115722" cy="10255626"/>
          </a:xfrm>
          <a:custGeom>
            <a:avLst/>
            <a:gdLst>
              <a:gd name="connsiteX0" fmla="*/ 2065105 w 2065105"/>
              <a:gd name="connsiteY0" fmla="*/ 0 h 4139967"/>
              <a:gd name="connsiteX1" fmla="*/ 2065105 w 2065105"/>
              <a:gd name="connsiteY1" fmla="*/ 4139967 h 4139967"/>
              <a:gd name="connsiteX2" fmla="*/ 1858573 w 2065105"/>
              <a:gd name="connsiteY2" fmla="*/ 4129538 h 4139967"/>
              <a:gd name="connsiteX3" fmla="*/ 0 w 2065105"/>
              <a:gd name="connsiteY3" fmla="*/ 2069983 h 4139967"/>
              <a:gd name="connsiteX4" fmla="*/ 1858573 w 2065105"/>
              <a:gd name="connsiteY4" fmla="*/ 10428 h 413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105" h="4139967">
                <a:moveTo>
                  <a:pt x="2065105" y="0"/>
                </a:moveTo>
                <a:lnTo>
                  <a:pt x="2065105" y="4139967"/>
                </a:lnTo>
                <a:lnTo>
                  <a:pt x="1858573" y="4129538"/>
                </a:lnTo>
                <a:cubicBezTo>
                  <a:pt x="814640" y="4023521"/>
                  <a:pt x="0" y="3141887"/>
                  <a:pt x="0" y="2069983"/>
                </a:cubicBezTo>
                <a:cubicBezTo>
                  <a:pt x="0" y="998079"/>
                  <a:pt x="814640" y="116446"/>
                  <a:pt x="1858573" y="10428"/>
                </a:cubicBezTo>
                <a:close/>
              </a:path>
            </a:pathLst>
          </a:custGeom>
          <a:gradFill flip="none" rotWithShape="1">
            <a:gsLst>
              <a:gs pos="7000">
                <a:schemeClr val="accent4">
                  <a:lumMod val="60000"/>
                  <a:lumOff val="40000"/>
                  <a:alpha val="3000"/>
                </a:schemeClr>
              </a:gs>
              <a:gs pos="100000">
                <a:schemeClr val="accent4">
                  <a:lumMod val="60000"/>
                  <a:lumOff val="40000"/>
                  <a:alpha val="3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3DF797C-51B9-D078-427F-2EBC3662E6BB}"/>
              </a:ext>
            </a:extLst>
          </p:cNvPr>
          <p:cNvSpPr>
            <a:spLocks noGrp="1"/>
          </p:cNvSpPr>
          <p:nvPr>
            <p:ph type="title"/>
          </p:nvPr>
        </p:nvSpPr>
        <p:spPr>
          <a:xfrm>
            <a:off x="1524000" y="1104445"/>
            <a:ext cx="9144000" cy="2826182"/>
          </a:xfrm>
        </p:spPr>
        <p:txBody>
          <a:bodyPr vert="horz" lIns="0" tIns="0" rIns="0" bIns="0" rtlCol="0" anchor="ctr">
            <a:normAutofit/>
          </a:bodyPr>
          <a:lstStyle/>
          <a:p>
            <a:pPr algn="ctr"/>
            <a:r>
              <a:rPr lang="en-US">
                <a:solidFill>
                  <a:schemeClr val="bg1"/>
                </a:solidFill>
              </a:rPr>
              <a:t>how to maintain signal fidelity in a high occupancy environment?</a:t>
            </a:r>
          </a:p>
        </p:txBody>
      </p:sp>
      <p:sp>
        <p:nvSpPr>
          <p:cNvPr id="8" name="Date Placeholder 3">
            <a:extLst>
              <a:ext uri="{FF2B5EF4-FFF2-40B4-BE49-F238E27FC236}">
                <a16:creationId xmlns:a16="http://schemas.microsoft.com/office/drawing/2014/main" id="{9CB4E2C5-AE03-1C01-10D6-5E7780995FDD}"/>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9" name="Date Placeholder 3">
            <a:extLst>
              <a:ext uri="{FF2B5EF4-FFF2-40B4-BE49-F238E27FC236}">
                <a16:creationId xmlns:a16="http://schemas.microsoft.com/office/drawing/2014/main" id="{331E8D70-9569-C449-3081-C4D5354DCD44}"/>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10" name="Picture 9">
            <a:extLst>
              <a:ext uri="{FF2B5EF4-FFF2-40B4-BE49-F238E27FC236}">
                <a16:creationId xmlns:a16="http://schemas.microsoft.com/office/drawing/2014/main" id="{82B49CB9-914F-310E-1E29-79097E7097CF}"/>
              </a:ext>
            </a:extLst>
          </p:cNvPr>
          <p:cNvPicPr>
            <a:picLocks noChangeAspect="1"/>
          </p:cNvPicPr>
          <p:nvPr/>
        </p:nvPicPr>
        <p:blipFill>
          <a:blip r:embed="rId2"/>
          <a:stretch>
            <a:fillRect/>
          </a:stretch>
        </p:blipFill>
        <p:spPr>
          <a:xfrm>
            <a:off x="85345" y="6541897"/>
            <a:ext cx="679558" cy="163703"/>
          </a:xfrm>
          <a:prstGeom prst="rect">
            <a:avLst/>
          </a:prstGeom>
        </p:spPr>
      </p:pic>
      <p:sp>
        <p:nvSpPr>
          <p:cNvPr id="11" name="Slide Number Placeholder 4">
            <a:extLst>
              <a:ext uri="{FF2B5EF4-FFF2-40B4-BE49-F238E27FC236}">
                <a16:creationId xmlns:a16="http://schemas.microsoft.com/office/drawing/2014/main" id="{B7213421-629C-6E9D-5679-8E82AC275B3E}"/>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19</a:t>
            </a:fld>
            <a:endParaRPr lang="en-US" sz="1100" dirty="0"/>
          </a:p>
        </p:txBody>
      </p:sp>
    </p:spTree>
    <p:extLst>
      <p:ext uri="{BB962C8B-B14F-4D97-AF65-F5344CB8AC3E}">
        <p14:creationId xmlns:p14="http://schemas.microsoft.com/office/powerpoint/2010/main" val="3553962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C8A63B-9C62-B936-8B62-545B920A6166}"/>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4CCE3197-8BBA-49A1-A8A7-F47FB244A8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C5D9031-3674-45D6-A9CD-3B5502BD8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28757"/>
            <a:ext cx="12192002" cy="2378310"/>
          </a:xfrm>
          <a:prstGeom prst="rect">
            <a:avLst/>
          </a:prstGeom>
          <a:gradFill>
            <a:gsLst>
              <a:gs pos="0">
                <a:schemeClr val="accent5">
                  <a:alpha val="88000"/>
                </a:schemeClr>
              </a:gs>
              <a:gs pos="84000">
                <a:schemeClr val="accent2">
                  <a:alpha val="96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316FC2C8-85D1-469C-8765-2381A8D22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3" y="-28758"/>
            <a:ext cx="11734798" cy="2378312"/>
          </a:xfrm>
          <a:prstGeom prst="rect">
            <a:avLst/>
          </a:prstGeom>
          <a:gradFill>
            <a:gsLst>
              <a:gs pos="0">
                <a:schemeClr val="accent5">
                  <a:alpha val="0"/>
                </a:schemeClr>
              </a:gs>
              <a:gs pos="100000">
                <a:schemeClr val="accent6">
                  <a:alpha val="44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5E72AC0-5005-4864-BFA5-33B5E0BC5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01756" y="-3271597"/>
            <a:ext cx="2376595" cy="8865706"/>
          </a:xfrm>
          <a:prstGeom prst="rect">
            <a:avLst/>
          </a:prstGeom>
          <a:gradFill>
            <a:gsLst>
              <a:gs pos="0">
                <a:schemeClr val="accent4">
                  <a:alpha val="19000"/>
                </a:schemeClr>
              </a:gs>
              <a:gs pos="99000">
                <a:schemeClr val="accent5">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501909-9842-0E51-943B-3618BC8E0ADA}"/>
              </a:ext>
            </a:extLst>
          </p:cNvPr>
          <p:cNvSpPr>
            <a:spLocks noGrp="1"/>
          </p:cNvSpPr>
          <p:nvPr>
            <p:ph type="title"/>
          </p:nvPr>
        </p:nvSpPr>
        <p:spPr>
          <a:xfrm>
            <a:off x="975549" y="416859"/>
            <a:ext cx="10240902" cy="1600200"/>
          </a:xfrm>
        </p:spPr>
        <p:txBody>
          <a:bodyPr vert="horz" lIns="0" tIns="0" rIns="0" bIns="0" rtlCol="0" anchor="ctr">
            <a:normAutofit/>
          </a:bodyPr>
          <a:lstStyle/>
          <a:p>
            <a:pPr algn="ctr"/>
            <a:r>
              <a:rPr lang="en-US" dirty="0">
                <a:solidFill>
                  <a:schemeClr val="bg1"/>
                </a:solidFill>
              </a:rPr>
              <a:t>The long &amp; Short of oscillation measurements</a:t>
            </a:r>
          </a:p>
        </p:txBody>
      </p:sp>
      <p:sp>
        <p:nvSpPr>
          <p:cNvPr id="47" name="TextBox 46">
            <a:extLst>
              <a:ext uri="{FF2B5EF4-FFF2-40B4-BE49-F238E27FC236}">
                <a16:creationId xmlns:a16="http://schemas.microsoft.com/office/drawing/2014/main" id="{C49DEB67-B5DF-1378-9ED1-19375F8A5332}"/>
              </a:ext>
            </a:extLst>
          </p:cNvPr>
          <p:cNvSpPr txBox="1"/>
          <p:nvPr/>
        </p:nvSpPr>
        <p:spPr>
          <a:xfrm>
            <a:off x="9939181" y="5901361"/>
            <a:ext cx="1949823" cy="412181"/>
          </a:xfrm>
          <a:prstGeom prst="rect">
            <a:avLst/>
          </a:prstGeom>
        </p:spPr>
        <p:txBody>
          <a:bodyPr vert="horz" lIns="0" tIns="0" rIns="0" bIns="0" rtlCol="0">
            <a:normAutofit/>
          </a:bodyPr>
          <a:lstStyle/>
          <a:p>
            <a:pPr>
              <a:lnSpc>
                <a:spcPct val="120000"/>
              </a:lnSpc>
              <a:spcAft>
                <a:spcPts val="600"/>
              </a:spcAft>
            </a:pPr>
            <a:r>
              <a:rPr lang="en-US" dirty="0"/>
              <a:t>*Not to scale</a:t>
            </a:r>
          </a:p>
        </p:txBody>
      </p:sp>
      <p:grpSp>
        <p:nvGrpSpPr>
          <p:cNvPr id="3" name="Group 2">
            <a:extLst>
              <a:ext uri="{FF2B5EF4-FFF2-40B4-BE49-F238E27FC236}">
                <a16:creationId xmlns:a16="http://schemas.microsoft.com/office/drawing/2014/main" id="{31CA664D-EF48-7F5B-8EB0-CC0FC5012631}"/>
              </a:ext>
            </a:extLst>
          </p:cNvPr>
          <p:cNvGrpSpPr/>
          <p:nvPr/>
        </p:nvGrpSpPr>
        <p:grpSpPr>
          <a:xfrm>
            <a:off x="788450" y="5015842"/>
            <a:ext cx="6710896" cy="1182782"/>
            <a:chOff x="683972" y="4223171"/>
            <a:chExt cx="6710896" cy="1182782"/>
          </a:xfrm>
        </p:grpSpPr>
        <p:grpSp>
          <p:nvGrpSpPr>
            <p:cNvPr id="6" name="Group 5">
              <a:extLst>
                <a:ext uri="{FF2B5EF4-FFF2-40B4-BE49-F238E27FC236}">
                  <a16:creationId xmlns:a16="http://schemas.microsoft.com/office/drawing/2014/main" id="{65248B14-3D93-8D59-C0D5-BC94A3DDAA29}"/>
                </a:ext>
              </a:extLst>
            </p:cNvPr>
            <p:cNvGrpSpPr/>
            <p:nvPr/>
          </p:nvGrpSpPr>
          <p:grpSpPr>
            <a:xfrm>
              <a:off x="683972" y="4223171"/>
              <a:ext cx="6710896" cy="1182782"/>
              <a:chOff x="-46684" y="1182934"/>
              <a:chExt cx="5437896" cy="1023086"/>
            </a:xfrm>
          </p:grpSpPr>
          <p:sp>
            <p:nvSpPr>
              <p:cNvPr id="48" name="TextBox 47">
                <a:extLst>
                  <a:ext uri="{FF2B5EF4-FFF2-40B4-BE49-F238E27FC236}">
                    <a16:creationId xmlns:a16="http://schemas.microsoft.com/office/drawing/2014/main" id="{50D1A38A-4EBC-A95F-B9C1-8F6FB6B2B7CD}"/>
                  </a:ext>
                </a:extLst>
              </p:cNvPr>
              <p:cNvSpPr txBox="1"/>
              <p:nvPr/>
            </p:nvSpPr>
            <p:spPr>
              <a:xfrm>
                <a:off x="806204" y="1535040"/>
                <a:ext cx="768259" cy="400110"/>
              </a:xfrm>
              <a:prstGeom prst="rect">
                <a:avLst/>
              </a:prstGeom>
              <a:noFill/>
            </p:spPr>
            <p:txBody>
              <a:bodyPr wrap="square" rtlCol="0">
                <a:spAutoFit/>
              </a:bodyPr>
              <a:lstStyle/>
              <a:p>
                <a:pPr algn="ctr"/>
                <a:r>
                  <a:rPr lang="en-US" sz="1000">
                    <a:latin typeface="News Gothic MT" panose="020B0503020103020203" pitchFamily="34" charset="0"/>
                  </a:rPr>
                  <a:t>neutrino beam</a:t>
                </a:r>
              </a:p>
            </p:txBody>
          </p:sp>
          <p:sp>
            <p:nvSpPr>
              <p:cNvPr id="49" name="TextBox 48">
                <a:extLst>
                  <a:ext uri="{FF2B5EF4-FFF2-40B4-BE49-F238E27FC236}">
                    <a16:creationId xmlns:a16="http://schemas.microsoft.com/office/drawing/2014/main" id="{C5FEC524-865F-BAB9-524E-59F4CC3C5CD7}"/>
                  </a:ext>
                </a:extLst>
              </p:cNvPr>
              <p:cNvSpPr txBox="1"/>
              <p:nvPr/>
            </p:nvSpPr>
            <p:spPr>
              <a:xfrm>
                <a:off x="1445918" y="1196283"/>
                <a:ext cx="892623" cy="226288"/>
              </a:xfrm>
              <a:prstGeom prst="rect">
                <a:avLst/>
              </a:prstGeom>
              <a:noFill/>
            </p:spPr>
            <p:txBody>
              <a:bodyPr wrap="none" rtlCol="0">
                <a:spAutoFit/>
              </a:bodyPr>
              <a:lstStyle/>
              <a:p>
                <a:r>
                  <a:rPr lang="en-US" sz="1100" dirty="0">
                    <a:latin typeface="News Gothic MT" panose="020B0503020103020203" pitchFamily="34" charset="0"/>
                  </a:rPr>
                  <a:t>Near Detector</a:t>
                </a:r>
              </a:p>
            </p:txBody>
          </p:sp>
          <p:sp>
            <p:nvSpPr>
              <p:cNvPr id="50" name="TextBox 49">
                <a:extLst>
                  <a:ext uri="{FF2B5EF4-FFF2-40B4-BE49-F238E27FC236}">
                    <a16:creationId xmlns:a16="http://schemas.microsoft.com/office/drawing/2014/main" id="{8BEDAF62-E1F4-84E4-D480-C8365C97AB94}"/>
                  </a:ext>
                </a:extLst>
              </p:cNvPr>
              <p:cNvSpPr txBox="1"/>
              <p:nvPr/>
            </p:nvSpPr>
            <p:spPr>
              <a:xfrm>
                <a:off x="4249221" y="1182934"/>
                <a:ext cx="808192" cy="226288"/>
              </a:xfrm>
              <a:prstGeom prst="rect">
                <a:avLst/>
              </a:prstGeom>
              <a:noFill/>
            </p:spPr>
            <p:txBody>
              <a:bodyPr wrap="square" rtlCol="0">
                <a:spAutoFit/>
              </a:bodyPr>
              <a:lstStyle/>
              <a:p>
                <a:r>
                  <a:rPr lang="en-US" sz="1100" dirty="0">
                    <a:latin typeface="News Gothic MT" panose="020B0503020103020203" pitchFamily="34" charset="0"/>
                  </a:rPr>
                  <a:t>Far Detector</a:t>
                </a:r>
              </a:p>
            </p:txBody>
          </p:sp>
          <p:pic>
            <p:nvPicPr>
              <p:cNvPr id="51" name="Picture 50">
                <a:extLst>
                  <a:ext uri="{FF2B5EF4-FFF2-40B4-BE49-F238E27FC236}">
                    <a16:creationId xmlns:a16="http://schemas.microsoft.com/office/drawing/2014/main" id="{1CD696F4-7C3D-C5A7-B296-60FD98D64924}"/>
                  </a:ext>
                </a:extLst>
              </p:cNvPr>
              <p:cNvPicPr>
                <a:picLocks noChangeAspect="1"/>
              </p:cNvPicPr>
              <p:nvPr/>
            </p:nvPicPr>
            <p:blipFill>
              <a:blip r:embed="rId2"/>
              <a:stretch>
                <a:fillRect/>
              </a:stretch>
            </p:blipFill>
            <p:spPr>
              <a:xfrm>
                <a:off x="-46684" y="1187749"/>
                <a:ext cx="977200" cy="894909"/>
              </a:xfrm>
              <a:prstGeom prst="rect">
                <a:avLst/>
              </a:prstGeom>
            </p:spPr>
          </p:pic>
          <p:cxnSp>
            <p:nvCxnSpPr>
              <p:cNvPr id="53" name="Straight Arrow Connector 52">
                <a:extLst>
                  <a:ext uri="{FF2B5EF4-FFF2-40B4-BE49-F238E27FC236}">
                    <a16:creationId xmlns:a16="http://schemas.microsoft.com/office/drawing/2014/main" id="{C9DC65D9-A927-A230-03A2-311712EF5163}"/>
                  </a:ext>
                </a:extLst>
              </p:cNvPr>
              <p:cNvCxnSpPr>
                <a:cxnSpLocks/>
              </p:cNvCxnSpPr>
              <p:nvPr/>
            </p:nvCxnSpPr>
            <p:spPr>
              <a:xfrm>
                <a:off x="930516" y="1713288"/>
                <a:ext cx="4460696" cy="21807"/>
              </a:xfrm>
              <a:prstGeom prst="straightConnector1">
                <a:avLst/>
              </a:prstGeom>
              <a:ln w="12700">
                <a:solidFill>
                  <a:schemeClr val="tx1">
                    <a:lumMod val="50000"/>
                    <a:lumOff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6D27D4F4-3910-EA61-AFD0-6F82CB968EAA}"/>
                  </a:ext>
                </a:extLst>
              </p:cNvPr>
              <p:cNvSpPr/>
              <p:nvPr/>
            </p:nvSpPr>
            <p:spPr>
              <a:xfrm>
                <a:off x="1478078" y="1423861"/>
                <a:ext cx="852988" cy="593492"/>
              </a:xfrm>
              <a:prstGeom prst="rect">
                <a:avLst/>
              </a:prstGeom>
              <a:solidFill>
                <a:schemeClr val="accent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7EB10DC-5257-D034-1508-1F111BBE501C}"/>
                  </a:ext>
                </a:extLst>
              </p:cNvPr>
              <p:cNvSpPr/>
              <p:nvPr/>
            </p:nvSpPr>
            <p:spPr>
              <a:xfrm>
                <a:off x="4122028" y="1422571"/>
                <a:ext cx="1062577" cy="783449"/>
              </a:xfrm>
              <a:prstGeom prst="rect">
                <a:avLst/>
              </a:prstGeom>
              <a:solidFill>
                <a:schemeClr val="accent5">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5657D019-7A2C-F9A3-5F85-375AF6C988A9}"/>
                  </a:ext>
                </a:extLst>
              </p:cNvPr>
              <p:cNvCxnSpPr>
                <a:cxnSpLocks/>
              </p:cNvCxnSpPr>
              <p:nvPr/>
            </p:nvCxnSpPr>
            <p:spPr>
              <a:xfrm>
                <a:off x="2447880" y="1892753"/>
                <a:ext cx="16148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F35E556B-C5C3-6926-0A78-9B24FC557954}"/>
                  </a:ext>
                </a:extLst>
              </p:cNvPr>
              <p:cNvSpPr/>
              <p:nvPr/>
            </p:nvSpPr>
            <p:spPr>
              <a:xfrm>
                <a:off x="1528980" y="1528622"/>
                <a:ext cx="149689" cy="239599"/>
              </a:xfrm>
              <a:prstGeom prst="rect">
                <a:avLst/>
              </a:prstGeom>
            </p:spPr>
            <p:txBody>
              <a:bodyPr wrap="none">
                <a:spAutoFit/>
              </a:bodyPr>
              <a:lstStyle/>
              <a:p>
                <a:endParaRPr lang="en-US" baseline="-25000" dirty="0">
                  <a:solidFill>
                    <a:schemeClr val="tx1">
                      <a:lumMod val="65000"/>
                      <a:lumOff val="35000"/>
                    </a:schemeClr>
                  </a:solidFill>
                </a:endParaRPr>
              </a:p>
            </p:txBody>
          </p:sp>
          <p:sp>
            <p:nvSpPr>
              <p:cNvPr id="61" name="TextBox 60">
                <a:extLst>
                  <a:ext uri="{FF2B5EF4-FFF2-40B4-BE49-F238E27FC236}">
                    <a16:creationId xmlns:a16="http://schemas.microsoft.com/office/drawing/2014/main" id="{363B24C6-C316-716A-B7F9-CFE3263613E5}"/>
                  </a:ext>
                </a:extLst>
              </p:cNvPr>
              <p:cNvSpPr txBox="1"/>
              <p:nvPr/>
            </p:nvSpPr>
            <p:spPr>
              <a:xfrm>
                <a:off x="2481439" y="1911378"/>
                <a:ext cx="1607031" cy="226288"/>
              </a:xfrm>
              <a:prstGeom prst="rect">
                <a:avLst/>
              </a:prstGeom>
              <a:solidFill>
                <a:schemeClr val="bg1"/>
              </a:solidFill>
            </p:spPr>
            <p:txBody>
              <a:bodyPr wrap="none" rtlCol="0">
                <a:spAutoFit/>
              </a:bodyPr>
              <a:lstStyle/>
              <a:p>
                <a:r>
                  <a:rPr lang="en-US" sz="1100" dirty="0">
                    <a:latin typeface="News Gothic MT" panose="020B0503020103020203" pitchFamily="34" charset="0"/>
                  </a:rPr>
                  <a:t>Short baseline O(~100 m)</a:t>
                </a:r>
              </a:p>
            </p:txBody>
          </p:sp>
          <p:cxnSp>
            <p:nvCxnSpPr>
              <p:cNvPr id="62" name="Straight Connector 61">
                <a:extLst>
                  <a:ext uri="{FF2B5EF4-FFF2-40B4-BE49-F238E27FC236}">
                    <a16:creationId xmlns:a16="http://schemas.microsoft.com/office/drawing/2014/main" id="{972BBDE4-7102-7C78-826B-50D19379C085}"/>
                  </a:ext>
                </a:extLst>
              </p:cNvPr>
              <p:cNvCxnSpPr>
                <a:cxnSpLocks/>
              </p:cNvCxnSpPr>
              <p:nvPr/>
            </p:nvCxnSpPr>
            <p:spPr>
              <a:xfrm>
                <a:off x="2447880" y="1831794"/>
                <a:ext cx="0" cy="124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2DF7D2D-797C-CD76-E745-910346495CA6}"/>
                  </a:ext>
                </a:extLst>
              </p:cNvPr>
              <p:cNvCxnSpPr>
                <a:cxnSpLocks/>
              </p:cNvCxnSpPr>
              <p:nvPr/>
            </p:nvCxnSpPr>
            <p:spPr>
              <a:xfrm>
                <a:off x="4075657" y="1824293"/>
                <a:ext cx="0" cy="124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50CC6D21-31FC-23A9-BA6A-614640E50AA7}"/>
                    </a:ext>
                  </a:extLst>
                </p:cNvPr>
                <p:cNvSpPr/>
                <p:nvPr/>
              </p:nvSpPr>
              <p:spPr>
                <a:xfrm>
                  <a:off x="2650961" y="4652315"/>
                  <a:ext cx="882101" cy="391839"/>
                </a:xfrm>
                <a:prstGeom prst="rect">
                  <a:avLst/>
                </a:prstGeom>
              </p:spPr>
              <p:txBody>
                <a:bodyPr wrap="none">
                  <a:spAutoFit/>
                </a:bodyPr>
                <a:lstStyle/>
                <a:p>
                  <a14:m>
                    <m:oMath xmlns:m="http://schemas.openxmlformats.org/officeDocument/2006/math">
                      <m:sSub>
                        <m:sSubPr>
                          <m:ctrlPr>
                            <a:rPr lang="en-US" sz="1800" i="1" smtClean="0">
                              <a:solidFill>
                                <a:schemeClr val="tx1">
                                  <a:lumMod val="75000"/>
                                  <a:lumOff val="25000"/>
                                </a:schemeClr>
                              </a:solidFill>
                              <a:latin typeface="Cambria Math" panose="02040503050406030204" pitchFamily="18" charset="0"/>
                            </a:rPr>
                          </m:ctrlPr>
                        </m:sSubPr>
                        <m:e>
                          <m:r>
                            <a:rPr lang="en-US" sz="1800" b="0" i="1" smtClean="0">
                              <a:solidFill>
                                <a:schemeClr val="tx1">
                                  <a:lumMod val="75000"/>
                                  <a:lumOff val="25000"/>
                                </a:schemeClr>
                              </a:solidFill>
                              <a:latin typeface="Cambria Math" panose="02040503050406030204" pitchFamily="18" charset="0"/>
                            </a:rPr>
                            <m:t>𝜈</m:t>
                          </m:r>
                        </m:e>
                        <m:sub>
                          <m:r>
                            <a:rPr lang="en-US" sz="1800" b="0" i="1" smtClean="0">
                              <a:solidFill>
                                <a:schemeClr val="tx1">
                                  <a:lumMod val="75000"/>
                                  <a:lumOff val="25000"/>
                                </a:schemeClr>
                              </a:solidFill>
                              <a:latin typeface="Cambria Math" panose="02040503050406030204" pitchFamily="18" charset="0"/>
                            </a:rPr>
                            <m:t>𝜇</m:t>
                          </m:r>
                        </m:sub>
                      </m:sSub>
                    </m:oMath>
                  </a14:m>
                  <a:r>
                    <a:rPr lang="en-US" baseline="-25000" dirty="0">
                      <a:solidFill>
                        <a:schemeClr val="tx1">
                          <a:lumMod val="75000"/>
                          <a:lumOff val="25000"/>
                        </a:schemeClr>
                      </a:solidFill>
                      <a:latin typeface="Symbol" pitchFamily="2" charset="2"/>
                    </a:rPr>
                    <a:t> </a:t>
                  </a:r>
                  <a:r>
                    <a:rPr lang="en-US" dirty="0">
                      <a:solidFill>
                        <a:schemeClr val="tx1">
                          <a:lumMod val="75000"/>
                          <a:lumOff val="25000"/>
                        </a:schemeClr>
                      </a:solidFill>
                      <a:latin typeface="Symbol" pitchFamily="2" charset="2"/>
                    </a:rPr>
                    <a:t> </a:t>
                  </a:r>
                  <a:r>
                    <a:rPr lang="en-US" dirty="0">
                      <a:solidFill>
                        <a:schemeClr val="tx1">
                          <a:lumMod val="75000"/>
                          <a:lumOff val="25000"/>
                        </a:schemeClr>
                      </a:solidFill>
                      <a:latin typeface="Corbel" panose="020B0503020204020204" pitchFamily="34" charset="0"/>
                    </a:rPr>
                    <a:t>/</a:t>
                  </a:r>
                  <a:r>
                    <a:rPr lang="en-US" dirty="0">
                      <a:solidFill>
                        <a:schemeClr val="tx1">
                          <a:lumMod val="75000"/>
                          <a:lumOff val="25000"/>
                        </a:schemeClr>
                      </a:solidFill>
                      <a:latin typeface="Symbol" pitchFamily="2" charset="2"/>
                    </a:rPr>
                    <a:t> </a:t>
                  </a:r>
                  <a14:m>
                    <m:oMath xmlns:m="http://schemas.openxmlformats.org/officeDocument/2006/math">
                      <m:sSub>
                        <m:sSubPr>
                          <m:ctrlPr>
                            <a:rPr lang="en-US" i="1">
                              <a:solidFill>
                                <a:schemeClr val="tx1">
                                  <a:lumMod val="75000"/>
                                  <a:lumOff val="25000"/>
                                </a:schemeClr>
                              </a:solidFill>
                              <a:latin typeface="Cambria Math" panose="02040503050406030204" pitchFamily="18" charset="0"/>
                            </a:rPr>
                          </m:ctrlPr>
                        </m:sSubPr>
                        <m:e>
                          <m:bar>
                            <m:barPr>
                              <m:pos m:val="top"/>
                              <m:ctrlPr>
                                <a:rPr lang="en-US" i="1">
                                  <a:solidFill>
                                    <a:schemeClr val="tx1">
                                      <a:lumMod val="75000"/>
                                      <a:lumOff val="25000"/>
                                    </a:schemeClr>
                                  </a:solidFill>
                                  <a:latin typeface="Cambria Math" panose="02040503050406030204" pitchFamily="18" charset="0"/>
                                </a:rPr>
                              </m:ctrlPr>
                            </m:barPr>
                            <m:e>
                              <m:r>
                                <a:rPr lang="en-US" b="0" i="1">
                                  <a:solidFill>
                                    <a:schemeClr val="tx1">
                                      <a:lumMod val="75000"/>
                                      <a:lumOff val="25000"/>
                                    </a:schemeClr>
                                  </a:solidFill>
                                  <a:latin typeface="Cambria Math" panose="02040503050406030204" pitchFamily="18" charset="0"/>
                                </a:rPr>
                                <m:t>𝜈</m:t>
                              </m:r>
                            </m:e>
                          </m:bar>
                        </m:e>
                        <m:sub>
                          <m:r>
                            <a:rPr lang="en-US" b="0" i="1">
                              <a:solidFill>
                                <a:schemeClr val="tx1">
                                  <a:lumMod val="75000"/>
                                  <a:lumOff val="25000"/>
                                </a:schemeClr>
                              </a:solidFill>
                              <a:latin typeface="Cambria Math" panose="02040503050406030204" pitchFamily="18" charset="0"/>
                            </a:rPr>
                            <m:t>𝜇</m:t>
                          </m:r>
                        </m:sub>
                      </m:sSub>
                    </m:oMath>
                  </a14:m>
                  <a:endParaRPr lang="en-US" baseline="-25000" dirty="0">
                    <a:solidFill>
                      <a:schemeClr val="tx1">
                        <a:lumMod val="65000"/>
                        <a:lumOff val="35000"/>
                      </a:schemeClr>
                    </a:solidFill>
                  </a:endParaRPr>
                </a:p>
              </p:txBody>
            </p:sp>
          </mc:Choice>
          <mc:Fallback>
            <p:sp>
              <p:nvSpPr>
                <p:cNvPr id="7" name="Rectangle 6">
                  <a:extLst>
                    <a:ext uri="{FF2B5EF4-FFF2-40B4-BE49-F238E27FC236}">
                      <a16:creationId xmlns:a16="http://schemas.microsoft.com/office/drawing/2014/main" id="{50CC6D21-31FC-23A9-BA6A-614640E50AA7}"/>
                    </a:ext>
                  </a:extLst>
                </p:cNvPr>
                <p:cNvSpPr>
                  <a:spLocks noRot="1" noChangeAspect="1" noMove="1" noResize="1" noEditPoints="1" noAdjustHandles="1" noChangeArrowheads="1" noChangeShapeType="1" noTextEdit="1"/>
                </p:cNvSpPr>
                <p:nvPr/>
              </p:nvSpPr>
              <p:spPr>
                <a:xfrm>
                  <a:off x="2650961" y="4652315"/>
                  <a:ext cx="882101" cy="391839"/>
                </a:xfrm>
                <a:prstGeom prst="rect">
                  <a:avLst/>
                </a:prstGeom>
                <a:blipFill>
                  <a:blip r:embed="rId3"/>
                  <a:stretch>
                    <a:fillRect t="-9375" b="-187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B9D3D78D-8F12-CFC0-5C3F-77D6C8B6FE44}"/>
                    </a:ext>
                  </a:extLst>
                </p:cNvPr>
                <p:cNvSpPr/>
                <p:nvPr/>
              </p:nvSpPr>
              <p:spPr>
                <a:xfrm>
                  <a:off x="6027355" y="4700963"/>
                  <a:ext cx="811312" cy="369332"/>
                </a:xfrm>
                <a:prstGeom prst="rect">
                  <a:avLst/>
                </a:prstGeom>
              </p:spPr>
              <p:txBody>
                <a:bodyPr wrap="none">
                  <a:spAutoFit/>
                </a:bodyPr>
                <a:lstStyle/>
                <a:p>
                  <a14:m>
                    <m:oMath xmlns:m="http://schemas.openxmlformats.org/officeDocument/2006/math">
                      <m:sSub>
                        <m:sSubPr>
                          <m:ctrlPr>
                            <a:rPr lang="en-US" sz="1800" i="1" smtClean="0">
                              <a:solidFill>
                                <a:schemeClr val="tx1">
                                  <a:lumMod val="75000"/>
                                  <a:lumOff val="25000"/>
                                </a:schemeClr>
                              </a:solidFill>
                              <a:latin typeface="Cambria Math" panose="02040503050406030204" pitchFamily="18" charset="0"/>
                            </a:rPr>
                          </m:ctrlPr>
                        </m:sSubPr>
                        <m:e>
                          <m:r>
                            <a:rPr lang="en-US" sz="1800" b="0" i="1" smtClean="0">
                              <a:solidFill>
                                <a:schemeClr val="tx1">
                                  <a:lumMod val="75000"/>
                                  <a:lumOff val="25000"/>
                                </a:schemeClr>
                              </a:solidFill>
                              <a:latin typeface="Cambria Math" panose="02040503050406030204" pitchFamily="18" charset="0"/>
                            </a:rPr>
                            <m:t>𝜈</m:t>
                          </m:r>
                        </m:e>
                        <m:sub>
                          <m:r>
                            <a:rPr lang="en-US" sz="1800" b="0" i="1" smtClean="0">
                              <a:solidFill>
                                <a:schemeClr val="tx1">
                                  <a:lumMod val="75000"/>
                                  <a:lumOff val="25000"/>
                                </a:schemeClr>
                              </a:solidFill>
                              <a:latin typeface="Cambria Math" panose="02040503050406030204" pitchFamily="18" charset="0"/>
                            </a:rPr>
                            <m:t>?</m:t>
                          </m:r>
                        </m:sub>
                      </m:sSub>
                    </m:oMath>
                  </a14:m>
                  <a:r>
                    <a:rPr lang="en-US" baseline="-25000" dirty="0">
                      <a:solidFill>
                        <a:schemeClr val="tx1">
                          <a:lumMod val="75000"/>
                          <a:lumOff val="25000"/>
                        </a:schemeClr>
                      </a:solidFill>
                      <a:latin typeface="Symbol" pitchFamily="2" charset="2"/>
                    </a:rPr>
                    <a:t> </a:t>
                  </a:r>
                  <a:r>
                    <a:rPr lang="en-US" dirty="0">
                      <a:solidFill>
                        <a:schemeClr val="tx1">
                          <a:lumMod val="75000"/>
                          <a:lumOff val="25000"/>
                        </a:schemeClr>
                      </a:solidFill>
                      <a:latin typeface="Symbol" pitchFamily="2" charset="2"/>
                    </a:rPr>
                    <a:t> </a:t>
                  </a:r>
                  <a:r>
                    <a:rPr lang="en-US" dirty="0">
                      <a:solidFill>
                        <a:schemeClr val="tx1">
                          <a:lumMod val="75000"/>
                          <a:lumOff val="25000"/>
                        </a:schemeClr>
                      </a:solidFill>
                      <a:latin typeface="Corbel" panose="020B0503020204020204" pitchFamily="34" charset="0"/>
                    </a:rPr>
                    <a:t>/</a:t>
                  </a:r>
                  <a:r>
                    <a:rPr lang="en-US" dirty="0">
                      <a:solidFill>
                        <a:schemeClr val="tx1">
                          <a:lumMod val="75000"/>
                          <a:lumOff val="25000"/>
                        </a:schemeClr>
                      </a:solidFill>
                      <a:latin typeface="Symbol" pitchFamily="2" charset="2"/>
                    </a:rPr>
                    <a:t> </a:t>
                  </a:r>
                  <a14:m>
                    <m:oMath xmlns:m="http://schemas.openxmlformats.org/officeDocument/2006/math">
                      <m:sSub>
                        <m:sSubPr>
                          <m:ctrlPr>
                            <a:rPr lang="en-US" i="1">
                              <a:solidFill>
                                <a:schemeClr val="tx1">
                                  <a:lumMod val="75000"/>
                                  <a:lumOff val="25000"/>
                                </a:schemeClr>
                              </a:solidFill>
                              <a:latin typeface="Cambria Math" panose="02040503050406030204" pitchFamily="18" charset="0"/>
                            </a:rPr>
                          </m:ctrlPr>
                        </m:sSubPr>
                        <m:e>
                          <m:bar>
                            <m:barPr>
                              <m:pos m:val="top"/>
                              <m:ctrlPr>
                                <a:rPr lang="en-US" i="1">
                                  <a:solidFill>
                                    <a:schemeClr val="tx1">
                                      <a:lumMod val="75000"/>
                                      <a:lumOff val="25000"/>
                                    </a:schemeClr>
                                  </a:solidFill>
                                  <a:latin typeface="Cambria Math" panose="02040503050406030204" pitchFamily="18" charset="0"/>
                                </a:rPr>
                              </m:ctrlPr>
                            </m:barPr>
                            <m:e>
                              <m:r>
                                <a:rPr lang="en-US" b="0" i="1">
                                  <a:solidFill>
                                    <a:schemeClr val="tx1">
                                      <a:lumMod val="75000"/>
                                      <a:lumOff val="25000"/>
                                    </a:schemeClr>
                                  </a:solidFill>
                                  <a:latin typeface="Cambria Math" panose="02040503050406030204" pitchFamily="18" charset="0"/>
                                </a:rPr>
                                <m:t>𝜈</m:t>
                              </m:r>
                            </m:e>
                          </m:bar>
                        </m:e>
                        <m:sub>
                          <m:r>
                            <a:rPr lang="en-US" b="0" i="1" smtClean="0">
                              <a:solidFill>
                                <a:schemeClr val="tx1">
                                  <a:lumMod val="75000"/>
                                  <a:lumOff val="25000"/>
                                </a:schemeClr>
                              </a:solidFill>
                              <a:latin typeface="Cambria Math" panose="02040503050406030204" pitchFamily="18" charset="0"/>
                            </a:rPr>
                            <m:t>?</m:t>
                          </m:r>
                        </m:sub>
                      </m:sSub>
                    </m:oMath>
                  </a14:m>
                  <a:endParaRPr lang="en-US" baseline="-25000" dirty="0">
                    <a:solidFill>
                      <a:schemeClr val="tx1">
                        <a:lumMod val="65000"/>
                        <a:lumOff val="35000"/>
                      </a:schemeClr>
                    </a:solidFill>
                  </a:endParaRPr>
                </a:p>
              </p:txBody>
            </p:sp>
          </mc:Choice>
          <mc:Fallback>
            <p:sp>
              <p:nvSpPr>
                <p:cNvPr id="8" name="Rectangle 7">
                  <a:extLst>
                    <a:ext uri="{FF2B5EF4-FFF2-40B4-BE49-F238E27FC236}">
                      <a16:creationId xmlns:a16="http://schemas.microsoft.com/office/drawing/2014/main" id="{B9D3D78D-8F12-CFC0-5C3F-77D6C8B6FE44}"/>
                    </a:ext>
                  </a:extLst>
                </p:cNvPr>
                <p:cNvSpPr>
                  <a:spLocks noRot="1" noChangeAspect="1" noMove="1" noResize="1" noEditPoints="1" noAdjustHandles="1" noChangeArrowheads="1" noChangeShapeType="1" noTextEdit="1"/>
                </p:cNvSpPr>
                <p:nvPr/>
              </p:nvSpPr>
              <p:spPr>
                <a:xfrm>
                  <a:off x="6027355" y="4700963"/>
                  <a:ext cx="811312" cy="369332"/>
                </a:xfrm>
                <a:prstGeom prst="rect">
                  <a:avLst/>
                </a:prstGeom>
                <a:blipFill>
                  <a:blip r:embed="rId4"/>
                  <a:stretch>
                    <a:fillRect t="-10000" b="-26667"/>
                  </a:stretch>
                </a:blipFill>
              </p:spPr>
              <p:txBody>
                <a:bodyPr/>
                <a:lstStyle/>
                <a:p>
                  <a:r>
                    <a:rPr lang="en-US">
                      <a:noFill/>
                    </a:rPr>
                    <a:t> </a:t>
                  </a:r>
                </a:p>
              </p:txBody>
            </p:sp>
          </mc:Fallback>
        </mc:AlternateContent>
      </p:grpSp>
      <p:grpSp>
        <p:nvGrpSpPr>
          <p:cNvPr id="64" name="Group 63">
            <a:extLst>
              <a:ext uri="{FF2B5EF4-FFF2-40B4-BE49-F238E27FC236}">
                <a16:creationId xmlns:a16="http://schemas.microsoft.com/office/drawing/2014/main" id="{8B3F3C13-3BFA-0FB3-BA6D-7E9754CCD88F}"/>
              </a:ext>
            </a:extLst>
          </p:cNvPr>
          <p:cNvGrpSpPr/>
          <p:nvPr/>
        </p:nvGrpSpPr>
        <p:grpSpPr>
          <a:xfrm>
            <a:off x="788450" y="2560101"/>
            <a:ext cx="10824053" cy="1179522"/>
            <a:chOff x="722716" y="2097254"/>
            <a:chExt cx="10824053" cy="1179522"/>
          </a:xfrm>
        </p:grpSpPr>
        <p:grpSp>
          <p:nvGrpSpPr>
            <p:cNvPr id="65" name="Group 64">
              <a:extLst>
                <a:ext uri="{FF2B5EF4-FFF2-40B4-BE49-F238E27FC236}">
                  <a16:creationId xmlns:a16="http://schemas.microsoft.com/office/drawing/2014/main" id="{95E3C1F8-1785-CD55-AB50-96AD2AECC5E8}"/>
                </a:ext>
              </a:extLst>
            </p:cNvPr>
            <p:cNvGrpSpPr/>
            <p:nvPr/>
          </p:nvGrpSpPr>
          <p:grpSpPr>
            <a:xfrm>
              <a:off x="722716" y="2097254"/>
              <a:ext cx="10824053" cy="1179522"/>
              <a:chOff x="-46684" y="1101222"/>
              <a:chExt cx="8770822" cy="1020267"/>
            </a:xfrm>
          </p:grpSpPr>
          <p:sp>
            <p:nvSpPr>
              <p:cNvPr id="67" name="TextBox 66">
                <a:extLst>
                  <a:ext uri="{FF2B5EF4-FFF2-40B4-BE49-F238E27FC236}">
                    <a16:creationId xmlns:a16="http://schemas.microsoft.com/office/drawing/2014/main" id="{16860757-0529-6546-702E-8B3B584183B0}"/>
                  </a:ext>
                </a:extLst>
              </p:cNvPr>
              <p:cNvSpPr txBox="1"/>
              <p:nvPr/>
            </p:nvSpPr>
            <p:spPr>
              <a:xfrm>
                <a:off x="806204" y="1535040"/>
                <a:ext cx="768259" cy="400110"/>
              </a:xfrm>
              <a:prstGeom prst="rect">
                <a:avLst/>
              </a:prstGeom>
              <a:noFill/>
            </p:spPr>
            <p:txBody>
              <a:bodyPr wrap="square" rtlCol="0">
                <a:spAutoFit/>
              </a:bodyPr>
              <a:lstStyle/>
              <a:p>
                <a:pPr algn="ctr"/>
                <a:r>
                  <a:rPr lang="en-US" sz="1000">
                    <a:latin typeface="News Gothic MT" panose="020B0503020103020203" pitchFamily="34" charset="0"/>
                  </a:rPr>
                  <a:t>neutrino beam</a:t>
                </a:r>
              </a:p>
            </p:txBody>
          </p:sp>
          <p:sp>
            <p:nvSpPr>
              <p:cNvPr id="68" name="TextBox 67">
                <a:extLst>
                  <a:ext uri="{FF2B5EF4-FFF2-40B4-BE49-F238E27FC236}">
                    <a16:creationId xmlns:a16="http://schemas.microsoft.com/office/drawing/2014/main" id="{D6FBC331-B7F0-884A-DC72-A8B89A3C1511}"/>
                  </a:ext>
                </a:extLst>
              </p:cNvPr>
              <p:cNvSpPr txBox="1"/>
              <p:nvPr/>
            </p:nvSpPr>
            <p:spPr>
              <a:xfrm>
                <a:off x="1445918" y="1196283"/>
                <a:ext cx="892623" cy="226288"/>
              </a:xfrm>
              <a:prstGeom prst="rect">
                <a:avLst/>
              </a:prstGeom>
              <a:noFill/>
            </p:spPr>
            <p:txBody>
              <a:bodyPr wrap="none" rtlCol="0">
                <a:spAutoFit/>
              </a:bodyPr>
              <a:lstStyle/>
              <a:p>
                <a:r>
                  <a:rPr lang="en-US" sz="1100" dirty="0">
                    <a:latin typeface="News Gothic MT" panose="020B0503020103020203" pitchFamily="34" charset="0"/>
                  </a:rPr>
                  <a:t>Near Detector</a:t>
                </a:r>
              </a:p>
            </p:txBody>
          </p:sp>
          <p:sp>
            <p:nvSpPr>
              <p:cNvPr id="69" name="TextBox 68">
                <a:extLst>
                  <a:ext uri="{FF2B5EF4-FFF2-40B4-BE49-F238E27FC236}">
                    <a16:creationId xmlns:a16="http://schemas.microsoft.com/office/drawing/2014/main" id="{BFF2FFC4-F225-015D-0321-EC30D491537F}"/>
                  </a:ext>
                </a:extLst>
              </p:cNvPr>
              <p:cNvSpPr txBox="1"/>
              <p:nvPr/>
            </p:nvSpPr>
            <p:spPr>
              <a:xfrm>
                <a:off x="7291710" y="1101222"/>
                <a:ext cx="808192" cy="226288"/>
              </a:xfrm>
              <a:prstGeom prst="rect">
                <a:avLst/>
              </a:prstGeom>
              <a:noFill/>
            </p:spPr>
            <p:txBody>
              <a:bodyPr wrap="none" rtlCol="0">
                <a:spAutoFit/>
              </a:bodyPr>
              <a:lstStyle/>
              <a:p>
                <a:r>
                  <a:rPr lang="en-US" sz="1100" dirty="0">
                    <a:latin typeface="News Gothic MT" panose="020B0503020103020203" pitchFamily="34" charset="0"/>
                  </a:rPr>
                  <a:t>Far Detector</a:t>
                </a:r>
              </a:p>
            </p:txBody>
          </p:sp>
          <p:pic>
            <p:nvPicPr>
              <p:cNvPr id="70" name="Picture 69">
                <a:extLst>
                  <a:ext uri="{FF2B5EF4-FFF2-40B4-BE49-F238E27FC236}">
                    <a16:creationId xmlns:a16="http://schemas.microsoft.com/office/drawing/2014/main" id="{8491F730-A915-E7C3-0B9E-82FBDB7C9680}"/>
                  </a:ext>
                </a:extLst>
              </p:cNvPr>
              <p:cNvPicPr>
                <a:picLocks noChangeAspect="1"/>
              </p:cNvPicPr>
              <p:nvPr/>
            </p:nvPicPr>
            <p:blipFill>
              <a:blip r:embed="rId2"/>
              <a:stretch>
                <a:fillRect/>
              </a:stretch>
            </p:blipFill>
            <p:spPr>
              <a:xfrm>
                <a:off x="-46684" y="1187749"/>
                <a:ext cx="977200" cy="894909"/>
              </a:xfrm>
              <a:prstGeom prst="rect">
                <a:avLst/>
              </a:prstGeom>
            </p:spPr>
          </p:pic>
          <p:cxnSp>
            <p:nvCxnSpPr>
              <p:cNvPr id="71" name="Straight Arrow Connector 70">
                <a:extLst>
                  <a:ext uri="{FF2B5EF4-FFF2-40B4-BE49-F238E27FC236}">
                    <a16:creationId xmlns:a16="http://schemas.microsoft.com/office/drawing/2014/main" id="{CC5D7331-2360-D7DE-660A-A8B38B30A17C}"/>
                  </a:ext>
                </a:extLst>
              </p:cNvPr>
              <p:cNvCxnSpPr>
                <a:cxnSpLocks/>
              </p:cNvCxnSpPr>
              <p:nvPr/>
            </p:nvCxnSpPr>
            <p:spPr>
              <a:xfrm flipV="1">
                <a:off x="930516" y="1693400"/>
                <a:ext cx="7793622" cy="19888"/>
              </a:xfrm>
              <a:prstGeom prst="straightConnector1">
                <a:avLst/>
              </a:prstGeom>
              <a:ln w="12700">
                <a:solidFill>
                  <a:schemeClr val="tx1">
                    <a:lumMod val="50000"/>
                    <a:lumOff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E8162EF2-ECCC-3EA9-E6BB-6B30D0546DE3}"/>
                  </a:ext>
                </a:extLst>
              </p:cNvPr>
              <p:cNvSpPr/>
              <p:nvPr/>
            </p:nvSpPr>
            <p:spPr>
              <a:xfrm>
                <a:off x="1478078" y="1423861"/>
                <a:ext cx="852988" cy="593492"/>
              </a:xfrm>
              <a:prstGeom prst="rect">
                <a:avLst/>
              </a:prstGeom>
              <a:solidFill>
                <a:schemeClr val="accent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2D83924-C13A-487E-2EF0-5D24E45E471D}"/>
                  </a:ext>
                </a:extLst>
              </p:cNvPr>
              <p:cNvSpPr/>
              <p:nvPr/>
            </p:nvSpPr>
            <p:spPr>
              <a:xfrm>
                <a:off x="7207357" y="1338040"/>
                <a:ext cx="1062577" cy="783449"/>
              </a:xfrm>
              <a:prstGeom prst="rect">
                <a:avLst/>
              </a:prstGeom>
              <a:solidFill>
                <a:schemeClr val="accent5">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D340646C-97CC-1EFA-A378-E1B9B2BC4057}"/>
                  </a:ext>
                </a:extLst>
              </p:cNvPr>
              <p:cNvCxnSpPr>
                <a:cxnSpLocks/>
              </p:cNvCxnSpPr>
              <p:nvPr/>
            </p:nvCxnSpPr>
            <p:spPr>
              <a:xfrm>
                <a:off x="2447880" y="1892753"/>
                <a:ext cx="464266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5" name="Rectangle 74">
                    <a:extLst>
                      <a:ext uri="{FF2B5EF4-FFF2-40B4-BE49-F238E27FC236}">
                        <a16:creationId xmlns:a16="http://schemas.microsoft.com/office/drawing/2014/main" id="{B48DEEE8-C9B4-F591-F184-D4E864091231}"/>
                      </a:ext>
                    </a:extLst>
                  </p:cNvPr>
                  <p:cNvSpPr/>
                  <p:nvPr/>
                </p:nvSpPr>
                <p:spPr>
                  <a:xfrm>
                    <a:off x="1528980" y="1528622"/>
                    <a:ext cx="714774" cy="338934"/>
                  </a:xfrm>
                  <a:prstGeom prst="rect">
                    <a:avLst/>
                  </a:prstGeom>
                </p:spPr>
                <p:txBody>
                  <a:bodyPr wrap="none">
                    <a:spAutoFit/>
                  </a:bodyPr>
                  <a:lstStyle/>
                  <a:p>
                    <a14:m>
                      <m:oMath xmlns:m="http://schemas.openxmlformats.org/officeDocument/2006/math">
                        <m:sSub>
                          <m:sSubPr>
                            <m:ctrlPr>
                              <a:rPr lang="en-US" sz="1800" i="1" smtClean="0">
                                <a:solidFill>
                                  <a:schemeClr val="tx1">
                                    <a:lumMod val="75000"/>
                                    <a:lumOff val="25000"/>
                                  </a:schemeClr>
                                </a:solidFill>
                                <a:latin typeface="Cambria Math" panose="02040503050406030204" pitchFamily="18" charset="0"/>
                              </a:rPr>
                            </m:ctrlPr>
                          </m:sSubPr>
                          <m:e>
                            <m:r>
                              <a:rPr lang="en-US" sz="1800" b="0" i="1" smtClean="0">
                                <a:solidFill>
                                  <a:schemeClr val="tx1">
                                    <a:lumMod val="75000"/>
                                    <a:lumOff val="25000"/>
                                  </a:schemeClr>
                                </a:solidFill>
                                <a:latin typeface="Cambria Math" panose="02040503050406030204" pitchFamily="18" charset="0"/>
                              </a:rPr>
                              <m:t>𝜈</m:t>
                            </m:r>
                          </m:e>
                          <m:sub>
                            <m:r>
                              <a:rPr lang="en-US" sz="1800" b="0" i="1" smtClean="0">
                                <a:solidFill>
                                  <a:schemeClr val="tx1">
                                    <a:lumMod val="75000"/>
                                    <a:lumOff val="25000"/>
                                  </a:schemeClr>
                                </a:solidFill>
                                <a:latin typeface="Cambria Math" panose="02040503050406030204" pitchFamily="18" charset="0"/>
                              </a:rPr>
                              <m:t>𝜇</m:t>
                            </m:r>
                          </m:sub>
                        </m:sSub>
                      </m:oMath>
                    </a14:m>
                    <a:r>
                      <a:rPr lang="en-US" baseline="-25000" dirty="0">
                        <a:solidFill>
                          <a:schemeClr val="tx1">
                            <a:lumMod val="75000"/>
                            <a:lumOff val="25000"/>
                          </a:schemeClr>
                        </a:solidFill>
                        <a:latin typeface="Symbol" pitchFamily="2" charset="2"/>
                      </a:rPr>
                      <a:t> </a:t>
                    </a:r>
                    <a:r>
                      <a:rPr lang="en-US" dirty="0">
                        <a:solidFill>
                          <a:schemeClr val="tx1">
                            <a:lumMod val="75000"/>
                            <a:lumOff val="25000"/>
                          </a:schemeClr>
                        </a:solidFill>
                        <a:latin typeface="Symbol" pitchFamily="2" charset="2"/>
                      </a:rPr>
                      <a:t> </a:t>
                    </a:r>
                    <a:r>
                      <a:rPr lang="en-US" dirty="0">
                        <a:solidFill>
                          <a:schemeClr val="tx1">
                            <a:lumMod val="75000"/>
                            <a:lumOff val="25000"/>
                          </a:schemeClr>
                        </a:solidFill>
                        <a:latin typeface="Corbel" panose="020B0503020204020204" pitchFamily="34" charset="0"/>
                      </a:rPr>
                      <a:t>/</a:t>
                    </a:r>
                    <a:r>
                      <a:rPr lang="en-US" dirty="0">
                        <a:solidFill>
                          <a:schemeClr val="tx1">
                            <a:lumMod val="75000"/>
                            <a:lumOff val="25000"/>
                          </a:schemeClr>
                        </a:solidFill>
                        <a:latin typeface="Symbol" pitchFamily="2" charset="2"/>
                      </a:rPr>
                      <a:t> </a:t>
                    </a:r>
                    <a14:m>
                      <m:oMath xmlns:m="http://schemas.openxmlformats.org/officeDocument/2006/math">
                        <m:sSub>
                          <m:sSubPr>
                            <m:ctrlPr>
                              <a:rPr lang="en-US" i="1">
                                <a:solidFill>
                                  <a:schemeClr val="tx1">
                                    <a:lumMod val="75000"/>
                                    <a:lumOff val="25000"/>
                                  </a:schemeClr>
                                </a:solidFill>
                                <a:latin typeface="Cambria Math" panose="02040503050406030204" pitchFamily="18" charset="0"/>
                              </a:rPr>
                            </m:ctrlPr>
                          </m:sSubPr>
                          <m:e>
                            <m:bar>
                              <m:barPr>
                                <m:pos m:val="top"/>
                                <m:ctrlPr>
                                  <a:rPr lang="en-US" i="1">
                                    <a:solidFill>
                                      <a:schemeClr val="tx1">
                                        <a:lumMod val="75000"/>
                                        <a:lumOff val="25000"/>
                                      </a:schemeClr>
                                    </a:solidFill>
                                    <a:latin typeface="Cambria Math" panose="02040503050406030204" pitchFamily="18" charset="0"/>
                                  </a:rPr>
                                </m:ctrlPr>
                              </m:barPr>
                              <m:e>
                                <m:r>
                                  <a:rPr lang="en-US" i="1">
                                    <a:solidFill>
                                      <a:schemeClr val="tx1">
                                        <a:lumMod val="75000"/>
                                        <a:lumOff val="25000"/>
                                      </a:schemeClr>
                                    </a:solidFill>
                                    <a:latin typeface="Cambria Math" panose="02040503050406030204" pitchFamily="18" charset="0"/>
                                  </a:rPr>
                                  <m:t>𝜈</m:t>
                                </m:r>
                              </m:e>
                            </m:bar>
                          </m:e>
                          <m:sub>
                            <m:r>
                              <a:rPr lang="en-US" i="1">
                                <a:solidFill>
                                  <a:schemeClr val="tx1">
                                    <a:lumMod val="75000"/>
                                    <a:lumOff val="25000"/>
                                  </a:schemeClr>
                                </a:solidFill>
                                <a:latin typeface="Cambria Math" panose="02040503050406030204" pitchFamily="18" charset="0"/>
                              </a:rPr>
                              <m:t>𝜇</m:t>
                            </m:r>
                          </m:sub>
                        </m:sSub>
                      </m:oMath>
                    </a14:m>
                    <a:endParaRPr lang="en-US" baseline="-25000" dirty="0">
                      <a:solidFill>
                        <a:schemeClr val="tx1">
                          <a:lumMod val="65000"/>
                          <a:lumOff val="35000"/>
                        </a:schemeClr>
                      </a:solidFill>
                    </a:endParaRPr>
                  </a:p>
                </p:txBody>
              </p:sp>
            </mc:Choice>
            <mc:Fallback>
              <p:sp>
                <p:nvSpPr>
                  <p:cNvPr id="75" name="Rectangle 74">
                    <a:extLst>
                      <a:ext uri="{FF2B5EF4-FFF2-40B4-BE49-F238E27FC236}">
                        <a16:creationId xmlns:a16="http://schemas.microsoft.com/office/drawing/2014/main" id="{B48DEEE8-C9B4-F591-F184-D4E864091231}"/>
                      </a:ext>
                    </a:extLst>
                  </p:cNvPr>
                  <p:cNvSpPr>
                    <a:spLocks noRot="1" noChangeAspect="1" noMove="1" noResize="1" noEditPoints="1" noAdjustHandles="1" noChangeArrowheads="1" noChangeShapeType="1" noTextEdit="1"/>
                  </p:cNvSpPr>
                  <p:nvPr/>
                </p:nvSpPr>
                <p:spPr>
                  <a:xfrm>
                    <a:off x="1528980" y="1528622"/>
                    <a:ext cx="714774" cy="338934"/>
                  </a:xfrm>
                  <a:prstGeom prst="rect">
                    <a:avLst/>
                  </a:prstGeom>
                  <a:blipFill>
                    <a:blip r:embed="rId5"/>
                    <a:stretch>
                      <a:fillRect t="-9375" b="-18750"/>
                    </a:stretch>
                  </a:blipFill>
                </p:spPr>
                <p:txBody>
                  <a:bodyPr/>
                  <a:lstStyle/>
                  <a:p>
                    <a:r>
                      <a:rPr lang="en-US">
                        <a:noFill/>
                      </a:rPr>
                      <a:t> </a:t>
                    </a:r>
                  </a:p>
                </p:txBody>
              </p:sp>
            </mc:Fallback>
          </mc:AlternateContent>
          <p:sp>
            <p:nvSpPr>
              <p:cNvPr id="76" name="TextBox 75">
                <a:extLst>
                  <a:ext uri="{FF2B5EF4-FFF2-40B4-BE49-F238E27FC236}">
                    <a16:creationId xmlns:a16="http://schemas.microsoft.com/office/drawing/2014/main" id="{75B279CA-BCDD-E5C6-E961-ACF98C046F0C}"/>
                  </a:ext>
                </a:extLst>
              </p:cNvPr>
              <p:cNvSpPr txBox="1"/>
              <p:nvPr/>
            </p:nvSpPr>
            <p:spPr>
              <a:xfrm>
                <a:off x="3943350" y="1792916"/>
                <a:ext cx="1578455" cy="226288"/>
              </a:xfrm>
              <a:prstGeom prst="rect">
                <a:avLst/>
              </a:prstGeom>
              <a:solidFill>
                <a:schemeClr val="bg1"/>
              </a:solidFill>
            </p:spPr>
            <p:txBody>
              <a:bodyPr wrap="none" rtlCol="0">
                <a:spAutoFit/>
              </a:bodyPr>
              <a:lstStyle/>
              <a:p>
                <a:r>
                  <a:rPr lang="en-US" sz="1100" dirty="0">
                    <a:latin typeface="News Gothic MT" panose="020B0503020103020203" pitchFamily="34" charset="0"/>
                  </a:rPr>
                  <a:t>Long baseline O(~100 km)</a:t>
                </a:r>
              </a:p>
            </p:txBody>
          </p:sp>
          <p:cxnSp>
            <p:nvCxnSpPr>
              <p:cNvPr id="77" name="Straight Connector 76">
                <a:extLst>
                  <a:ext uri="{FF2B5EF4-FFF2-40B4-BE49-F238E27FC236}">
                    <a16:creationId xmlns:a16="http://schemas.microsoft.com/office/drawing/2014/main" id="{3BA15A8A-9AB6-F000-8224-4350486A3B07}"/>
                  </a:ext>
                </a:extLst>
              </p:cNvPr>
              <p:cNvCxnSpPr>
                <a:cxnSpLocks/>
              </p:cNvCxnSpPr>
              <p:nvPr/>
            </p:nvCxnSpPr>
            <p:spPr>
              <a:xfrm>
                <a:off x="2447880" y="1831794"/>
                <a:ext cx="0" cy="124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D45A090-7AF5-6100-BD1D-70EE12A9E29E}"/>
                  </a:ext>
                </a:extLst>
              </p:cNvPr>
              <p:cNvCxnSpPr>
                <a:cxnSpLocks/>
              </p:cNvCxnSpPr>
              <p:nvPr/>
            </p:nvCxnSpPr>
            <p:spPr>
              <a:xfrm>
                <a:off x="7093921" y="1827434"/>
                <a:ext cx="0" cy="124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66" name="Rectangle 65">
                  <a:extLst>
                    <a:ext uri="{FF2B5EF4-FFF2-40B4-BE49-F238E27FC236}">
                      <a16:creationId xmlns:a16="http://schemas.microsoft.com/office/drawing/2014/main" id="{226C76BF-3AEF-B3DF-FA0C-E24BDE4812C0}"/>
                    </a:ext>
                  </a:extLst>
                </p:cNvPr>
                <p:cNvSpPr/>
                <p:nvPr/>
              </p:nvSpPr>
              <p:spPr>
                <a:xfrm>
                  <a:off x="9857668" y="2596727"/>
                  <a:ext cx="811312" cy="369332"/>
                </a:xfrm>
                <a:prstGeom prst="rect">
                  <a:avLst/>
                </a:prstGeom>
              </p:spPr>
              <p:txBody>
                <a:bodyPr wrap="none">
                  <a:spAutoFit/>
                </a:bodyPr>
                <a:lstStyle/>
                <a:p>
                  <a14:m>
                    <m:oMath xmlns:m="http://schemas.openxmlformats.org/officeDocument/2006/math">
                      <m:sSub>
                        <m:sSubPr>
                          <m:ctrlPr>
                            <a:rPr lang="en-US" sz="1800" i="1" smtClean="0">
                              <a:solidFill>
                                <a:schemeClr val="tx1">
                                  <a:lumMod val="75000"/>
                                  <a:lumOff val="25000"/>
                                </a:schemeClr>
                              </a:solidFill>
                              <a:latin typeface="Cambria Math" panose="02040503050406030204" pitchFamily="18" charset="0"/>
                            </a:rPr>
                          </m:ctrlPr>
                        </m:sSubPr>
                        <m:e>
                          <m:r>
                            <a:rPr lang="en-US" sz="1800" b="0" i="1" smtClean="0">
                              <a:solidFill>
                                <a:schemeClr val="tx1">
                                  <a:lumMod val="75000"/>
                                  <a:lumOff val="25000"/>
                                </a:schemeClr>
                              </a:solidFill>
                              <a:latin typeface="Cambria Math" panose="02040503050406030204" pitchFamily="18" charset="0"/>
                            </a:rPr>
                            <m:t>𝜈</m:t>
                          </m:r>
                        </m:e>
                        <m:sub>
                          <m:r>
                            <a:rPr lang="en-US" sz="1800" b="0" i="1" smtClean="0">
                              <a:solidFill>
                                <a:schemeClr val="tx1">
                                  <a:lumMod val="75000"/>
                                  <a:lumOff val="25000"/>
                                </a:schemeClr>
                              </a:solidFill>
                              <a:latin typeface="Cambria Math" panose="02040503050406030204" pitchFamily="18" charset="0"/>
                            </a:rPr>
                            <m:t>?</m:t>
                          </m:r>
                        </m:sub>
                      </m:sSub>
                    </m:oMath>
                  </a14:m>
                  <a:r>
                    <a:rPr lang="en-US" baseline="-25000" dirty="0">
                      <a:solidFill>
                        <a:schemeClr val="tx1">
                          <a:lumMod val="75000"/>
                          <a:lumOff val="25000"/>
                        </a:schemeClr>
                      </a:solidFill>
                      <a:latin typeface="Symbol" pitchFamily="2" charset="2"/>
                    </a:rPr>
                    <a:t> </a:t>
                  </a:r>
                  <a:r>
                    <a:rPr lang="en-US" dirty="0">
                      <a:solidFill>
                        <a:schemeClr val="tx1">
                          <a:lumMod val="75000"/>
                          <a:lumOff val="25000"/>
                        </a:schemeClr>
                      </a:solidFill>
                      <a:latin typeface="Symbol" pitchFamily="2" charset="2"/>
                    </a:rPr>
                    <a:t> </a:t>
                  </a:r>
                  <a:r>
                    <a:rPr lang="en-US" dirty="0">
                      <a:solidFill>
                        <a:schemeClr val="tx1">
                          <a:lumMod val="75000"/>
                          <a:lumOff val="25000"/>
                        </a:schemeClr>
                      </a:solidFill>
                      <a:latin typeface="Corbel" panose="020B0503020204020204" pitchFamily="34" charset="0"/>
                    </a:rPr>
                    <a:t>/</a:t>
                  </a:r>
                  <a:r>
                    <a:rPr lang="en-US" dirty="0">
                      <a:solidFill>
                        <a:schemeClr val="tx1">
                          <a:lumMod val="75000"/>
                          <a:lumOff val="25000"/>
                        </a:schemeClr>
                      </a:solidFill>
                      <a:latin typeface="Symbol" pitchFamily="2" charset="2"/>
                    </a:rPr>
                    <a:t> </a:t>
                  </a:r>
                  <a14:m>
                    <m:oMath xmlns:m="http://schemas.openxmlformats.org/officeDocument/2006/math">
                      <m:sSub>
                        <m:sSubPr>
                          <m:ctrlPr>
                            <a:rPr lang="en-US" i="1">
                              <a:solidFill>
                                <a:schemeClr val="tx1">
                                  <a:lumMod val="75000"/>
                                  <a:lumOff val="25000"/>
                                </a:schemeClr>
                              </a:solidFill>
                              <a:latin typeface="Cambria Math" panose="02040503050406030204" pitchFamily="18" charset="0"/>
                            </a:rPr>
                          </m:ctrlPr>
                        </m:sSubPr>
                        <m:e>
                          <m:bar>
                            <m:barPr>
                              <m:pos m:val="top"/>
                              <m:ctrlPr>
                                <a:rPr lang="en-US" i="1">
                                  <a:solidFill>
                                    <a:schemeClr val="tx1">
                                      <a:lumMod val="75000"/>
                                      <a:lumOff val="25000"/>
                                    </a:schemeClr>
                                  </a:solidFill>
                                  <a:latin typeface="Cambria Math" panose="02040503050406030204" pitchFamily="18" charset="0"/>
                                </a:rPr>
                              </m:ctrlPr>
                            </m:barPr>
                            <m:e>
                              <m:r>
                                <a:rPr lang="en-US" b="0" i="1">
                                  <a:solidFill>
                                    <a:schemeClr val="tx1">
                                      <a:lumMod val="75000"/>
                                      <a:lumOff val="25000"/>
                                    </a:schemeClr>
                                  </a:solidFill>
                                  <a:latin typeface="Cambria Math" panose="02040503050406030204" pitchFamily="18" charset="0"/>
                                </a:rPr>
                                <m:t>𝜈</m:t>
                              </m:r>
                            </m:e>
                          </m:bar>
                        </m:e>
                        <m:sub>
                          <m:r>
                            <a:rPr lang="en-US" b="0" i="1" smtClean="0">
                              <a:solidFill>
                                <a:schemeClr val="tx1">
                                  <a:lumMod val="75000"/>
                                  <a:lumOff val="25000"/>
                                </a:schemeClr>
                              </a:solidFill>
                              <a:latin typeface="Cambria Math" panose="02040503050406030204" pitchFamily="18" charset="0"/>
                            </a:rPr>
                            <m:t>?</m:t>
                          </m:r>
                        </m:sub>
                      </m:sSub>
                    </m:oMath>
                  </a14:m>
                  <a:endParaRPr lang="en-US" baseline="-25000" dirty="0">
                    <a:solidFill>
                      <a:schemeClr val="tx1">
                        <a:lumMod val="65000"/>
                        <a:lumOff val="35000"/>
                      </a:schemeClr>
                    </a:solidFill>
                  </a:endParaRPr>
                </a:p>
              </p:txBody>
            </p:sp>
          </mc:Choice>
          <mc:Fallback>
            <p:sp>
              <p:nvSpPr>
                <p:cNvPr id="66" name="Rectangle 65">
                  <a:extLst>
                    <a:ext uri="{FF2B5EF4-FFF2-40B4-BE49-F238E27FC236}">
                      <a16:creationId xmlns:a16="http://schemas.microsoft.com/office/drawing/2014/main" id="{226C76BF-3AEF-B3DF-FA0C-E24BDE4812C0}"/>
                    </a:ext>
                  </a:extLst>
                </p:cNvPr>
                <p:cNvSpPr>
                  <a:spLocks noRot="1" noChangeAspect="1" noMove="1" noResize="1" noEditPoints="1" noAdjustHandles="1" noChangeArrowheads="1" noChangeShapeType="1" noTextEdit="1"/>
                </p:cNvSpPr>
                <p:nvPr/>
              </p:nvSpPr>
              <p:spPr>
                <a:xfrm>
                  <a:off x="9857668" y="2596727"/>
                  <a:ext cx="811312" cy="369332"/>
                </a:xfrm>
                <a:prstGeom prst="rect">
                  <a:avLst/>
                </a:prstGeom>
                <a:blipFill>
                  <a:blip r:embed="rId6"/>
                  <a:stretch>
                    <a:fillRect t="-10000" b="-26667"/>
                  </a:stretch>
                </a:blipFill>
              </p:spPr>
              <p:txBody>
                <a:bodyPr/>
                <a:lstStyle/>
                <a:p>
                  <a:r>
                    <a:rPr lang="en-US">
                      <a:noFill/>
                    </a:rPr>
                    <a:t> </a:t>
                  </a:r>
                </a:p>
              </p:txBody>
            </p:sp>
          </mc:Fallback>
        </mc:AlternateContent>
      </p:grpSp>
      <p:sp>
        <p:nvSpPr>
          <p:cNvPr id="79" name="Date Placeholder 3">
            <a:extLst>
              <a:ext uri="{FF2B5EF4-FFF2-40B4-BE49-F238E27FC236}">
                <a16:creationId xmlns:a16="http://schemas.microsoft.com/office/drawing/2014/main" id="{93801D45-F260-1C98-7E9D-5408493DE6B0}"/>
              </a:ext>
            </a:extLst>
          </p:cNvPr>
          <p:cNvSpPr>
            <a:spLocks noGrp="1"/>
          </p:cNvSpPr>
          <p:nvPr>
            <p:ph type="dt" sz="half" idx="10"/>
          </p:nvPr>
        </p:nvSpPr>
        <p:spPr>
          <a:xfrm>
            <a:off x="7909560" y="6409944"/>
            <a:ext cx="3703320" cy="448056"/>
          </a:xfrm>
        </p:spPr>
        <p:txBody>
          <a:bodyPr/>
          <a:lstStyle>
            <a:lvl1pPr>
              <a:defRPr sz="1000"/>
            </a:lvl1pPr>
          </a:lstStyle>
          <a:p>
            <a:r>
              <a:rPr lang="en-US" dirty="0">
                <a:solidFill>
                  <a:schemeClr val="tx1">
                    <a:lumMod val="75000"/>
                    <a:lumOff val="25000"/>
                  </a:schemeClr>
                </a:solidFill>
              </a:rPr>
              <a:t>oct 31, 2024</a:t>
            </a:r>
          </a:p>
        </p:txBody>
      </p:sp>
      <p:sp>
        <p:nvSpPr>
          <p:cNvPr id="80" name="Date Placeholder 3">
            <a:extLst>
              <a:ext uri="{FF2B5EF4-FFF2-40B4-BE49-F238E27FC236}">
                <a16:creationId xmlns:a16="http://schemas.microsoft.com/office/drawing/2014/main" id="{1B578D75-2B97-DFC6-D457-7FCB0B4F13F8}"/>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chemeClr val="tx1">
                    <a:lumMod val="75000"/>
                    <a:lumOff val="25000"/>
                  </a:schemeClr>
                </a:solidFill>
              </a:rPr>
              <a:t>Zoya Vallari, NNN 2024</a:t>
            </a:r>
          </a:p>
        </p:txBody>
      </p:sp>
      <p:pic>
        <p:nvPicPr>
          <p:cNvPr id="81" name="Picture 80">
            <a:extLst>
              <a:ext uri="{FF2B5EF4-FFF2-40B4-BE49-F238E27FC236}">
                <a16:creationId xmlns:a16="http://schemas.microsoft.com/office/drawing/2014/main" id="{3F2081E6-FD4C-6E3A-1078-92BE04D8F782}"/>
              </a:ext>
            </a:extLst>
          </p:cNvPr>
          <p:cNvPicPr>
            <a:picLocks noChangeAspect="1"/>
          </p:cNvPicPr>
          <p:nvPr/>
        </p:nvPicPr>
        <p:blipFill>
          <a:blip r:embed="rId7"/>
          <a:stretch>
            <a:fillRect/>
          </a:stretch>
        </p:blipFill>
        <p:spPr>
          <a:xfrm>
            <a:off x="85345" y="6541897"/>
            <a:ext cx="679558" cy="163703"/>
          </a:xfrm>
          <a:prstGeom prst="rect">
            <a:avLst/>
          </a:prstGeom>
        </p:spPr>
      </p:pic>
      <p:sp>
        <p:nvSpPr>
          <p:cNvPr id="82" name="Slide Number Placeholder 4">
            <a:extLst>
              <a:ext uri="{FF2B5EF4-FFF2-40B4-BE49-F238E27FC236}">
                <a16:creationId xmlns:a16="http://schemas.microsoft.com/office/drawing/2014/main" id="{DA98AFD1-44C2-3E88-355A-DEBAC3B7CC44}"/>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solidFill>
                  <a:schemeClr val="tx1">
                    <a:lumMod val="75000"/>
                    <a:lumOff val="25000"/>
                  </a:schemeClr>
                </a:solidFill>
              </a:rPr>
              <a:pPr>
                <a:spcAft>
                  <a:spcPts val="600"/>
                </a:spcAft>
              </a:pPr>
              <a:t>2</a:t>
            </a:fld>
            <a:endParaRPr lang="en-US" sz="1100" dirty="0">
              <a:solidFill>
                <a:schemeClr val="tx1">
                  <a:lumMod val="75000"/>
                  <a:lumOff val="25000"/>
                </a:schemeClr>
              </a:solidFill>
            </a:endParaRPr>
          </a:p>
        </p:txBody>
      </p:sp>
    </p:spTree>
    <p:extLst>
      <p:ext uri="{BB962C8B-B14F-4D97-AF65-F5344CB8AC3E}">
        <p14:creationId xmlns:p14="http://schemas.microsoft.com/office/powerpoint/2010/main" val="3729945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DA920-6248-82ED-F697-62FE8557AC06}"/>
              </a:ext>
            </a:extLst>
          </p:cNvPr>
          <p:cNvSpPr>
            <a:spLocks noGrp="1"/>
          </p:cNvSpPr>
          <p:nvPr>
            <p:ph type="title"/>
          </p:nvPr>
        </p:nvSpPr>
        <p:spPr>
          <a:xfrm>
            <a:off x="8421080" y="-72895"/>
            <a:ext cx="3465137" cy="2184844"/>
          </a:xfrm>
        </p:spPr>
        <p:txBody>
          <a:bodyPr vert="horz" lIns="0" tIns="0" rIns="0" bIns="0" rtlCol="0" anchor="b">
            <a:normAutofit/>
          </a:bodyPr>
          <a:lstStyle/>
          <a:p>
            <a:r>
              <a:rPr lang="en-US" dirty="0">
                <a:solidFill>
                  <a:schemeClr val="accent2">
                    <a:lumMod val="75000"/>
                  </a:schemeClr>
                </a:solidFill>
                <a:latin typeface="PT Sans" panose="020B0503020203020204" pitchFamily="34" charset="77"/>
              </a:rPr>
              <a:t>A next generation of la</a:t>
            </a:r>
            <a:r>
              <a:rPr lang="en-US" cap="none" dirty="0">
                <a:solidFill>
                  <a:schemeClr val="accent2">
                    <a:lumMod val="75000"/>
                  </a:schemeClr>
                </a:solidFill>
                <a:latin typeface="PT Sans" panose="020B0503020203020204" pitchFamily="34" charset="77"/>
              </a:rPr>
              <a:t>r</a:t>
            </a:r>
            <a:r>
              <a:rPr lang="en-US" dirty="0">
                <a:solidFill>
                  <a:schemeClr val="accent2">
                    <a:lumMod val="75000"/>
                  </a:schemeClr>
                </a:solidFill>
                <a:latin typeface="PT Sans" panose="020B0503020203020204" pitchFamily="34" charset="77"/>
              </a:rPr>
              <a:t>tpc</a:t>
            </a:r>
          </a:p>
        </p:txBody>
      </p:sp>
      <p:pic>
        <p:nvPicPr>
          <p:cNvPr id="6" name="Picture 5" descr="A group of green and yellow rectangular objects&#10;&#10;Description automatically generated with medium confidence">
            <a:extLst>
              <a:ext uri="{FF2B5EF4-FFF2-40B4-BE49-F238E27FC236}">
                <a16:creationId xmlns:a16="http://schemas.microsoft.com/office/drawing/2014/main" id="{4F9C125A-01AB-878A-CF37-B9384154111E}"/>
              </a:ext>
            </a:extLst>
          </p:cNvPr>
          <p:cNvPicPr>
            <a:picLocks noChangeAspect="1"/>
          </p:cNvPicPr>
          <p:nvPr/>
        </p:nvPicPr>
        <p:blipFill>
          <a:blip r:embed="rId2"/>
          <a:srcRect t="19241" r="1" b="17192"/>
          <a:stretch/>
        </p:blipFill>
        <p:spPr>
          <a:xfrm>
            <a:off x="20" y="431"/>
            <a:ext cx="8115280" cy="6408311"/>
          </a:xfrm>
          <a:prstGeom prst="rect">
            <a:avLst/>
          </a:prstGeom>
        </p:spPr>
      </p:pic>
      <p:sp>
        <p:nvSpPr>
          <p:cNvPr id="7" name="TextBox 6">
            <a:extLst>
              <a:ext uri="{FF2B5EF4-FFF2-40B4-BE49-F238E27FC236}">
                <a16:creationId xmlns:a16="http://schemas.microsoft.com/office/drawing/2014/main" id="{345CDE25-EF96-1D10-58E1-A906ECB5FAF0}"/>
              </a:ext>
            </a:extLst>
          </p:cNvPr>
          <p:cNvSpPr txBox="1"/>
          <p:nvPr/>
        </p:nvSpPr>
        <p:spPr>
          <a:xfrm>
            <a:off x="8428040" y="2461929"/>
            <a:ext cx="3465137" cy="3538202"/>
          </a:xfrm>
          <a:prstGeom prst="rect">
            <a:avLst/>
          </a:prstGeom>
        </p:spPr>
        <p:txBody>
          <a:bodyPr vert="horz" lIns="0" tIns="0" rIns="0" bIns="0" rtlCol="0">
            <a:normAutofit fontScale="92500" lnSpcReduction="20000"/>
          </a:bodyPr>
          <a:lstStyle/>
          <a:p>
            <a:pPr marL="571500" lvl="1" indent="-342900">
              <a:lnSpc>
                <a:spcPct val="120000"/>
              </a:lnSpc>
              <a:spcAft>
                <a:spcPts val="600"/>
              </a:spcAft>
              <a:buFont typeface="Wingdings" pitchFamily="2" charset="2"/>
              <a:buChar char="q"/>
            </a:pPr>
            <a:endParaRPr lang="en-US" sz="2000" dirty="0">
              <a:solidFill>
                <a:schemeClr val="accent5"/>
              </a:solidFill>
              <a:latin typeface="Hiragino Sans W4" panose="020B0400000000000000" pitchFamily="34" charset="-128"/>
              <a:ea typeface="Hiragino Sans W4" panose="020B0400000000000000" pitchFamily="34" charset="-128"/>
            </a:endParaRPr>
          </a:p>
          <a:p>
            <a:pPr marL="457200" indent="-342900">
              <a:lnSpc>
                <a:spcPct val="120000"/>
              </a:lnSpc>
              <a:spcAft>
                <a:spcPts val="600"/>
              </a:spcAft>
              <a:buFont typeface="Wingdings" pitchFamily="2" charset="2"/>
              <a:buChar char="q"/>
            </a:pPr>
            <a:r>
              <a:rPr lang="en-US" sz="2400" b="1" dirty="0">
                <a:solidFill>
                  <a:schemeClr val="accent5"/>
                </a:solidFill>
                <a:ea typeface="Hiragino Sans W4" panose="020B0400000000000000" pitchFamily="34" charset="-128"/>
              </a:rPr>
              <a:t>Pixelated Charge readout</a:t>
            </a:r>
          </a:p>
          <a:p>
            <a:pPr marL="114300">
              <a:lnSpc>
                <a:spcPct val="120000"/>
              </a:lnSpc>
              <a:spcAft>
                <a:spcPts val="600"/>
              </a:spcAft>
            </a:pPr>
            <a:endParaRPr lang="en-US" sz="2400" b="1" dirty="0">
              <a:solidFill>
                <a:schemeClr val="accent5"/>
              </a:solidFill>
              <a:ea typeface="Hiragino Sans W4" panose="020B0400000000000000" pitchFamily="34" charset="-128"/>
            </a:endParaRPr>
          </a:p>
          <a:p>
            <a:pPr marL="457200" indent="-342900">
              <a:lnSpc>
                <a:spcPct val="120000"/>
              </a:lnSpc>
              <a:spcAft>
                <a:spcPts val="600"/>
              </a:spcAft>
              <a:buFont typeface="Wingdings" pitchFamily="2" charset="2"/>
              <a:buChar char="q"/>
            </a:pPr>
            <a:r>
              <a:rPr lang="en-US" sz="2400" b="1" dirty="0">
                <a:solidFill>
                  <a:schemeClr val="accent5"/>
                </a:solidFill>
                <a:ea typeface="Hiragino Sans W4" panose="020B0400000000000000" pitchFamily="34" charset="-128"/>
              </a:rPr>
              <a:t>Modular TPC</a:t>
            </a:r>
          </a:p>
          <a:p>
            <a:pPr marL="571500" lvl="1" indent="-342900">
              <a:lnSpc>
                <a:spcPct val="120000"/>
              </a:lnSpc>
              <a:spcAft>
                <a:spcPts val="600"/>
              </a:spcAft>
              <a:buFont typeface="Wingdings" pitchFamily="2" charset="2"/>
              <a:buChar char="q"/>
            </a:pPr>
            <a:endParaRPr lang="en-US" sz="2400" dirty="0">
              <a:solidFill>
                <a:schemeClr val="accent5"/>
              </a:solidFill>
              <a:ea typeface="Hiragino Sans W4" panose="020B0400000000000000" pitchFamily="34" charset="-128"/>
            </a:endParaRPr>
          </a:p>
          <a:p>
            <a:pPr marL="457200" indent="-342900">
              <a:lnSpc>
                <a:spcPct val="120000"/>
              </a:lnSpc>
              <a:spcAft>
                <a:spcPts val="600"/>
              </a:spcAft>
              <a:buFont typeface="Wingdings" pitchFamily="2" charset="2"/>
              <a:buChar char="q"/>
            </a:pPr>
            <a:r>
              <a:rPr lang="en-US" sz="2400" b="1" dirty="0">
                <a:solidFill>
                  <a:schemeClr val="accent5"/>
                </a:solidFill>
                <a:ea typeface="Hiragino Sans W4" panose="020B0400000000000000" pitchFamily="34" charset="-128"/>
              </a:rPr>
              <a:t>Optical Segmentation</a:t>
            </a:r>
          </a:p>
          <a:p>
            <a:pPr marL="914400" lvl="1" indent="-342900">
              <a:lnSpc>
                <a:spcPct val="120000"/>
              </a:lnSpc>
              <a:spcAft>
                <a:spcPts val="600"/>
              </a:spcAft>
              <a:buFont typeface="Wingdings" pitchFamily="2" charset="2"/>
              <a:buChar char="q"/>
            </a:pPr>
            <a:endParaRPr lang="en-US" sz="2400" dirty="0">
              <a:solidFill>
                <a:schemeClr val="accent5"/>
              </a:solidFill>
              <a:ea typeface="Hiragino Sans W4" panose="020B0400000000000000" pitchFamily="34" charset="-128"/>
            </a:endParaRPr>
          </a:p>
          <a:p>
            <a:pPr marL="457200" indent="-342900">
              <a:lnSpc>
                <a:spcPct val="120000"/>
              </a:lnSpc>
              <a:spcAft>
                <a:spcPts val="600"/>
              </a:spcAft>
              <a:buFont typeface="Wingdings" pitchFamily="2" charset="2"/>
              <a:buChar char="q"/>
            </a:pPr>
            <a:r>
              <a:rPr lang="en-US" sz="2400" b="1" dirty="0">
                <a:solidFill>
                  <a:schemeClr val="accent5"/>
                </a:solidFill>
                <a:ea typeface="Hiragino Sans W4" panose="020B0400000000000000" pitchFamily="34" charset="-128"/>
              </a:rPr>
              <a:t>Low-profile field cage</a:t>
            </a:r>
            <a:endParaRPr lang="en-US" sz="2000" b="1" dirty="0">
              <a:solidFill>
                <a:schemeClr val="accent5"/>
              </a:solidFill>
              <a:ea typeface="Hiragino Sans W4" panose="020B0400000000000000" pitchFamily="34" charset="-128"/>
            </a:endParaRPr>
          </a:p>
        </p:txBody>
      </p:sp>
      <p:sp>
        <p:nvSpPr>
          <p:cNvPr id="22" name="Rectangle 2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41E0048A-FF97-DA83-4D41-8CC9AB431E78}"/>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9" name="Date Placeholder 3">
            <a:extLst>
              <a:ext uri="{FF2B5EF4-FFF2-40B4-BE49-F238E27FC236}">
                <a16:creationId xmlns:a16="http://schemas.microsoft.com/office/drawing/2014/main" id="{7CF87F19-11D9-0D70-B177-A6BC4E8149B2}"/>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10" name="Picture 9">
            <a:extLst>
              <a:ext uri="{FF2B5EF4-FFF2-40B4-BE49-F238E27FC236}">
                <a16:creationId xmlns:a16="http://schemas.microsoft.com/office/drawing/2014/main" id="{247C09B6-9063-47CA-73BB-AE3860A6DBD7}"/>
              </a:ext>
            </a:extLst>
          </p:cNvPr>
          <p:cNvPicPr>
            <a:picLocks noChangeAspect="1"/>
          </p:cNvPicPr>
          <p:nvPr/>
        </p:nvPicPr>
        <p:blipFill>
          <a:blip r:embed="rId3"/>
          <a:stretch>
            <a:fillRect/>
          </a:stretch>
        </p:blipFill>
        <p:spPr>
          <a:xfrm>
            <a:off x="85345" y="6541897"/>
            <a:ext cx="679558" cy="163703"/>
          </a:xfrm>
          <a:prstGeom prst="rect">
            <a:avLst/>
          </a:prstGeom>
        </p:spPr>
      </p:pic>
      <p:sp>
        <p:nvSpPr>
          <p:cNvPr id="12" name="Slide Number Placeholder 4">
            <a:extLst>
              <a:ext uri="{FF2B5EF4-FFF2-40B4-BE49-F238E27FC236}">
                <a16:creationId xmlns:a16="http://schemas.microsoft.com/office/drawing/2014/main" id="{43B8D87E-BB2C-FF9A-3B16-EBC421B06306}"/>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20</a:t>
            </a:fld>
            <a:endParaRPr lang="en-US" sz="1100" dirty="0"/>
          </a:p>
        </p:txBody>
      </p:sp>
    </p:spTree>
    <p:extLst>
      <p:ext uri="{BB962C8B-B14F-4D97-AF65-F5344CB8AC3E}">
        <p14:creationId xmlns:p14="http://schemas.microsoft.com/office/powerpoint/2010/main" val="2089144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8C31-FFFB-FE52-DF65-0F167FE50EE2}"/>
              </a:ext>
            </a:extLst>
          </p:cNvPr>
          <p:cNvSpPr>
            <a:spLocks noGrp="1"/>
          </p:cNvSpPr>
          <p:nvPr>
            <p:ph type="title"/>
          </p:nvPr>
        </p:nvSpPr>
        <p:spPr>
          <a:xfrm>
            <a:off x="190500" y="-196105"/>
            <a:ext cx="10241280" cy="1234440"/>
          </a:xfrm>
        </p:spPr>
        <p:txBody>
          <a:bodyPr/>
          <a:lstStyle/>
          <a:p>
            <a:r>
              <a:rPr lang="en-US" dirty="0"/>
              <a:t>pixelated charge readout</a:t>
            </a:r>
          </a:p>
        </p:txBody>
      </p:sp>
      <p:sp>
        <p:nvSpPr>
          <p:cNvPr id="4" name="Date Placeholder 3">
            <a:extLst>
              <a:ext uri="{FF2B5EF4-FFF2-40B4-BE49-F238E27FC236}">
                <a16:creationId xmlns:a16="http://schemas.microsoft.com/office/drawing/2014/main" id="{65074269-DE54-F1C1-58E0-0A473644BE6F}"/>
              </a:ext>
            </a:extLst>
          </p:cNvPr>
          <p:cNvSpPr>
            <a:spLocks noGrp="1"/>
          </p:cNvSpPr>
          <p:nvPr>
            <p:ph type="dt" sz="half" idx="10"/>
          </p:nvPr>
        </p:nvSpPr>
        <p:spPr/>
        <p:txBody>
          <a:bodyPr/>
          <a:lstStyle/>
          <a:p>
            <a:r>
              <a:rPr lang="en-US" dirty="0"/>
              <a:t>OCT 31, 2024</a:t>
            </a:r>
          </a:p>
        </p:txBody>
      </p:sp>
      <p:sp>
        <p:nvSpPr>
          <p:cNvPr id="5" name="Slide Number Placeholder 4">
            <a:extLst>
              <a:ext uri="{FF2B5EF4-FFF2-40B4-BE49-F238E27FC236}">
                <a16:creationId xmlns:a16="http://schemas.microsoft.com/office/drawing/2014/main" id="{8C79C9B8-3500-C6DE-8D94-3E2418D9A38E}"/>
              </a:ext>
            </a:extLst>
          </p:cNvPr>
          <p:cNvSpPr>
            <a:spLocks noGrp="1"/>
          </p:cNvSpPr>
          <p:nvPr>
            <p:ph type="sldNum" sz="quarter" idx="12"/>
          </p:nvPr>
        </p:nvSpPr>
        <p:spPr/>
        <p:txBody>
          <a:bodyPr/>
          <a:lstStyle/>
          <a:p>
            <a:fld id="{C01389E6-C847-4AD0-B56D-D205B2EAB1EE}" type="slidenum">
              <a:rPr lang="en-US" smtClean="0"/>
              <a:pPr/>
              <a:t>21</a:t>
            </a:fld>
            <a:endParaRPr lang="en-US" dirty="0"/>
          </a:p>
        </p:txBody>
      </p:sp>
      <p:pic>
        <p:nvPicPr>
          <p:cNvPr id="6" name="Picture 5">
            <a:extLst>
              <a:ext uri="{FF2B5EF4-FFF2-40B4-BE49-F238E27FC236}">
                <a16:creationId xmlns:a16="http://schemas.microsoft.com/office/drawing/2014/main" id="{940E5CC3-AAA2-8C74-61DB-4342703FBF2E}"/>
              </a:ext>
            </a:extLst>
          </p:cNvPr>
          <p:cNvPicPr>
            <a:picLocks noChangeAspect="1"/>
          </p:cNvPicPr>
          <p:nvPr/>
        </p:nvPicPr>
        <p:blipFill>
          <a:blip r:embed="rId2"/>
          <a:srcRect t="3056"/>
          <a:stretch/>
        </p:blipFill>
        <p:spPr>
          <a:xfrm>
            <a:off x="6167213" y="2010204"/>
            <a:ext cx="5939443" cy="3594369"/>
          </a:xfrm>
          <a:prstGeom prst="rect">
            <a:avLst/>
          </a:prstGeom>
        </p:spPr>
      </p:pic>
      <p:pic>
        <p:nvPicPr>
          <p:cNvPr id="7" name="Picture 6">
            <a:extLst>
              <a:ext uri="{FF2B5EF4-FFF2-40B4-BE49-F238E27FC236}">
                <a16:creationId xmlns:a16="http://schemas.microsoft.com/office/drawing/2014/main" id="{E4C50F11-A43E-CF5E-C85A-6EB84FB94197}"/>
              </a:ext>
            </a:extLst>
          </p:cNvPr>
          <p:cNvPicPr>
            <a:picLocks noChangeAspect="1"/>
          </p:cNvPicPr>
          <p:nvPr/>
        </p:nvPicPr>
        <p:blipFill>
          <a:blip r:embed="rId3"/>
          <a:stretch>
            <a:fillRect/>
          </a:stretch>
        </p:blipFill>
        <p:spPr>
          <a:xfrm>
            <a:off x="9237223" y="76677"/>
            <a:ext cx="2950713" cy="1517966"/>
          </a:xfrm>
          <a:prstGeom prst="rect">
            <a:avLst/>
          </a:prstGeom>
        </p:spPr>
      </p:pic>
      <p:sp>
        <p:nvSpPr>
          <p:cNvPr id="10" name="Content Placeholder 2">
            <a:extLst>
              <a:ext uri="{FF2B5EF4-FFF2-40B4-BE49-F238E27FC236}">
                <a16:creationId xmlns:a16="http://schemas.microsoft.com/office/drawing/2014/main" id="{618102EA-482B-7314-C70C-8701F20773F1}"/>
              </a:ext>
            </a:extLst>
          </p:cNvPr>
          <p:cNvSpPr txBox="1">
            <a:spLocks/>
          </p:cNvSpPr>
          <p:nvPr/>
        </p:nvSpPr>
        <p:spPr>
          <a:xfrm>
            <a:off x="2018277" y="3853813"/>
            <a:ext cx="5891283" cy="214057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mc:AlternateContent xmlns:mc="http://schemas.openxmlformats.org/markup-compatibility/2006">
        <mc:Choice xmlns:a14="http://schemas.microsoft.com/office/drawing/2010/main" Requires="a14">
          <p:sp>
            <p:nvSpPr>
              <p:cNvPr id="12" name="Content Placeholder 11">
                <a:extLst>
                  <a:ext uri="{FF2B5EF4-FFF2-40B4-BE49-F238E27FC236}">
                    <a16:creationId xmlns:a16="http://schemas.microsoft.com/office/drawing/2014/main" id="{5AD19506-154C-516A-A1F7-5B2BCCD21D08}"/>
                  </a:ext>
                </a:extLst>
              </p:cNvPr>
              <p:cNvSpPr>
                <a:spLocks noGrp="1"/>
              </p:cNvSpPr>
              <p:nvPr>
                <p:ph idx="1"/>
              </p:nvPr>
            </p:nvSpPr>
            <p:spPr>
              <a:xfrm>
                <a:off x="265119" y="1827712"/>
                <a:ext cx="5630699" cy="3959352"/>
              </a:xfrm>
            </p:spPr>
            <p:txBody>
              <a:bodyPr>
                <a:normAutofit lnSpcReduction="10000"/>
              </a:bodyPr>
              <a:lstStyle/>
              <a:p>
                <a:r>
                  <a:rPr lang="en-US" sz="2400" dirty="0"/>
                  <a:t>Integrating amplifier with self-triggered digitization and readout </a:t>
                </a:r>
              </a:p>
              <a:p>
                <a:pPr lvl="1"/>
                <a:r>
                  <a:rPr lang="en-US" sz="2400" dirty="0"/>
                  <a:t>Integrates charge for ~3</a:t>
                </a:r>
                <a14:m>
                  <m:oMath xmlns:m="http://schemas.openxmlformats.org/officeDocument/2006/math">
                    <m:r>
                      <a:rPr lang="en-US" sz="2400" b="0" i="1" smtClean="0"/>
                      <m:t>𝜇</m:t>
                    </m:r>
                  </m:oMath>
                </a14:m>
                <a:r>
                  <a:rPr lang="en-US" sz="2400" dirty="0"/>
                  <a:t>s (4 mm drift), then digitizes</a:t>
                </a:r>
              </a:p>
              <a:p>
                <a:r>
                  <a:rPr lang="en-US" sz="2400" dirty="0"/>
                  <a:t>Always active – continuous self-triggering</a:t>
                </a:r>
              </a:p>
              <a:p>
                <a:r>
                  <a:rPr lang="en-US" sz="2400" dirty="0"/>
                  <a:t>Achieve low power by avoiding digitization and readout of mostly quiescent data</a:t>
                </a:r>
              </a:p>
              <a:p>
                <a:endParaRPr lang="en-US" dirty="0"/>
              </a:p>
            </p:txBody>
          </p:sp>
        </mc:Choice>
        <mc:Fallback>
          <p:sp>
            <p:nvSpPr>
              <p:cNvPr id="12" name="Content Placeholder 11">
                <a:extLst>
                  <a:ext uri="{FF2B5EF4-FFF2-40B4-BE49-F238E27FC236}">
                    <a16:creationId xmlns:a16="http://schemas.microsoft.com/office/drawing/2014/main" id="{5AD19506-154C-516A-A1F7-5B2BCCD21D08}"/>
                  </a:ext>
                </a:extLst>
              </p:cNvPr>
              <p:cNvSpPr>
                <a:spLocks noGrp="1" noRot="1" noChangeAspect="1" noMove="1" noResize="1" noEditPoints="1" noAdjustHandles="1" noChangeArrowheads="1" noChangeShapeType="1" noTextEdit="1"/>
              </p:cNvSpPr>
              <p:nvPr>
                <p:ph idx="1"/>
              </p:nvPr>
            </p:nvSpPr>
            <p:spPr>
              <a:xfrm>
                <a:off x="265119" y="1827712"/>
                <a:ext cx="5630699" cy="3959352"/>
              </a:xfrm>
              <a:blipFill>
                <a:blip r:embed="rId4"/>
                <a:stretch>
                  <a:fillRect l="-2921" t="-2244" b="-3526"/>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826D59AE-5556-8040-C2D9-EBDD482F6335}"/>
              </a:ext>
            </a:extLst>
          </p:cNvPr>
          <p:cNvCxnSpPr>
            <a:cxnSpLocks/>
          </p:cNvCxnSpPr>
          <p:nvPr/>
        </p:nvCxnSpPr>
        <p:spPr>
          <a:xfrm flipV="1">
            <a:off x="7001431" y="3981987"/>
            <a:ext cx="142658" cy="236027"/>
          </a:xfrm>
          <a:prstGeom prst="straightConnector1">
            <a:avLst/>
          </a:prstGeom>
          <a:ln w="28575">
            <a:solidFill>
              <a:srgbClr val="E36C0B"/>
            </a:solidFill>
            <a:tailEnd type="triangle"/>
          </a:ln>
          <a:effectLst>
            <a:glow rad="22915">
              <a:schemeClr val="bg1">
                <a:alpha val="99914"/>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4" name="Content Placeholder 2">
            <a:extLst>
              <a:ext uri="{FF2B5EF4-FFF2-40B4-BE49-F238E27FC236}">
                <a16:creationId xmlns:a16="http://schemas.microsoft.com/office/drawing/2014/main" id="{E40E1B54-4FFD-53CC-C995-9530B4C9BB71}"/>
              </a:ext>
            </a:extLst>
          </p:cNvPr>
          <p:cNvSpPr txBox="1">
            <a:spLocks/>
          </p:cNvSpPr>
          <p:nvPr/>
        </p:nvSpPr>
        <p:spPr>
          <a:xfrm>
            <a:off x="5821199" y="4198348"/>
            <a:ext cx="2185150" cy="322423"/>
          </a:xfrm>
          <a:prstGeom prst="rect">
            <a:avLst/>
          </a:prstGeom>
        </p:spPr>
        <p:txBody>
          <a:bodyPr lIns="0" rIns="0">
            <a:normAutofit fontScale="85000" lnSpcReduction="1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solidFill>
                  <a:srgbClr val="E36C0B"/>
                </a:solidFill>
                <a:latin typeface="Hiragino Sans W4" panose="020B0400000000000000" pitchFamily="34" charset="-128"/>
                <a:ea typeface="Hiragino Sans W4" panose="020B0400000000000000" pitchFamily="34" charset="-128"/>
                <a:cs typeface="Times New Roman" panose="02020603050405020304" pitchFamily="18" charset="0"/>
              </a:rPr>
              <a:t>Charge-sensitive amplifier</a:t>
            </a:r>
          </a:p>
        </p:txBody>
      </p:sp>
      <p:sp>
        <p:nvSpPr>
          <p:cNvPr id="15" name="Content Placeholder 2">
            <a:extLst>
              <a:ext uri="{FF2B5EF4-FFF2-40B4-BE49-F238E27FC236}">
                <a16:creationId xmlns:a16="http://schemas.microsoft.com/office/drawing/2014/main" id="{8F755B96-309F-080E-CBB0-EADAD723BE34}"/>
              </a:ext>
            </a:extLst>
          </p:cNvPr>
          <p:cNvSpPr txBox="1">
            <a:spLocks/>
          </p:cNvSpPr>
          <p:nvPr/>
        </p:nvSpPr>
        <p:spPr>
          <a:xfrm>
            <a:off x="7144089" y="4947065"/>
            <a:ext cx="2838030" cy="379077"/>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400" dirty="0">
                <a:solidFill>
                  <a:srgbClr val="E36C0B"/>
                </a:solidFill>
                <a:latin typeface="+mn-lt"/>
              </a:rPr>
              <a:t>Self-triggering discriminator</a:t>
            </a:r>
            <a:endParaRPr lang="en-US" sz="1100" dirty="0">
              <a:solidFill>
                <a:srgbClr val="E36C0B"/>
              </a:solidFill>
              <a:latin typeface="+mn-lt"/>
            </a:endParaRPr>
          </a:p>
        </p:txBody>
      </p:sp>
      <p:sp>
        <p:nvSpPr>
          <p:cNvPr id="16" name="Content Placeholder 2">
            <a:extLst>
              <a:ext uri="{FF2B5EF4-FFF2-40B4-BE49-F238E27FC236}">
                <a16:creationId xmlns:a16="http://schemas.microsoft.com/office/drawing/2014/main" id="{806B861A-F65E-B013-F23D-BBB8D83D0DB0}"/>
              </a:ext>
            </a:extLst>
          </p:cNvPr>
          <p:cNvSpPr txBox="1">
            <a:spLocks/>
          </p:cNvSpPr>
          <p:nvPr/>
        </p:nvSpPr>
        <p:spPr>
          <a:xfrm>
            <a:off x="8547101" y="2530355"/>
            <a:ext cx="1519128" cy="477826"/>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dirty="0">
                <a:solidFill>
                  <a:srgbClr val="E36C0B"/>
                </a:solidFill>
                <a:latin typeface="Hiragino Sans W4" panose="020B0400000000000000" pitchFamily="34" charset="-128"/>
                <a:ea typeface="Hiragino Sans W4" panose="020B0400000000000000" pitchFamily="34" charset="-128"/>
              </a:rPr>
              <a:t>Standard SAR Digitizer</a:t>
            </a:r>
            <a:endParaRPr lang="en-US" sz="1050" dirty="0">
              <a:solidFill>
                <a:srgbClr val="E36C0B"/>
              </a:solidFill>
              <a:latin typeface="Hiragino Sans W4" panose="020B0400000000000000" pitchFamily="34" charset="-128"/>
              <a:ea typeface="Hiragino Sans W4" panose="020B0400000000000000" pitchFamily="34" charset="-128"/>
            </a:endParaRPr>
          </a:p>
        </p:txBody>
      </p:sp>
      <p:cxnSp>
        <p:nvCxnSpPr>
          <p:cNvPr id="17" name="Straight Arrow Connector 16">
            <a:extLst>
              <a:ext uri="{FF2B5EF4-FFF2-40B4-BE49-F238E27FC236}">
                <a16:creationId xmlns:a16="http://schemas.microsoft.com/office/drawing/2014/main" id="{DA85B8A0-E1C5-1C4E-965B-F6B1D04506E7}"/>
              </a:ext>
            </a:extLst>
          </p:cNvPr>
          <p:cNvCxnSpPr>
            <a:cxnSpLocks/>
          </p:cNvCxnSpPr>
          <p:nvPr/>
        </p:nvCxnSpPr>
        <p:spPr>
          <a:xfrm flipV="1">
            <a:off x="8407760" y="4557255"/>
            <a:ext cx="450083" cy="366843"/>
          </a:xfrm>
          <a:prstGeom prst="straightConnector1">
            <a:avLst/>
          </a:prstGeom>
          <a:ln w="28575">
            <a:solidFill>
              <a:srgbClr val="E36C0B"/>
            </a:solidFill>
            <a:tailEnd type="triangle"/>
          </a:ln>
          <a:effectLst>
            <a:glow rad="22915">
              <a:schemeClr val="bg1">
                <a:alpha val="99914"/>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74D6CE1-F92A-F928-9CE3-EDB705FB69C6}"/>
              </a:ext>
            </a:extLst>
          </p:cNvPr>
          <p:cNvCxnSpPr>
            <a:cxnSpLocks/>
          </p:cNvCxnSpPr>
          <p:nvPr/>
        </p:nvCxnSpPr>
        <p:spPr>
          <a:xfrm>
            <a:off x="9358957" y="2945915"/>
            <a:ext cx="206158" cy="446785"/>
          </a:xfrm>
          <a:prstGeom prst="straightConnector1">
            <a:avLst/>
          </a:prstGeom>
          <a:ln w="28575">
            <a:solidFill>
              <a:srgbClr val="E36C0B"/>
            </a:solidFill>
            <a:tailEnd type="triangle"/>
          </a:ln>
          <a:effectLst>
            <a:glow rad="22915">
              <a:schemeClr val="bg1">
                <a:alpha val="99914"/>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1F7E15A2-78E7-A5ED-30D7-D847A0EC7B22}"/>
              </a:ext>
            </a:extLst>
          </p:cNvPr>
          <p:cNvSpPr txBox="1"/>
          <p:nvPr/>
        </p:nvSpPr>
        <p:spPr>
          <a:xfrm>
            <a:off x="2401646" y="6048735"/>
            <a:ext cx="9024256" cy="307777"/>
          </a:xfrm>
          <a:prstGeom prst="rect">
            <a:avLst/>
          </a:prstGeom>
          <a:noFill/>
        </p:spPr>
        <p:txBody>
          <a:bodyPr wrap="square" rtlCol="0">
            <a:spAutoFit/>
          </a:bodyPr>
          <a:lstStyle/>
          <a:p>
            <a:r>
              <a:rPr lang="en-US" sz="1400" dirty="0">
                <a:latin typeface="News Gothic MT" panose="020B0503020103020203" pitchFamily="34" charset="0"/>
              </a:rPr>
              <a:t>Not covered*: Q-Pix technology by Dave Nygren (UTA) and Yuan Mei (LBNL) </a:t>
            </a:r>
            <a:r>
              <a:rPr lang="en-US" sz="1400" dirty="0" err="1">
                <a:latin typeface="News Gothic MT" panose="020B0503020103020203" pitchFamily="34" charset="0"/>
                <a:hlinkClick r:id="rId5"/>
              </a:rPr>
              <a:t>arXiv</a:t>
            </a:r>
            <a:r>
              <a:rPr lang="en-US" sz="1400" dirty="0">
                <a:latin typeface="News Gothic MT" panose="020B0503020103020203" pitchFamily="34" charset="0"/>
                <a:hlinkClick r:id="rId5"/>
              </a:rPr>
              <a:t>: 1809.10213</a:t>
            </a:r>
            <a:endParaRPr lang="en-US" sz="1400" dirty="0">
              <a:latin typeface="News Gothic MT" panose="020B0503020103020203" pitchFamily="34" charset="0"/>
            </a:endParaRPr>
          </a:p>
        </p:txBody>
      </p:sp>
      <p:pic>
        <p:nvPicPr>
          <p:cNvPr id="22" name="Picture 2" descr="Proving the Business Case for Building Analytics">
            <a:extLst>
              <a:ext uri="{FF2B5EF4-FFF2-40B4-BE49-F238E27FC236}">
                <a16:creationId xmlns:a16="http://schemas.microsoft.com/office/drawing/2014/main" id="{446D7EAC-C211-C6ED-394F-FA3FA92543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21868" y="1570215"/>
            <a:ext cx="973180" cy="52492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D20D574-9944-3BB6-D880-B0403C300C88}"/>
              </a:ext>
            </a:extLst>
          </p:cNvPr>
          <p:cNvSpPr txBox="1"/>
          <p:nvPr/>
        </p:nvSpPr>
        <p:spPr>
          <a:xfrm>
            <a:off x="9237223" y="1620394"/>
            <a:ext cx="1858405" cy="738664"/>
          </a:xfrm>
          <a:prstGeom prst="rect">
            <a:avLst/>
          </a:prstGeom>
          <a:noFill/>
        </p:spPr>
        <p:txBody>
          <a:bodyPr wrap="square" rtlCol="0">
            <a:spAutoFit/>
          </a:bodyPr>
          <a:lstStyle/>
          <a:p>
            <a:r>
              <a:rPr lang="en-US" sz="1200" dirty="0">
                <a:latin typeface="News Gothic MT" panose="020B0503020103020203" pitchFamily="34" charset="0"/>
                <a:hlinkClick r:id="rId7"/>
              </a:rPr>
              <a:t>Dan Dwyer </a:t>
            </a:r>
            <a:r>
              <a:rPr lang="en-US" sz="1200" i="1" dirty="0">
                <a:latin typeface="News Gothic MT" panose="020B0503020103020203" pitchFamily="34" charset="0"/>
                <a:hlinkClick r:id="rId7"/>
              </a:rPr>
              <a:t>et al. JINST 13 (2018) P10007 </a:t>
            </a:r>
            <a:endParaRPr lang="en-US" sz="1200" dirty="0">
              <a:latin typeface="News Gothic MT" panose="020B0503020103020203" pitchFamily="34" charset="0"/>
            </a:endParaRPr>
          </a:p>
          <a:p>
            <a:endParaRPr lang="en-US" dirty="0"/>
          </a:p>
        </p:txBody>
      </p:sp>
    </p:spTree>
    <p:extLst>
      <p:ext uri="{BB962C8B-B14F-4D97-AF65-F5344CB8AC3E}">
        <p14:creationId xmlns:p14="http://schemas.microsoft.com/office/powerpoint/2010/main" val="2587837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1CD8F-EAD8-AEDD-1E08-53EFF8C6851E}"/>
              </a:ext>
            </a:extLst>
          </p:cNvPr>
          <p:cNvSpPr>
            <a:spLocks noGrp="1"/>
          </p:cNvSpPr>
          <p:nvPr>
            <p:ph type="title"/>
          </p:nvPr>
        </p:nvSpPr>
        <p:spPr>
          <a:xfrm>
            <a:off x="165100" y="-463925"/>
            <a:ext cx="10241280" cy="1234440"/>
          </a:xfrm>
        </p:spPr>
        <p:txBody>
          <a:bodyPr/>
          <a:lstStyle/>
          <a:p>
            <a:r>
              <a:rPr lang="en-US" dirty="0"/>
              <a:t>pixel tiles</a:t>
            </a:r>
          </a:p>
        </p:txBody>
      </p:sp>
      <p:sp>
        <p:nvSpPr>
          <p:cNvPr id="3" name="Content Placeholder 2">
            <a:extLst>
              <a:ext uri="{FF2B5EF4-FFF2-40B4-BE49-F238E27FC236}">
                <a16:creationId xmlns:a16="http://schemas.microsoft.com/office/drawing/2014/main" id="{962E63C6-F51A-3C2B-5ADE-846950D52434}"/>
              </a:ext>
            </a:extLst>
          </p:cNvPr>
          <p:cNvSpPr>
            <a:spLocks noGrp="1"/>
          </p:cNvSpPr>
          <p:nvPr>
            <p:ph idx="1"/>
          </p:nvPr>
        </p:nvSpPr>
        <p:spPr>
          <a:xfrm>
            <a:off x="340581" y="1422447"/>
            <a:ext cx="5132956" cy="5149079"/>
          </a:xfrm>
        </p:spPr>
        <p:txBody>
          <a:bodyPr>
            <a:normAutofit/>
          </a:bodyPr>
          <a:lstStyle/>
          <a:p>
            <a:r>
              <a:rPr lang="en-US" sz="2400" dirty="0"/>
              <a:t>32 cm x 32 cm large-format mixed signal PCB </a:t>
            </a:r>
          </a:p>
          <a:p>
            <a:r>
              <a:rPr lang="en-US" sz="2400" dirty="0"/>
              <a:t>Front : 4900-pixel pads with 4.4 mm pixel pitch </a:t>
            </a:r>
          </a:p>
          <a:p>
            <a:r>
              <a:rPr lang="en-US" sz="2400" dirty="0"/>
              <a:t>Back: 10x10 grid of LArPix ASICs </a:t>
            </a:r>
          </a:p>
          <a:p>
            <a:r>
              <a:rPr lang="en-US" sz="2400" dirty="0"/>
              <a:t>Mass production by commercial vendors</a:t>
            </a:r>
          </a:p>
          <a:p>
            <a:pPr lvl="1"/>
            <a:r>
              <a:rPr lang="en-US" sz="2400" dirty="0"/>
              <a:t>~0.10 USD/channel</a:t>
            </a:r>
          </a:p>
        </p:txBody>
      </p:sp>
      <p:sp>
        <p:nvSpPr>
          <p:cNvPr id="4" name="Date Placeholder 3">
            <a:extLst>
              <a:ext uri="{FF2B5EF4-FFF2-40B4-BE49-F238E27FC236}">
                <a16:creationId xmlns:a16="http://schemas.microsoft.com/office/drawing/2014/main" id="{ED17FC63-559C-2B5C-F420-4AB9D0EE8CB1}"/>
              </a:ext>
            </a:extLst>
          </p:cNvPr>
          <p:cNvSpPr>
            <a:spLocks noGrp="1"/>
          </p:cNvSpPr>
          <p:nvPr>
            <p:ph type="dt" sz="half" idx="10"/>
          </p:nvPr>
        </p:nvSpPr>
        <p:spPr/>
        <p:txBody>
          <a:bodyPr/>
          <a:lstStyle/>
          <a:p>
            <a:r>
              <a:rPr lang="en-US" dirty="0"/>
              <a:t>oct 31, 2024</a:t>
            </a:r>
          </a:p>
        </p:txBody>
      </p:sp>
      <p:sp>
        <p:nvSpPr>
          <p:cNvPr id="5" name="Slide Number Placeholder 4">
            <a:extLst>
              <a:ext uri="{FF2B5EF4-FFF2-40B4-BE49-F238E27FC236}">
                <a16:creationId xmlns:a16="http://schemas.microsoft.com/office/drawing/2014/main" id="{86538F9F-AD84-55C8-73CE-2B6DFCA0C49A}"/>
              </a:ext>
            </a:extLst>
          </p:cNvPr>
          <p:cNvSpPr>
            <a:spLocks noGrp="1"/>
          </p:cNvSpPr>
          <p:nvPr>
            <p:ph type="sldNum" sz="quarter" idx="12"/>
          </p:nvPr>
        </p:nvSpPr>
        <p:spPr/>
        <p:txBody>
          <a:bodyPr/>
          <a:lstStyle/>
          <a:p>
            <a:fld id="{C01389E6-C847-4AD0-B56D-D205B2EAB1EE}" type="slidenum">
              <a:rPr lang="en-US" smtClean="0"/>
              <a:pPr/>
              <a:t>22</a:t>
            </a:fld>
            <a:endParaRPr lang="en-US" dirty="0"/>
          </a:p>
        </p:txBody>
      </p:sp>
      <p:pic>
        <p:nvPicPr>
          <p:cNvPr id="6" name="Picture 5">
            <a:extLst>
              <a:ext uri="{FF2B5EF4-FFF2-40B4-BE49-F238E27FC236}">
                <a16:creationId xmlns:a16="http://schemas.microsoft.com/office/drawing/2014/main" id="{BE5A0C34-BEFA-BC4C-249A-9396074E6100}"/>
              </a:ext>
            </a:extLst>
          </p:cNvPr>
          <p:cNvPicPr>
            <a:picLocks noChangeAspect="1"/>
          </p:cNvPicPr>
          <p:nvPr/>
        </p:nvPicPr>
        <p:blipFill>
          <a:blip r:embed="rId3"/>
          <a:stretch>
            <a:fillRect/>
          </a:stretch>
        </p:blipFill>
        <p:spPr>
          <a:xfrm>
            <a:off x="5321300" y="2814065"/>
            <a:ext cx="6870700" cy="3571815"/>
          </a:xfrm>
          <a:prstGeom prst="rect">
            <a:avLst/>
          </a:prstGeom>
        </p:spPr>
      </p:pic>
      <p:pic>
        <p:nvPicPr>
          <p:cNvPr id="7" name="Picture 6">
            <a:extLst>
              <a:ext uri="{FF2B5EF4-FFF2-40B4-BE49-F238E27FC236}">
                <a16:creationId xmlns:a16="http://schemas.microsoft.com/office/drawing/2014/main" id="{F3A71BA2-BAC3-8865-1F19-D0538214DF42}"/>
              </a:ext>
            </a:extLst>
          </p:cNvPr>
          <p:cNvPicPr>
            <a:picLocks noChangeAspect="1"/>
          </p:cNvPicPr>
          <p:nvPr/>
        </p:nvPicPr>
        <p:blipFill rotWithShape="1">
          <a:blip r:embed="rId4"/>
          <a:srcRect t="-427" b="9500"/>
          <a:stretch/>
        </p:blipFill>
        <p:spPr>
          <a:xfrm>
            <a:off x="7357412" y="28291"/>
            <a:ext cx="2950712" cy="2875428"/>
          </a:xfrm>
          <a:prstGeom prst="round2DiagRect">
            <a:avLst>
              <a:gd name="adj1" fmla="val 16427"/>
              <a:gd name="adj2" fmla="val 0"/>
            </a:avLst>
          </a:prstGeom>
        </p:spPr>
      </p:pic>
      <p:sp>
        <p:nvSpPr>
          <p:cNvPr id="8" name="TextBox 7">
            <a:extLst>
              <a:ext uri="{FF2B5EF4-FFF2-40B4-BE49-F238E27FC236}">
                <a16:creationId xmlns:a16="http://schemas.microsoft.com/office/drawing/2014/main" id="{3147BFE0-7FF1-6277-2991-DA5009F1A414}"/>
              </a:ext>
            </a:extLst>
          </p:cNvPr>
          <p:cNvSpPr txBox="1"/>
          <p:nvPr/>
        </p:nvSpPr>
        <p:spPr>
          <a:xfrm>
            <a:off x="8140536" y="2615335"/>
            <a:ext cx="1793183" cy="338554"/>
          </a:xfrm>
          <a:prstGeom prst="rect">
            <a:avLst/>
          </a:prstGeom>
          <a:noFill/>
        </p:spPr>
        <p:txBody>
          <a:bodyPr wrap="none" rtlCol="0">
            <a:spAutoFit/>
          </a:bodyPr>
          <a:lstStyle/>
          <a:p>
            <a:r>
              <a:rPr lang="en-US" sz="1600" b="1" dirty="0">
                <a:solidFill>
                  <a:schemeClr val="bg1">
                    <a:lumMod val="95000"/>
                  </a:schemeClr>
                </a:solidFill>
                <a:latin typeface="News Gothic MT" panose="020B0503020103020203" pitchFamily="34" charset="0"/>
              </a:rPr>
              <a:t>LArPix-v2a ASIC</a:t>
            </a:r>
          </a:p>
        </p:txBody>
      </p:sp>
    </p:spTree>
    <p:extLst>
      <p:ext uri="{BB962C8B-B14F-4D97-AF65-F5344CB8AC3E}">
        <p14:creationId xmlns:p14="http://schemas.microsoft.com/office/powerpoint/2010/main" val="2830849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14B9F-3A7C-151B-25D1-F56BEEE2B34C}"/>
              </a:ext>
            </a:extLst>
          </p:cNvPr>
          <p:cNvSpPr>
            <a:spLocks noGrp="1"/>
          </p:cNvSpPr>
          <p:nvPr>
            <p:ph type="title"/>
          </p:nvPr>
        </p:nvSpPr>
        <p:spPr>
          <a:xfrm>
            <a:off x="175901" y="-340138"/>
            <a:ext cx="11840198" cy="1234440"/>
          </a:xfrm>
        </p:spPr>
        <p:txBody>
          <a:bodyPr/>
          <a:lstStyle/>
          <a:p>
            <a:r>
              <a:rPr lang="en-US" dirty="0"/>
              <a:t>dynamic hydra </a:t>
            </a:r>
            <a:r>
              <a:rPr lang="en-US" dirty="0" err="1"/>
              <a:t>i</a:t>
            </a:r>
            <a:r>
              <a:rPr lang="en-US" dirty="0"/>
              <a:t>/o configuration</a:t>
            </a:r>
          </a:p>
        </p:txBody>
      </p:sp>
      <p:sp>
        <p:nvSpPr>
          <p:cNvPr id="3" name="Content Placeholder 2">
            <a:extLst>
              <a:ext uri="{FF2B5EF4-FFF2-40B4-BE49-F238E27FC236}">
                <a16:creationId xmlns:a16="http://schemas.microsoft.com/office/drawing/2014/main" id="{EC3757E6-FFA9-664E-3C44-8E508D650E65}"/>
              </a:ext>
            </a:extLst>
          </p:cNvPr>
          <p:cNvSpPr>
            <a:spLocks noGrp="1"/>
          </p:cNvSpPr>
          <p:nvPr>
            <p:ph idx="1"/>
          </p:nvPr>
        </p:nvSpPr>
        <p:spPr>
          <a:xfrm>
            <a:off x="579120" y="1005050"/>
            <a:ext cx="11259954" cy="3959352"/>
          </a:xfrm>
        </p:spPr>
        <p:txBody>
          <a:bodyPr/>
          <a:lstStyle/>
          <a:p>
            <a:r>
              <a:rPr lang="en-US" sz="2400" dirty="0"/>
              <a:t>Serial I/O data rate is slow (~5 Mb/s per I/O channel) to limit digital power</a:t>
            </a:r>
          </a:p>
          <a:p>
            <a:r>
              <a:rPr lang="en-US" sz="2400" dirty="0">
                <a:hlinkClick r:id="rId3"/>
              </a:rPr>
              <a:t>Hydra I/O</a:t>
            </a:r>
            <a:r>
              <a:rPr lang="en-US" sz="2400" dirty="0"/>
              <a:t>: novel adaptable chip-to-chip communication to avoid single point failures</a:t>
            </a:r>
          </a:p>
          <a:p>
            <a:endParaRPr lang="en-US" dirty="0"/>
          </a:p>
        </p:txBody>
      </p:sp>
      <p:sp>
        <p:nvSpPr>
          <p:cNvPr id="5" name="Slide Number Placeholder 4">
            <a:extLst>
              <a:ext uri="{FF2B5EF4-FFF2-40B4-BE49-F238E27FC236}">
                <a16:creationId xmlns:a16="http://schemas.microsoft.com/office/drawing/2014/main" id="{B34FBF43-1361-CF5B-F6B4-4949546502C7}"/>
              </a:ext>
            </a:extLst>
          </p:cNvPr>
          <p:cNvSpPr>
            <a:spLocks noGrp="1"/>
          </p:cNvSpPr>
          <p:nvPr>
            <p:ph type="sldNum" sz="quarter" idx="12"/>
          </p:nvPr>
        </p:nvSpPr>
        <p:spPr/>
        <p:txBody>
          <a:bodyPr/>
          <a:lstStyle/>
          <a:p>
            <a:fld id="{C01389E6-C847-4AD0-B56D-D205B2EAB1EE}" type="slidenum">
              <a:rPr lang="en-US" smtClean="0"/>
              <a:pPr/>
              <a:t>23</a:t>
            </a:fld>
            <a:endParaRPr lang="en-US" dirty="0"/>
          </a:p>
        </p:txBody>
      </p:sp>
      <p:pic>
        <p:nvPicPr>
          <p:cNvPr id="6" name="Picture 5" descr="A picture containing text, keyboard&#10;&#10;Description automatically generated">
            <a:extLst>
              <a:ext uri="{FF2B5EF4-FFF2-40B4-BE49-F238E27FC236}">
                <a16:creationId xmlns:a16="http://schemas.microsoft.com/office/drawing/2014/main" id="{112BC8F4-FC05-374F-B0B3-C8AB7705540F}"/>
              </a:ext>
            </a:extLst>
          </p:cNvPr>
          <p:cNvPicPr>
            <a:picLocks noChangeAspect="1"/>
          </p:cNvPicPr>
          <p:nvPr/>
        </p:nvPicPr>
        <p:blipFill>
          <a:blip r:embed="rId4"/>
          <a:stretch>
            <a:fillRect/>
          </a:stretch>
        </p:blipFill>
        <p:spPr>
          <a:xfrm>
            <a:off x="1953127" y="2147299"/>
            <a:ext cx="9372600" cy="3905250"/>
          </a:xfrm>
          <a:prstGeom prst="rect">
            <a:avLst/>
          </a:prstGeom>
        </p:spPr>
      </p:pic>
      <p:sp>
        <p:nvSpPr>
          <p:cNvPr id="7" name="Date Placeholder 3">
            <a:extLst>
              <a:ext uri="{FF2B5EF4-FFF2-40B4-BE49-F238E27FC236}">
                <a16:creationId xmlns:a16="http://schemas.microsoft.com/office/drawing/2014/main" id="{769FE4A9-0176-FB47-58A4-11F0F960572E}"/>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Tree>
    <p:extLst>
      <p:ext uri="{BB962C8B-B14F-4D97-AF65-F5344CB8AC3E}">
        <p14:creationId xmlns:p14="http://schemas.microsoft.com/office/powerpoint/2010/main" val="4141964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97BD-E8E5-5233-FD47-EA87224A9CEF}"/>
              </a:ext>
            </a:extLst>
          </p:cNvPr>
          <p:cNvSpPr>
            <a:spLocks noGrp="1"/>
          </p:cNvSpPr>
          <p:nvPr>
            <p:ph type="title"/>
          </p:nvPr>
        </p:nvSpPr>
        <p:spPr>
          <a:xfrm>
            <a:off x="673100" y="454152"/>
            <a:ext cx="5969000" cy="1892808"/>
          </a:xfrm>
        </p:spPr>
        <p:txBody>
          <a:bodyPr/>
          <a:lstStyle/>
          <a:p>
            <a:r>
              <a:rPr lang="en-US" dirty="0"/>
              <a:t>native 3D imaging</a:t>
            </a:r>
          </a:p>
        </p:txBody>
      </p:sp>
      <p:pic>
        <p:nvPicPr>
          <p:cNvPr id="7" name="Picture 6" descr="Chart, radar chart&#10;&#10;Description automatically generated">
            <a:extLst>
              <a:ext uri="{FF2B5EF4-FFF2-40B4-BE49-F238E27FC236}">
                <a16:creationId xmlns:a16="http://schemas.microsoft.com/office/drawing/2014/main" id="{24E195FC-6E3B-646D-96DE-C7B91F4FC442}"/>
              </a:ext>
            </a:extLst>
          </p:cNvPr>
          <p:cNvPicPr>
            <a:picLocks noChangeAspect="1"/>
          </p:cNvPicPr>
          <p:nvPr/>
        </p:nvPicPr>
        <p:blipFill>
          <a:blip r:embed="rId2"/>
          <a:stretch>
            <a:fillRect/>
          </a:stretch>
        </p:blipFill>
        <p:spPr>
          <a:xfrm>
            <a:off x="7279090" y="10621"/>
            <a:ext cx="4925875" cy="6399324"/>
          </a:xfrm>
          <a:prstGeom prst="rect">
            <a:avLst/>
          </a:prstGeom>
        </p:spPr>
      </p:pic>
      <p:sp>
        <p:nvSpPr>
          <p:cNvPr id="12" name="Content Placeholder 2">
            <a:extLst>
              <a:ext uri="{FF2B5EF4-FFF2-40B4-BE49-F238E27FC236}">
                <a16:creationId xmlns:a16="http://schemas.microsoft.com/office/drawing/2014/main" id="{4E202F2C-ECE5-53FD-F79C-CE78FE6E3273}"/>
              </a:ext>
            </a:extLst>
          </p:cNvPr>
          <p:cNvSpPr txBox="1">
            <a:spLocks noGrp="1"/>
          </p:cNvSpPr>
          <p:nvPr>
            <p:ph type="body" sz="half" idx="2"/>
          </p:nvPr>
        </p:nvSpPr>
        <p:spPr>
          <a:xfrm>
            <a:off x="1132025" y="2955521"/>
            <a:ext cx="4925875" cy="2835702"/>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Unambiguous tracking of charged particles</a:t>
            </a:r>
          </a:p>
          <a:p>
            <a:r>
              <a:rPr lang="en-US" sz="2800" dirty="0"/>
              <a:t>True 3D imaging of TPC ionization</a:t>
            </a:r>
          </a:p>
        </p:txBody>
      </p:sp>
      <p:sp>
        <p:nvSpPr>
          <p:cNvPr id="13" name="Date Placeholder 3">
            <a:extLst>
              <a:ext uri="{FF2B5EF4-FFF2-40B4-BE49-F238E27FC236}">
                <a16:creationId xmlns:a16="http://schemas.microsoft.com/office/drawing/2014/main" id="{82B30EA8-5B5E-BDFF-6ABC-BBDE29446587}"/>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14" name="Date Placeholder 3">
            <a:extLst>
              <a:ext uri="{FF2B5EF4-FFF2-40B4-BE49-F238E27FC236}">
                <a16:creationId xmlns:a16="http://schemas.microsoft.com/office/drawing/2014/main" id="{B82B55A0-D703-256C-5EDC-1B5D5B791EDE}"/>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15" name="Picture 14">
            <a:extLst>
              <a:ext uri="{FF2B5EF4-FFF2-40B4-BE49-F238E27FC236}">
                <a16:creationId xmlns:a16="http://schemas.microsoft.com/office/drawing/2014/main" id="{BA5AB396-D1C1-0721-32D5-5A6FA8A70E73}"/>
              </a:ext>
            </a:extLst>
          </p:cNvPr>
          <p:cNvPicPr>
            <a:picLocks noChangeAspect="1"/>
          </p:cNvPicPr>
          <p:nvPr/>
        </p:nvPicPr>
        <p:blipFill>
          <a:blip r:embed="rId3"/>
          <a:stretch>
            <a:fillRect/>
          </a:stretch>
        </p:blipFill>
        <p:spPr>
          <a:xfrm>
            <a:off x="85345" y="6541897"/>
            <a:ext cx="679558" cy="163703"/>
          </a:xfrm>
          <a:prstGeom prst="rect">
            <a:avLst/>
          </a:prstGeom>
        </p:spPr>
      </p:pic>
      <p:sp>
        <p:nvSpPr>
          <p:cNvPr id="16" name="Slide Number Placeholder 4">
            <a:extLst>
              <a:ext uri="{FF2B5EF4-FFF2-40B4-BE49-F238E27FC236}">
                <a16:creationId xmlns:a16="http://schemas.microsoft.com/office/drawing/2014/main" id="{677A1597-D07F-2A9D-7692-D29DB393619B}"/>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24</a:t>
            </a:fld>
            <a:endParaRPr lang="en-US" sz="1100" dirty="0"/>
          </a:p>
        </p:txBody>
      </p:sp>
    </p:spTree>
    <p:extLst>
      <p:ext uri="{BB962C8B-B14F-4D97-AF65-F5344CB8AC3E}">
        <p14:creationId xmlns:p14="http://schemas.microsoft.com/office/powerpoint/2010/main" val="2666787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85AF3A-AC7C-02D6-7BE1-ABD8215E418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F5240D8-EBD3-0093-2475-635D2B8E2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253798-E1EA-6483-3B64-C674D5AE4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62E0E3D8-6297-C296-A405-15DC67EEA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C71D33A-FB36-F469-FB00-45EC0CB65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accent2">
                  <a:lumMod val="60000"/>
                  <a:lumOff val="4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CFEBDFA-1F19-F87B-4786-1E1F3DA93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1999" cy="6858000"/>
          </a:xfrm>
          <a:prstGeom prst="rect">
            <a:avLst/>
          </a:prstGeom>
          <a:gradFill>
            <a:gsLst>
              <a:gs pos="49000">
                <a:schemeClr val="accent5">
                  <a:alpha val="50000"/>
                </a:schemeClr>
              </a:gs>
              <a:gs pos="100000">
                <a:schemeClr val="accent2">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BF13C60-5DB3-EC87-A951-A50BAB776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0">
                <a:schemeClr val="accent2">
                  <a:alpha val="17000"/>
                </a:schemeClr>
              </a:gs>
              <a:gs pos="85000">
                <a:schemeClr val="accent4">
                  <a:alpha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3">
            <a:extLst>
              <a:ext uri="{FF2B5EF4-FFF2-40B4-BE49-F238E27FC236}">
                <a16:creationId xmlns:a16="http://schemas.microsoft.com/office/drawing/2014/main" id="{182F8D16-4FB8-8D53-B11D-D7EAE8630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60656" y="-2569189"/>
            <a:ext cx="5115722" cy="10255626"/>
          </a:xfrm>
          <a:custGeom>
            <a:avLst/>
            <a:gdLst>
              <a:gd name="connsiteX0" fmla="*/ 2065105 w 2065105"/>
              <a:gd name="connsiteY0" fmla="*/ 0 h 4139967"/>
              <a:gd name="connsiteX1" fmla="*/ 2065105 w 2065105"/>
              <a:gd name="connsiteY1" fmla="*/ 4139967 h 4139967"/>
              <a:gd name="connsiteX2" fmla="*/ 1858573 w 2065105"/>
              <a:gd name="connsiteY2" fmla="*/ 4129538 h 4139967"/>
              <a:gd name="connsiteX3" fmla="*/ 0 w 2065105"/>
              <a:gd name="connsiteY3" fmla="*/ 2069983 h 4139967"/>
              <a:gd name="connsiteX4" fmla="*/ 1858573 w 2065105"/>
              <a:gd name="connsiteY4" fmla="*/ 10428 h 413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105" h="4139967">
                <a:moveTo>
                  <a:pt x="2065105" y="0"/>
                </a:moveTo>
                <a:lnTo>
                  <a:pt x="2065105" y="4139967"/>
                </a:lnTo>
                <a:lnTo>
                  <a:pt x="1858573" y="4129538"/>
                </a:lnTo>
                <a:cubicBezTo>
                  <a:pt x="814640" y="4023521"/>
                  <a:pt x="0" y="3141887"/>
                  <a:pt x="0" y="2069983"/>
                </a:cubicBezTo>
                <a:cubicBezTo>
                  <a:pt x="0" y="998079"/>
                  <a:pt x="814640" y="116446"/>
                  <a:pt x="1858573" y="10428"/>
                </a:cubicBezTo>
                <a:close/>
              </a:path>
            </a:pathLst>
          </a:custGeom>
          <a:gradFill flip="none" rotWithShape="1">
            <a:gsLst>
              <a:gs pos="7000">
                <a:schemeClr val="accent4">
                  <a:lumMod val="60000"/>
                  <a:lumOff val="40000"/>
                  <a:alpha val="3000"/>
                </a:schemeClr>
              </a:gs>
              <a:gs pos="100000">
                <a:schemeClr val="accent4">
                  <a:lumMod val="60000"/>
                  <a:lumOff val="40000"/>
                  <a:alpha val="3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E837C1B-0616-B196-9716-4F29FB3F3343}"/>
              </a:ext>
            </a:extLst>
          </p:cNvPr>
          <p:cNvSpPr>
            <a:spLocks noGrp="1"/>
          </p:cNvSpPr>
          <p:nvPr>
            <p:ph type="title"/>
          </p:nvPr>
        </p:nvSpPr>
        <p:spPr>
          <a:xfrm>
            <a:off x="1524000" y="1104444"/>
            <a:ext cx="9777296" cy="3772355"/>
          </a:xfrm>
        </p:spPr>
        <p:txBody>
          <a:bodyPr vert="horz" lIns="0" tIns="0" rIns="0" bIns="0" rtlCol="0" anchor="ctr">
            <a:normAutofit/>
          </a:bodyPr>
          <a:lstStyle/>
          <a:p>
            <a:pPr algn="ctr"/>
            <a:r>
              <a:rPr lang="en-US" dirty="0">
                <a:solidFill>
                  <a:schemeClr val="bg1"/>
                </a:solidFill>
              </a:rPr>
              <a:t>Short interlude:</a:t>
            </a:r>
            <a:br>
              <a:rPr lang="en-US" dirty="0">
                <a:solidFill>
                  <a:schemeClr val="bg1"/>
                </a:solidFill>
              </a:rPr>
            </a:br>
            <a:r>
              <a:rPr lang="en-US" dirty="0">
                <a:solidFill>
                  <a:schemeClr val="bg1"/>
                </a:solidFill>
              </a:rPr>
              <a:t>Next gen detectors </a:t>
            </a:r>
            <a:br>
              <a:rPr lang="en-US" dirty="0">
                <a:solidFill>
                  <a:schemeClr val="bg1"/>
                </a:solidFill>
              </a:rPr>
            </a:br>
            <a:r>
              <a:rPr lang="en-US" dirty="0">
                <a:solidFill>
                  <a:schemeClr val="bg1"/>
                </a:solidFill>
              </a:rPr>
              <a:t>require</a:t>
            </a:r>
            <a:br>
              <a:rPr lang="en-US" dirty="0">
                <a:solidFill>
                  <a:schemeClr val="bg1"/>
                </a:solidFill>
              </a:rPr>
            </a:br>
            <a:r>
              <a:rPr lang="en-US" dirty="0">
                <a:solidFill>
                  <a:schemeClr val="bg1"/>
                </a:solidFill>
              </a:rPr>
              <a:t>next gen software</a:t>
            </a:r>
          </a:p>
        </p:txBody>
      </p:sp>
      <p:sp>
        <p:nvSpPr>
          <p:cNvPr id="2" name="Date Placeholder 3">
            <a:extLst>
              <a:ext uri="{FF2B5EF4-FFF2-40B4-BE49-F238E27FC236}">
                <a16:creationId xmlns:a16="http://schemas.microsoft.com/office/drawing/2014/main" id="{7A5E8239-96DB-DEB0-6652-814C29D54E81}"/>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3" name="Date Placeholder 3">
            <a:extLst>
              <a:ext uri="{FF2B5EF4-FFF2-40B4-BE49-F238E27FC236}">
                <a16:creationId xmlns:a16="http://schemas.microsoft.com/office/drawing/2014/main" id="{F442668F-DBEE-B226-0A93-0D8C731F9B49}"/>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7" name="Picture 6">
            <a:extLst>
              <a:ext uri="{FF2B5EF4-FFF2-40B4-BE49-F238E27FC236}">
                <a16:creationId xmlns:a16="http://schemas.microsoft.com/office/drawing/2014/main" id="{1B0204D4-0239-4701-9A2B-A2CED122DDA0}"/>
              </a:ext>
            </a:extLst>
          </p:cNvPr>
          <p:cNvPicPr>
            <a:picLocks noChangeAspect="1"/>
          </p:cNvPicPr>
          <p:nvPr/>
        </p:nvPicPr>
        <p:blipFill>
          <a:blip r:embed="rId2"/>
          <a:stretch>
            <a:fillRect/>
          </a:stretch>
        </p:blipFill>
        <p:spPr>
          <a:xfrm>
            <a:off x="85345" y="6541897"/>
            <a:ext cx="679558" cy="163703"/>
          </a:xfrm>
          <a:prstGeom prst="rect">
            <a:avLst/>
          </a:prstGeom>
        </p:spPr>
      </p:pic>
      <p:sp>
        <p:nvSpPr>
          <p:cNvPr id="8" name="Slide Number Placeholder 4">
            <a:extLst>
              <a:ext uri="{FF2B5EF4-FFF2-40B4-BE49-F238E27FC236}">
                <a16:creationId xmlns:a16="http://schemas.microsoft.com/office/drawing/2014/main" id="{1BE0F164-CD0C-8853-F5A8-CA95A3B27079}"/>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25</a:t>
            </a:fld>
            <a:endParaRPr lang="en-US" sz="1100" dirty="0"/>
          </a:p>
        </p:txBody>
      </p:sp>
    </p:spTree>
    <p:extLst>
      <p:ext uri="{BB962C8B-B14F-4D97-AF65-F5344CB8AC3E}">
        <p14:creationId xmlns:p14="http://schemas.microsoft.com/office/powerpoint/2010/main" val="3240527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53138-D0C1-6054-033F-B05AEABF3E9C}"/>
              </a:ext>
            </a:extLst>
          </p:cNvPr>
          <p:cNvSpPr>
            <a:spLocks noGrp="1"/>
          </p:cNvSpPr>
          <p:nvPr>
            <p:ph type="title"/>
          </p:nvPr>
        </p:nvSpPr>
        <p:spPr>
          <a:xfrm>
            <a:off x="161935" y="290721"/>
            <a:ext cx="6612298" cy="1234440"/>
          </a:xfrm>
        </p:spPr>
        <p:txBody>
          <a:bodyPr>
            <a:normAutofit fontScale="90000"/>
          </a:bodyPr>
          <a:lstStyle/>
          <a:p>
            <a:r>
              <a:rPr lang="en-US" dirty="0"/>
              <a:t>pixelated Design is well-suited for GPU processing</a:t>
            </a:r>
          </a:p>
        </p:txBody>
      </p:sp>
      <p:sp>
        <p:nvSpPr>
          <p:cNvPr id="3" name="Content Placeholder 2">
            <a:extLst>
              <a:ext uri="{FF2B5EF4-FFF2-40B4-BE49-F238E27FC236}">
                <a16:creationId xmlns:a16="http://schemas.microsoft.com/office/drawing/2014/main" id="{0779E4F7-90B4-5E90-A270-25B80870A052}"/>
              </a:ext>
            </a:extLst>
          </p:cNvPr>
          <p:cNvSpPr>
            <a:spLocks noGrp="1"/>
          </p:cNvSpPr>
          <p:nvPr>
            <p:ph idx="1"/>
          </p:nvPr>
        </p:nvSpPr>
        <p:spPr>
          <a:xfrm>
            <a:off x="161935" y="1999538"/>
            <a:ext cx="6196883" cy="4341297"/>
          </a:xfrm>
        </p:spPr>
        <p:txBody>
          <a:bodyPr>
            <a:normAutofit/>
          </a:bodyPr>
          <a:lstStyle/>
          <a:p>
            <a:pPr lvl="1">
              <a:lnSpc>
                <a:spcPct val="100000"/>
              </a:lnSpc>
            </a:pPr>
            <a:r>
              <a:rPr lang="en-US" sz="2400" b="0" i="0" dirty="0">
                <a:solidFill>
                  <a:srgbClr val="374151"/>
                </a:solidFill>
                <a:effectLst/>
                <a:ea typeface="Hiragino Sans W4" panose="020B0400000000000000" pitchFamily="34" charset="-128"/>
              </a:rPr>
              <a:t>Advanced simulation leveraging highly parallelized processing.</a:t>
            </a:r>
          </a:p>
          <a:p>
            <a:pPr lvl="2">
              <a:lnSpc>
                <a:spcPct val="100000"/>
              </a:lnSpc>
            </a:pPr>
            <a:r>
              <a:rPr lang="en-US" sz="2400" b="1" dirty="0">
                <a:solidFill>
                  <a:schemeClr val="accent2">
                    <a:lumMod val="75000"/>
                  </a:schemeClr>
                </a:solidFill>
                <a:ea typeface="Hiragino Sans W4" panose="020B0400000000000000" pitchFamily="34" charset="-128"/>
              </a:rPr>
              <a:t>C</a:t>
            </a:r>
            <a:r>
              <a:rPr lang="en-US" sz="2400" b="1" i="0" dirty="0">
                <a:solidFill>
                  <a:schemeClr val="accent2">
                    <a:lumMod val="75000"/>
                  </a:schemeClr>
                </a:solidFill>
                <a:effectLst/>
                <a:ea typeface="Hiragino Sans W4" panose="020B0400000000000000" pitchFamily="34" charset="-128"/>
              </a:rPr>
              <a:t>onsistent processing time even as the number of pixels increased.</a:t>
            </a:r>
          </a:p>
          <a:p>
            <a:pPr lvl="2">
              <a:lnSpc>
                <a:spcPct val="100000"/>
              </a:lnSpc>
            </a:pPr>
            <a:r>
              <a:rPr lang="en-US" sz="2400" b="1" i="0" dirty="0">
                <a:solidFill>
                  <a:schemeClr val="accent2">
                    <a:lumMod val="75000"/>
                  </a:schemeClr>
                </a:solidFill>
                <a:effectLst/>
                <a:ea typeface="Hiragino Sans W4" panose="020B0400000000000000" pitchFamily="34" charset="-128"/>
              </a:rPr>
              <a:t>Benchmarked against cosmic data, demonstrating its high maturity.</a:t>
            </a:r>
          </a:p>
          <a:p>
            <a:pPr lvl="1">
              <a:lnSpc>
                <a:spcPct val="100000"/>
              </a:lnSpc>
            </a:pPr>
            <a:r>
              <a:rPr lang="en-US" sz="2400" dirty="0">
                <a:solidFill>
                  <a:srgbClr val="374151"/>
                </a:solidFill>
                <a:ea typeface="Hiragino Sans W4" panose="020B0400000000000000" pitchFamily="34" charset="-128"/>
              </a:rPr>
              <a:t>M</a:t>
            </a:r>
            <a:r>
              <a:rPr lang="en-US" sz="2400" b="0" i="0" dirty="0">
                <a:solidFill>
                  <a:srgbClr val="374151"/>
                </a:solidFill>
                <a:effectLst/>
                <a:ea typeface="Hiragino Sans W4" panose="020B0400000000000000" pitchFamily="34" charset="-128"/>
              </a:rPr>
              <a:t>achine-learning based reconstruction integrate seamlessly to GPU computing.</a:t>
            </a:r>
          </a:p>
        </p:txBody>
      </p:sp>
      <p:sp>
        <p:nvSpPr>
          <p:cNvPr id="5" name="Slide Number Placeholder 4">
            <a:extLst>
              <a:ext uri="{FF2B5EF4-FFF2-40B4-BE49-F238E27FC236}">
                <a16:creationId xmlns:a16="http://schemas.microsoft.com/office/drawing/2014/main" id="{B2309894-F956-56BB-1378-2F23A5E26EF0}"/>
              </a:ext>
            </a:extLst>
          </p:cNvPr>
          <p:cNvSpPr>
            <a:spLocks noGrp="1"/>
          </p:cNvSpPr>
          <p:nvPr>
            <p:ph type="sldNum" sz="quarter" idx="12"/>
          </p:nvPr>
        </p:nvSpPr>
        <p:spPr/>
        <p:txBody>
          <a:bodyPr/>
          <a:lstStyle/>
          <a:p>
            <a:fld id="{C01389E6-C847-4AD0-B56D-D205B2EAB1EE}" type="slidenum">
              <a:rPr lang="en-US" smtClean="0"/>
              <a:pPr/>
              <a:t>26</a:t>
            </a:fld>
            <a:endParaRPr lang="en-US" dirty="0"/>
          </a:p>
        </p:txBody>
      </p:sp>
      <p:sp>
        <p:nvSpPr>
          <p:cNvPr id="7" name="TextBox 6">
            <a:extLst>
              <a:ext uri="{FF2B5EF4-FFF2-40B4-BE49-F238E27FC236}">
                <a16:creationId xmlns:a16="http://schemas.microsoft.com/office/drawing/2014/main" id="{F2580FAE-0BB3-A047-3B29-839E5AF33349}"/>
              </a:ext>
            </a:extLst>
          </p:cNvPr>
          <p:cNvSpPr txBox="1"/>
          <p:nvPr/>
        </p:nvSpPr>
        <p:spPr>
          <a:xfrm>
            <a:off x="7665744" y="420580"/>
            <a:ext cx="3024535" cy="630942"/>
          </a:xfrm>
          <a:prstGeom prst="rect">
            <a:avLst/>
          </a:prstGeom>
          <a:noFill/>
        </p:spPr>
        <p:txBody>
          <a:bodyPr wrap="square" rtlCol="0">
            <a:spAutoFit/>
          </a:bodyPr>
          <a:lstStyle/>
          <a:p>
            <a:pPr algn="r" rtl="0">
              <a:spcBef>
                <a:spcPts val="0"/>
              </a:spcBef>
              <a:spcAft>
                <a:spcPts val="0"/>
              </a:spcAft>
            </a:pPr>
            <a:r>
              <a:rPr lang="en-US" sz="1100" b="0" i="0" dirty="0">
                <a:solidFill>
                  <a:srgbClr val="333333"/>
                </a:solidFill>
                <a:effectLst/>
                <a:latin typeface="News Gothic MT" panose="020B0503020103020203" pitchFamily="34" charset="0"/>
              </a:rPr>
              <a:t>A. Abed Abud </a:t>
            </a:r>
            <a:r>
              <a:rPr lang="en-US" sz="1100" b="0" i="1" dirty="0">
                <a:solidFill>
                  <a:srgbClr val="333333"/>
                </a:solidFill>
                <a:effectLst/>
                <a:latin typeface="News Gothic MT" panose="020B0503020103020203" pitchFamily="34" charset="0"/>
              </a:rPr>
              <a:t>et al</a:t>
            </a:r>
            <a:r>
              <a:rPr lang="en-US" sz="1100" b="0" i="0" dirty="0">
                <a:solidFill>
                  <a:srgbClr val="333333"/>
                </a:solidFill>
                <a:effectLst/>
                <a:latin typeface="News Gothic MT" panose="020B0503020103020203" pitchFamily="34" charset="0"/>
              </a:rPr>
              <a:t> 2023 </a:t>
            </a:r>
            <a:r>
              <a:rPr lang="en-US" sz="1100" b="0" i="1" dirty="0">
                <a:solidFill>
                  <a:srgbClr val="333333"/>
                </a:solidFill>
                <a:effectLst/>
                <a:latin typeface="News Gothic MT" panose="020B0503020103020203" pitchFamily="34" charset="0"/>
              </a:rPr>
              <a:t>JINST</a:t>
            </a:r>
            <a:r>
              <a:rPr lang="en-US" sz="1100" b="0" i="0" dirty="0">
                <a:solidFill>
                  <a:srgbClr val="333333"/>
                </a:solidFill>
                <a:effectLst/>
                <a:latin typeface="News Gothic MT" panose="020B0503020103020203" pitchFamily="34" charset="0"/>
              </a:rPr>
              <a:t> </a:t>
            </a:r>
            <a:r>
              <a:rPr lang="en-US" sz="1100" b="1" i="0" dirty="0">
                <a:solidFill>
                  <a:srgbClr val="333333"/>
                </a:solidFill>
                <a:effectLst/>
                <a:latin typeface="News Gothic MT" panose="020B0503020103020203" pitchFamily="34" charset="0"/>
              </a:rPr>
              <a:t>18</a:t>
            </a:r>
            <a:r>
              <a:rPr lang="en-US" sz="1100" b="0" i="0" dirty="0">
                <a:solidFill>
                  <a:srgbClr val="333333"/>
                </a:solidFill>
                <a:effectLst/>
                <a:latin typeface="News Gothic MT" panose="020B0503020103020203" pitchFamily="34" charset="0"/>
              </a:rPr>
              <a:t> P04034 </a:t>
            </a:r>
          </a:p>
          <a:p>
            <a:pPr algn="r" rtl="0">
              <a:spcBef>
                <a:spcPts val="0"/>
              </a:spcBef>
              <a:spcAft>
                <a:spcPts val="0"/>
              </a:spcAft>
            </a:pPr>
            <a:r>
              <a:rPr lang="en-US" sz="1200" i="1" u="none" strike="noStrike" dirty="0">
                <a:solidFill>
                  <a:schemeClr val="tx1">
                    <a:lumMod val="75000"/>
                    <a:lumOff val="25000"/>
                  </a:schemeClr>
                </a:solidFill>
                <a:effectLst/>
                <a:latin typeface="News Gothic MT" panose="020B0503020103020203" pitchFamily="34" charset="0"/>
              </a:rPr>
              <a:t>Highly-parallelized simulation of a pixelated LArTPC on a GPU</a:t>
            </a:r>
          </a:p>
        </p:txBody>
      </p:sp>
      <p:pic>
        <p:nvPicPr>
          <p:cNvPr id="8" name="Picture 10">
            <a:extLst>
              <a:ext uri="{FF2B5EF4-FFF2-40B4-BE49-F238E27FC236}">
                <a16:creationId xmlns:a16="http://schemas.microsoft.com/office/drawing/2014/main" id="{E1C80C9C-A575-BEDF-D282-7B2D58EC18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04" r="4311" b="15065"/>
          <a:stretch/>
        </p:blipFill>
        <p:spPr bwMode="auto">
          <a:xfrm>
            <a:off x="6868559" y="1051522"/>
            <a:ext cx="5094574" cy="24725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5454C8F8-FF3F-7D76-30C6-2A358B68B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8658" y="3593192"/>
            <a:ext cx="4365123" cy="2747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FA7B1D17-FA60-4561-D9C8-F0D05A4AEA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9767" y="0"/>
            <a:ext cx="1389082" cy="1631216"/>
          </a:xfrm>
          <a:prstGeom prst="rect">
            <a:avLst/>
          </a:prstGeom>
          <a:noFill/>
          <a:extLst>
            <a:ext uri="{909E8E84-426E-40DD-AFC4-6F175D3DCCD1}">
              <a14:hiddenFill xmlns:a14="http://schemas.microsoft.com/office/drawing/2010/main">
                <a:solidFill>
                  <a:srgbClr val="FFFFFF"/>
                </a:solidFill>
              </a14:hiddenFill>
            </a:ext>
          </a:extLst>
        </p:spPr>
      </p:pic>
      <p:sp>
        <p:nvSpPr>
          <p:cNvPr id="10" name="Date Placeholder 3">
            <a:extLst>
              <a:ext uri="{FF2B5EF4-FFF2-40B4-BE49-F238E27FC236}">
                <a16:creationId xmlns:a16="http://schemas.microsoft.com/office/drawing/2014/main" id="{A826BA6A-ADEF-9A59-48CD-109298561145}"/>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Tree>
    <p:extLst>
      <p:ext uri="{BB962C8B-B14F-4D97-AF65-F5344CB8AC3E}">
        <p14:creationId xmlns:p14="http://schemas.microsoft.com/office/powerpoint/2010/main" val="2733269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EE486-B047-F6C8-5A2F-F74E970BDABD}"/>
              </a:ext>
            </a:extLst>
          </p:cNvPr>
          <p:cNvSpPr>
            <a:spLocks noGrp="1"/>
          </p:cNvSpPr>
          <p:nvPr>
            <p:ph type="title"/>
          </p:nvPr>
        </p:nvSpPr>
        <p:spPr>
          <a:xfrm>
            <a:off x="176022" y="91440"/>
            <a:ext cx="11839956" cy="1234440"/>
          </a:xfrm>
        </p:spPr>
        <p:txBody>
          <a:bodyPr/>
          <a:lstStyle/>
          <a:p>
            <a:r>
              <a:rPr lang="en-US" dirty="0"/>
              <a:t>modular TPC with optical segmentation</a:t>
            </a:r>
          </a:p>
        </p:txBody>
      </p:sp>
      <p:sp>
        <p:nvSpPr>
          <p:cNvPr id="3" name="Content Placeholder 2">
            <a:extLst>
              <a:ext uri="{FF2B5EF4-FFF2-40B4-BE49-F238E27FC236}">
                <a16:creationId xmlns:a16="http://schemas.microsoft.com/office/drawing/2014/main" id="{F01498B6-9143-FDA1-16DF-738C6488ED73}"/>
              </a:ext>
            </a:extLst>
          </p:cNvPr>
          <p:cNvSpPr>
            <a:spLocks noGrp="1"/>
          </p:cNvSpPr>
          <p:nvPr>
            <p:ph idx="1"/>
          </p:nvPr>
        </p:nvSpPr>
        <p:spPr>
          <a:xfrm>
            <a:off x="276649" y="1597660"/>
            <a:ext cx="8575251" cy="1234440"/>
          </a:xfrm>
        </p:spPr>
        <p:txBody>
          <a:bodyPr/>
          <a:lstStyle/>
          <a:p>
            <a:pPr lvl="1"/>
            <a:r>
              <a:rPr lang="en-US" dirty="0"/>
              <a:t>To simplify charge-light signal matching combinatorics, modularize the TPCs and add optical segmentation.</a:t>
            </a:r>
          </a:p>
          <a:p>
            <a:pPr lvl="2"/>
            <a:r>
              <a:rPr lang="en-US" dirty="0"/>
              <a:t>Creates short drift distances (~50 cm) with contained scintillation light</a:t>
            </a:r>
            <a:endParaRPr lang="en-US" dirty="0">
              <a:solidFill>
                <a:schemeClr val="tx1">
                  <a:lumMod val="75000"/>
                  <a:lumOff val="25000"/>
                </a:schemeClr>
              </a:solidFill>
              <a:latin typeface="Hiragino Sans W4" panose="020B0400000000000000" pitchFamily="34" charset="-128"/>
              <a:ea typeface="Hiragino Sans W4" panose="020B0400000000000000" pitchFamily="34" charset="-128"/>
            </a:endParaRPr>
          </a:p>
          <a:p>
            <a:endParaRPr lang="en-US" dirty="0"/>
          </a:p>
        </p:txBody>
      </p:sp>
      <p:sp>
        <p:nvSpPr>
          <p:cNvPr id="5" name="Slide Number Placeholder 4">
            <a:extLst>
              <a:ext uri="{FF2B5EF4-FFF2-40B4-BE49-F238E27FC236}">
                <a16:creationId xmlns:a16="http://schemas.microsoft.com/office/drawing/2014/main" id="{0DFE3ACA-612E-E99E-6C80-F6F862624299}"/>
              </a:ext>
            </a:extLst>
          </p:cNvPr>
          <p:cNvSpPr>
            <a:spLocks noGrp="1"/>
          </p:cNvSpPr>
          <p:nvPr>
            <p:ph type="sldNum" sz="quarter" idx="12"/>
          </p:nvPr>
        </p:nvSpPr>
        <p:spPr/>
        <p:txBody>
          <a:bodyPr/>
          <a:lstStyle/>
          <a:p>
            <a:fld id="{C01389E6-C847-4AD0-B56D-D205B2EAB1EE}" type="slidenum">
              <a:rPr lang="en-US" smtClean="0"/>
              <a:pPr/>
              <a:t>27</a:t>
            </a:fld>
            <a:endParaRPr lang="en-US" dirty="0"/>
          </a:p>
        </p:txBody>
      </p:sp>
      <p:pic>
        <p:nvPicPr>
          <p:cNvPr id="7170" name="Picture 2" descr="Energy Physics (LHEP ...">
            <a:extLst>
              <a:ext uri="{FF2B5EF4-FFF2-40B4-BE49-F238E27FC236}">
                <a16:creationId xmlns:a16="http://schemas.microsoft.com/office/drawing/2014/main" id="{FD0E0907-F0DE-5F08-8ABB-E4F4EC4F5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600" y="65024"/>
            <a:ext cx="2692400" cy="19909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5DFC090-C7D3-2BEA-1026-0A213947962E}"/>
              </a:ext>
            </a:extLst>
          </p:cNvPr>
          <p:cNvPicPr>
            <a:picLocks noChangeAspect="1"/>
          </p:cNvPicPr>
          <p:nvPr/>
        </p:nvPicPr>
        <p:blipFill rotWithShape="1">
          <a:blip r:embed="rId3"/>
          <a:srcRect l="12802" t="2578" r="5500" b="1301"/>
          <a:stretch/>
        </p:blipFill>
        <p:spPr>
          <a:xfrm>
            <a:off x="7011054" y="2847796"/>
            <a:ext cx="3987146" cy="3506513"/>
          </a:xfrm>
          <a:prstGeom prst="rect">
            <a:avLst/>
          </a:prstGeom>
        </p:spPr>
      </p:pic>
      <p:pic>
        <p:nvPicPr>
          <p:cNvPr id="10" name="Picture 9" descr="Chart, bar chart, line chart&#10;&#10;Description automatically generated">
            <a:extLst>
              <a:ext uri="{FF2B5EF4-FFF2-40B4-BE49-F238E27FC236}">
                <a16:creationId xmlns:a16="http://schemas.microsoft.com/office/drawing/2014/main" id="{B0DB9F58-8BA6-D919-B7EE-259C31C6B6A6}"/>
              </a:ext>
            </a:extLst>
          </p:cNvPr>
          <p:cNvPicPr>
            <a:picLocks noChangeAspect="1"/>
          </p:cNvPicPr>
          <p:nvPr/>
        </p:nvPicPr>
        <p:blipFill>
          <a:blip r:embed="rId4"/>
          <a:stretch>
            <a:fillRect/>
          </a:stretch>
        </p:blipFill>
        <p:spPr>
          <a:xfrm>
            <a:off x="1067516" y="2984500"/>
            <a:ext cx="4445540" cy="3191067"/>
          </a:xfrm>
          <a:prstGeom prst="rect">
            <a:avLst/>
          </a:prstGeom>
        </p:spPr>
      </p:pic>
      <p:sp>
        <p:nvSpPr>
          <p:cNvPr id="11" name="TextBox 10">
            <a:extLst>
              <a:ext uri="{FF2B5EF4-FFF2-40B4-BE49-F238E27FC236}">
                <a16:creationId xmlns:a16="http://schemas.microsoft.com/office/drawing/2014/main" id="{D197666C-C0B8-626C-F632-514AB43EBAA6}"/>
              </a:ext>
            </a:extLst>
          </p:cNvPr>
          <p:cNvSpPr txBox="1"/>
          <p:nvPr/>
        </p:nvSpPr>
        <p:spPr>
          <a:xfrm>
            <a:off x="4495469" y="6040612"/>
            <a:ext cx="3533173" cy="369332"/>
          </a:xfrm>
          <a:prstGeom prst="rect">
            <a:avLst/>
          </a:prstGeom>
          <a:noFill/>
        </p:spPr>
        <p:txBody>
          <a:bodyPr wrap="square">
            <a:spAutoFit/>
          </a:bodyPr>
          <a:lstStyle/>
          <a:p>
            <a:r>
              <a:rPr lang="en-US" b="1" dirty="0">
                <a:solidFill>
                  <a:srgbClr val="FF0000"/>
                </a:solidFill>
                <a:latin typeface="Hiragino Sans W4" panose="020B0400000000000000" pitchFamily="34" charset="-128"/>
                <a:ea typeface="Hiragino Sans W4" panose="020B0400000000000000" pitchFamily="34" charset="-128"/>
              </a:rPr>
              <a:t>Single neutrino interaction</a:t>
            </a:r>
          </a:p>
        </p:txBody>
      </p:sp>
      <p:cxnSp>
        <p:nvCxnSpPr>
          <p:cNvPr id="12" name="Straight Arrow Connector 11">
            <a:extLst>
              <a:ext uri="{FF2B5EF4-FFF2-40B4-BE49-F238E27FC236}">
                <a16:creationId xmlns:a16="http://schemas.microsoft.com/office/drawing/2014/main" id="{5D7CEB0A-C481-FC96-F37E-3B51CF3DA7DD}"/>
              </a:ext>
            </a:extLst>
          </p:cNvPr>
          <p:cNvCxnSpPr>
            <a:cxnSpLocks/>
          </p:cNvCxnSpPr>
          <p:nvPr/>
        </p:nvCxnSpPr>
        <p:spPr>
          <a:xfrm flipH="1" flipV="1">
            <a:off x="3975100" y="5765800"/>
            <a:ext cx="512643" cy="274812"/>
          </a:xfrm>
          <a:prstGeom prst="straightConnector1">
            <a:avLst/>
          </a:prstGeom>
          <a:ln>
            <a:solidFill>
              <a:srgbClr val="FF0000"/>
            </a:solidFill>
            <a:tailEnd type="triangle"/>
          </a:ln>
          <a:effectLst>
            <a:glow rad="30337">
              <a:schemeClr val="bg1"/>
            </a:glow>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4E7744AF-DEE0-51E3-3FFD-E4FCBC33F313}"/>
              </a:ext>
            </a:extLst>
          </p:cNvPr>
          <p:cNvCxnSpPr>
            <a:cxnSpLocks/>
          </p:cNvCxnSpPr>
          <p:nvPr/>
        </p:nvCxnSpPr>
        <p:spPr>
          <a:xfrm flipV="1">
            <a:off x="7124006" y="4711700"/>
            <a:ext cx="1588194" cy="1360100"/>
          </a:xfrm>
          <a:prstGeom prst="straightConnector1">
            <a:avLst/>
          </a:prstGeom>
          <a:ln>
            <a:solidFill>
              <a:srgbClr val="FF0000"/>
            </a:solidFill>
            <a:tailEnd type="triangle"/>
          </a:ln>
          <a:effectLst>
            <a:glow rad="30337">
              <a:schemeClr val="bg1"/>
            </a:glow>
          </a:effectLst>
        </p:spPr>
        <p:style>
          <a:lnRef idx="2">
            <a:schemeClr val="accent1"/>
          </a:lnRef>
          <a:fillRef idx="0">
            <a:schemeClr val="accent1"/>
          </a:fillRef>
          <a:effectRef idx="1">
            <a:schemeClr val="accent1"/>
          </a:effectRef>
          <a:fontRef idx="minor">
            <a:schemeClr val="tx1"/>
          </a:fontRef>
        </p:style>
      </p:cxnSp>
      <p:sp>
        <p:nvSpPr>
          <p:cNvPr id="19" name="Date Placeholder 3">
            <a:extLst>
              <a:ext uri="{FF2B5EF4-FFF2-40B4-BE49-F238E27FC236}">
                <a16:creationId xmlns:a16="http://schemas.microsoft.com/office/drawing/2014/main" id="{A1E8A593-6D5B-00CA-0288-E9F323FAE6F5}"/>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Tree>
    <p:extLst>
      <p:ext uri="{BB962C8B-B14F-4D97-AF65-F5344CB8AC3E}">
        <p14:creationId xmlns:p14="http://schemas.microsoft.com/office/powerpoint/2010/main" val="3144977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EE00C-5F17-9FC1-B30C-2FE79B94638A}"/>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0AD0F03E-A4D4-2EC1-726D-92EF0ADEA92B}"/>
              </a:ext>
            </a:extLst>
          </p:cNvPr>
          <p:cNvGrpSpPr/>
          <p:nvPr/>
        </p:nvGrpSpPr>
        <p:grpSpPr>
          <a:xfrm>
            <a:off x="6674156" y="2832101"/>
            <a:ext cx="4311344" cy="2870368"/>
            <a:chOff x="19329" y="2051555"/>
            <a:chExt cx="6116811" cy="4100661"/>
          </a:xfrm>
        </p:grpSpPr>
        <p:pic>
          <p:nvPicPr>
            <p:cNvPr id="21" name="Picture 20">
              <a:extLst>
                <a:ext uri="{FF2B5EF4-FFF2-40B4-BE49-F238E27FC236}">
                  <a16:creationId xmlns:a16="http://schemas.microsoft.com/office/drawing/2014/main" id="{CFA3E600-D55B-2DE1-98F8-07FF93119CF6}"/>
                </a:ext>
              </a:extLst>
            </p:cNvPr>
            <p:cNvPicPr>
              <a:picLocks noChangeAspect="1"/>
            </p:cNvPicPr>
            <p:nvPr/>
          </p:nvPicPr>
          <p:blipFill>
            <a:blip r:embed="rId2"/>
            <a:stretch>
              <a:fillRect/>
            </a:stretch>
          </p:blipFill>
          <p:spPr>
            <a:xfrm>
              <a:off x="820469" y="2051555"/>
              <a:ext cx="5315671" cy="4100661"/>
            </a:xfrm>
            <a:prstGeom prst="rect">
              <a:avLst/>
            </a:prstGeom>
          </p:spPr>
        </p:pic>
        <p:sp>
          <p:nvSpPr>
            <p:cNvPr id="22" name="Rectangle 21">
              <a:extLst>
                <a:ext uri="{FF2B5EF4-FFF2-40B4-BE49-F238E27FC236}">
                  <a16:creationId xmlns:a16="http://schemas.microsoft.com/office/drawing/2014/main" id="{836A859C-6709-644F-4A87-922ECFD5BF10}"/>
                </a:ext>
              </a:extLst>
            </p:cNvPr>
            <p:cNvSpPr/>
            <p:nvPr/>
          </p:nvSpPr>
          <p:spPr>
            <a:xfrm rot="19248261">
              <a:off x="19329" y="2336391"/>
              <a:ext cx="3025547" cy="11383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7CAD71A-3381-4E7F-F080-2B599B0BF2D1}"/>
              </a:ext>
            </a:extLst>
          </p:cNvPr>
          <p:cNvSpPr>
            <a:spLocks noGrp="1"/>
          </p:cNvSpPr>
          <p:nvPr>
            <p:ph type="title"/>
          </p:nvPr>
        </p:nvSpPr>
        <p:spPr>
          <a:xfrm>
            <a:off x="176022" y="91440"/>
            <a:ext cx="11839956" cy="1234440"/>
          </a:xfrm>
        </p:spPr>
        <p:txBody>
          <a:bodyPr/>
          <a:lstStyle/>
          <a:p>
            <a:r>
              <a:rPr lang="en-US" dirty="0"/>
              <a:t>modular TPC with optical segmentation</a:t>
            </a:r>
          </a:p>
        </p:txBody>
      </p:sp>
      <p:sp>
        <p:nvSpPr>
          <p:cNvPr id="5" name="Slide Number Placeholder 4">
            <a:extLst>
              <a:ext uri="{FF2B5EF4-FFF2-40B4-BE49-F238E27FC236}">
                <a16:creationId xmlns:a16="http://schemas.microsoft.com/office/drawing/2014/main" id="{C0636A3B-5620-3D04-E877-70727B828615}"/>
              </a:ext>
            </a:extLst>
          </p:cNvPr>
          <p:cNvSpPr>
            <a:spLocks noGrp="1"/>
          </p:cNvSpPr>
          <p:nvPr>
            <p:ph type="sldNum" sz="quarter" idx="12"/>
          </p:nvPr>
        </p:nvSpPr>
        <p:spPr/>
        <p:txBody>
          <a:bodyPr/>
          <a:lstStyle/>
          <a:p>
            <a:fld id="{C01389E6-C847-4AD0-B56D-D205B2EAB1EE}" type="slidenum">
              <a:rPr lang="en-US" smtClean="0"/>
              <a:pPr/>
              <a:t>28</a:t>
            </a:fld>
            <a:endParaRPr lang="en-US" dirty="0"/>
          </a:p>
        </p:txBody>
      </p:sp>
      <p:pic>
        <p:nvPicPr>
          <p:cNvPr id="7170" name="Picture 2" descr="Energy Physics (LHEP ...">
            <a:extLst>
              <a:ext uri="{FF2B5EF4-FFF2-40B4-BE49-F238E27FC236}">
                <a16:creationId xmlns:a16="http://schemas.microsoft.com/office/drawing/2014/main" id="{31334348-B3A8-DA46-EBF6-09A70888F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9600" y="65024"/>
            <a:ext cx="2692400" cy="19909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B17CE87-9313-A4EF-6F43-63A281585948}"/>
              </a:ext>
            </a:extLst>
          </p:cNvPr>
          <p:cNvSpPr txBox="1"/>
          <p:nvPr/>
        </p:nvSpPr>
        <p:spPr>
          <a:xfrm>
            <a:off x="4495469" y="6040612"/>
            <a:ext cx="3533173" cy="369332"/>
          </a:xfrm>
          <a:prstGeom prst="rect">
            <a:avLst/>
          </a:prstGeom>
          <a:noFill/>
        </p:spPr>
        <p:txBody>
          <a:bodyPr wrap="square">
            <a:spAutoFit/>
          </a:bodyPr>
          <a:lstStyle/>
          <a:p>
            <a:r>
              <a:rPr lang="en-US" b="1" dirty="0">
                <a:solidFill>
                  <a:srgbClr val="FF0000"/>
                </a:solidFill>
                <a:latin typeface="Hiragino Sans W4" panose="020B0400000000000000" pitchFamily="34" charset="-128"/>
                <a:ea typeface="Hiragino Sans W4" panose="020B0400000000000000" pitchFamily="34" charset="-128"/>
              </a:rPr>
              <a:t>Single neutrino interaction</a:t>
            </a:r>
          </a:p>
        </p:txBody>
      </p:sp>
      <p:cxnSp>
        <p:nvCxnSpPr>
          <p:cNvPr id="12" name="Straight Arrow Connector 11">
            <a:extLst>
              <a:ext uri="{FF2B5EF4-FFF2-40B4-BE49-F238E27FC236}">
                <a16:creationId xmlns:a16="http://schemas.microsoft.com/office/drawing/2014/main" id="{3E3E7AA7-7CBF-A477-57DE-2F8618676753}"/>
              </a:ext>
            </a:extLst>
          </p:cNvPr>
          <p:cNvCxnSpPr>
            <a:cxnSpLocks/>
          </p:cNvCxnSpPr>
          <p:nvPr/>
        </p:nvCxnSpPr>
        <p:spPr>
          <a:xfrm flipH="1" flipV="1">
            <a:off x="3975100" y="5765800"/>
            <a:ext cx="512643" cy="274812"/>
          </a:xfrm>
          <a:prstGeom prst="straightConnector1">
            <a:avLst/>
          </a:prstGeom>
          <a:ln>
            <a:solidFill>
              <a:srgbClr val="FF0000"/>
            </a:solidFill>
            <a:tailEnd type="triangle"/>
          </a:ln>
          <a:effectLst>
            <a:glow rad="30337">
              <a:schemeClr val="bg1"/>
            </a:glow>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994A0C8-66FF-2B48-57A1-7030BDCF5AF3}"/>
              </a:ext>
            </a:extLst>
          </p:cNvPr>
          <p:cNvCxnSpPr>
            <a:cxnSpLocks/>
          </p:cNvCxnSpPr>
          <p:nvPr/>
        </p:nvCxnSpPr>
        <p:spPr>
          <a:xfrm flipV="1">
            <a:off x="7124006" y="4711700"/>
            <a:ext cx="1588194" cy="1360100"/>
          </a:xfrm>
          <a:prstGeom prst="straightConnector1">
            <a:avLst/>
          </a:prstGeom>
          <a:ln>
            <a:solidFill>
              <a:srgbClr val="FF0000"/>
            </a:solidFill>
            <a:tailEnd type="triangle"/>
          </a:ln>
          <a:effectLst>
            <a:glow rad="30337">
              <a:schemeClr val="bg1"/>
            </a:glow>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2480337A-9FCB-5F6B-CA8B-7FEA1D194D29}"/>
              </a:ext>
            </a:extLst>
          </p:cNvPr>
          <p:cNvGrpSpPr/>
          <p:nvPr/>
        </p:nvGrpSpPr>
        <p:grpSpPr>
          <a:xfrm>
            <a:off x="831952" y="2981966"/>
            <a:ext cx="4641747" cy="2783834"/>
            <a:chOff x="6293606" y="2400285"/>
            <a:chExt cx="5206890" cy="3662682"/>
          </a:xfrm>
        </p:grpSpPr>
        <p:grpSp>
          <p:nvGrpSpPr>
            <p:cNvPr id="7" name="Group 6">
              <a:extLst>
                <a:ext uri="{FF2B5EF4-FFF2-40B4-BE49-F238E27FC236}">
                  <a16:creationId xmlns:a16="http://schemas.microsoft.com/office/drawing/2014/main" id="{3722AC7C-350A-EB8E-C4D7-580033FBCE3B}"/>
                </a:ext>
              </a:extLst>
            </p:cNvPr>
            <p:cNvGrpSpPr/>
            <p:nvPr/>
          </p:nvGrpSpPr>
          <p:grpSpPr>
            <a:xfrm>
              <a:off x="6293606" y="2400285"/>
              <a:ext cx="5077925" cy="3662682"/>
              <a:chOff x="6293606" y="2400285"/>
              <a:chExt cx="5077925" cy="3662682"/>
            </a:xfrm>
          </p:grpSpPr>
          <p:pic>
            <p:nvPicPr>
              <p:cNvPr id="14" name="Picture 13">
                <a:extLst>
                  <a:ext uri="{FF2B5EF4-FFF2-40B4-BE49-F238E27FC236}">
                    <a16:creationId xmlns:a16="http://schemas.microsoft.com/office/drawing/2014/main" id="{B7CBE22A-2EFC-3AE6-5C10-C592223EDC16}"/>
                  </a:ext>
                </a:extLst>
              </p:cNvPr>
              <p:cNvPicPr>
                <a:picLocks noChangeAspect="1"/>
              </p:cNvPicPr>
              <p:nvPr/>
            </p:nvPicPr>
            <p:blipFill>
              <a:blip r:embed="rId4"/>
              <a:stretch>
                <a:fillRect/>
              </a:stretch>
            </p:blipFill>
            <p:spPr>
              <a:xfrm>
                <a:off x="6293606" y="2400285"/>
                <a:ext cx="5012466" cy="3403200"/>
              </a:xfrm>
              <a:prstGeom prst="rect">
                <a:avLst/>
              </a:prstGeom>
            </p:spPr>
          </p:pic>
          <p:sp>
            <p:nvSpPr>
              <p:cNvPr id="15" name="Rectangle 14">
                <a:extLst>
                  <a:ext uri="{FF2B5EF4-FFF2-40B4-BE49-F238E27FC236}">
                    <a16:creationId xmlns:a16="http://schemas.microsoft.com/office/drawing/2014/main" id="{127BA05D-3734-8D69-559F-D5F396E0AC3A}"/>
                  </a:ext>
                </a:extLst>
              </p:cNvPr>
              <p:cNvSpPr/>
              <p:nvPr/>
            </p:nvSpPr>
            <p:spPr>
              <a:xfrm>
                <a:off x="9094180" y="5768854"/>
                <a:ext cx="2277351" cy="2941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descr="Chart, bar chart, line chart&#10;&#10;Description automatically generated">
              <a:extLst>
                <a:ext uri="{FF2B5EF4-FFF2-40B4-BE49-F238E27FC236}">
                  <a16:creationId xmlns:a16="http://schemas.microsoft.com/office/drawing/2014/main" id="{D1C795C6-BC62-42BA-98E3-A1D32085E4A1}"/>
                </a:ext>
              </a:extLst>
            </p:cNvPr>
            <p:cNvPicPr>
              <a:picLocks noChangeAspect="1"/>
            </p:cNvPicPr>
            <p:nvPr/>
          </p:nvPicPr>
          <p:blipFill rotWithShape="1">
            <a:blip r:embed="rId5"/>
            <a:srcRect l="77594" t="93776" r="1809" b="1421"/>
            <a:stretch/>
          </p:blipFill>
          <p:spPr>
            <a:xfrm>
              <a:off x="10396497" y="5812131"/>
              <a:ext cx="1103999" cy="184796"/>
            </a:xfrm>
            <a:prstGeom prst="rect">
              <a:avLst/>
            </a:prstGeom>
          </p:spPr>
        </p:pic>
      </p:grpSp>
      <p:sp>
        <p:nvSpPr>
          <p:cNvPr id="19" name="TextBox 18">
            <a:extLst>
              <a:ext uri="{FF2B5EF4-FFF2-40B4-BE49-F238E27FC236}">
                <a16:creationId xmlns:a16="http://schemas.microsoft.com/office/drawing/2014/main" id="{659F75C3-2CB0-5342-42A6-79F721E711E2}"/>
              </a:ext>
            </a:extLst>
          </p:cNvPr>
          <p:cNvSpPr txBox="1"/>
          <p:nvPr/>
        </p:nvSpPr>
        <p:spPr>
          <a:xfrm>
            <a:off x="2205730" y="3555397"/>
            <a:ext cx="3657286" cy="276999"/>
          </a:xfrm>
          <a:prstGeom prst="rect">
            <a:avLst/>
          </a:prstGeom>
          <a:noFill/>
        </p:spPr>
        <p:txBody>
          <a:bodyPr wrap="square">
            <a:spAutoFit/>
          </a:bodyPr>
          <a:lstStyle/>
          <a:p>
            <a:pPr marL="571500" indent="-457200">
              <a:buSzPts val="1800"/>
            </a:pPr>
            <a:r>
              <a:rPr lang="en-US" sz="1200" b="1" dirty="0">
                <a:solidFill>
                  <a:srgbClr val="004C97"/>
                </a:solidFill>
                <a:latin typeface="Hiragino Sans W4" panose="020B0400000000000000" pitchFamily="34" charset="-128"/>
                <a:ea typeface="Hiragino Sans W4" panose="020B0400000000000000" pitchFamily="34" charset="-128"/>
              </a:rPr>
              <a:t>Light flashes in a single TPC</a:t>
            </a:r>
            <a:endParaRPr lang="en-US" sz="1200" b="1" u="sng" dirty="0">
              <a:solidFill>
                <a:srgbClr val="004C97"/>
              </a:solidFill>
              <a:latin typeface="Hiragino Sans W4" panose="020B0400000000000000" pitchFamily="34" charset="-128"/>
              <a:ea typeface="Hiragino Sans W4" panose="020B0400000000000000" pitchFamily="34" charset="-128"/>
            </a:endParaRPr>
          </a:p>
        </p:txBody>
      </p:sp>
      <p:sp>
        <p:nvSpPr>
          <p:cNvPr id="23" name="TextBox 22">
            <a:extLst>
              <a:ext uri="{FF2B5EF4-FFF2-40B4-BE49-F238E27FC236}">
                <a16:creationId xmlns:a16="http://schemas.microsoft.com/office/drawing/2014/main" id="{ADF68260-D40D-AEFB-8667-A4DA625E02DB}"/>
              </a:ext>
            </a:extLst>
          </p:cNvPr>
          <p:cNvSpPr txBox="1"/>
          <p:nvPr/>
        </p:nvSpPr>
        <p:spPr>
          <a:xfrm>
            <a:off x="8109962" y="5502546"/>
            <a:ext cx="3657286" cy="276999"/>
          </a:xfrm>
          <a:prstGeom prst="rect">
            <a:avLst/>
          </a:prstGeom>
          <a:noFill/>
        </p:spPr>
        <p:txBody>
          <a:bodyPr wrap="square">
            <a:spAutoFit/>
          </a:bodyPr>
          <a:lstStyle/>
          <a:p>
            <a:pPr marL="571500" indent="-457200">
              <a:buSzPts val="1800"/>
            </a:pPr>
            <a:r>
              <a:rPr lang="en-US" sz="1200" b="1" dirty="0">
                <a:solidFill>
                  <a:srgbClr val="004C97"/>
                </a:solidFill>
                <a:latin typeface="Hiragino Sans W4" panose="020B0400000000000000" pitchFamily="34" charset="-128"/>
                <a:ea typeface="Hiragino Sans W4" panose="020B0400000000000000" pitchFamily="34" charset="-128"/>
              </a:rPr>
              <a:t>Charge deposit in a single TPC</a:t>
            </a:r>
            <a:endParaRPr lang="en-US" sz="1200" b="1" u="sng" dirty="0">
              <a:solidFill>
                <a:srgbClr val="004C97"/>
              </a:solidFill>
              <a:latin typeface="Hiragino Sans W4" panose="020B0400000000000000" pitchFamily="34" charset="-128"/>
              <a:ea typeface="Hiragino Sans W4" panose="020B0400000000000000" pitchFamily="34" charset="-128"/>
            </a:endParaRPr>
          </a:p>
        </p:txBody>
      </p:sp>
      <p:sp>
        <p:nvSpPr>
          <p:cNvPr id="26" name="Content Placeholder 2">
            <a:extLst>
              <a:ext uri="{FF2B5EF4-FFF2-40B4-BE49-F238E27FC236}">
                <a16:creationId xmlns:a16="http://schemas.microsoft.com/office/drawing/2014/main" id="{72994072-1BF6-8EF9-28F3-3B9D8CFE261F}"/>
              </a:ext>
            </a:extLst>
          </p:cNvPr>
          <p:cNvSpPr>
            <a:spLocks noGrp="1"/>
          </p:cNvSpPr>
          <p:nvPr>
            <p:ph idx="1"/>
          </p:nvPr>
        </p:nvSpPr>
        <p:spPr>
          <a:xfrm>
            <a:off x="276649" y="1597660"/>
            <a:ext cx="8575251" cy="1234440"/>
          </a:xfrm>
        </p:spPr>
        <p:txBody>
          <a:bodyPr/>
          <a:lstStyle/>
          <a:p>
            <a:pPr lvl="1"/>
            <a:r>
              <a:rPr lang="en-US" dirty="0"/>
              <a:t>To simplify charge-light signal matching combinatorics, modularize the TPCs and add optical segmentation.</a:t>
            </a:r>
          </a:p>
          <a:p>
            <a:pPr lvl="2"/>
            <a:r>
              <a:rPr lang="en-US" dirty="0"/>
              <a:t>Creates short drift distances (~50 cm) with contained scintillation light</a:t>
            </a:r>
            <a:endParaRPr lang="en-US" dirty="0">
              <a:solidFill>
                <a:schemeClr val="tx1">
                  <a:lumMod val="75000"/>
                  <a:lumOff val="25000"/>
                </a:schemeClr>
              </a:solidFill>
              <a:latin typeface="Hiragino Sans W4" panose="020B0400000000000000" pitchFamily="34" charset="-128"/>
              <a:ea typeface="Hiragino Sans W4" panose="020B0400000000000000" pitchFamily="34" charset="-128"/>
            </a:endParaRPr>
          </a:p>
          <a:p>
            <a:endParaRPr lang="en-US" dirty="0"/>
          </a:p>
        </p:txBody>
      </p:sp>
      <p:sp>
        <p:nvSpPr>
          <p:cNvPr id="27" name="Date Placeholder 3">
            <a:extLst>
              <a:ext uri="{FF2B5EF4-FFF2-40B4-BE49-F238E27FC236}">
                <a16:creationId xmlns:a16="http://schemas.microsoft.com/office/drawing/2014/main" id="{268FD29E-BCDB-A4A5-43A1-3007E2625E1B}"/>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Tree>
    <p:extLst>
      <p:ext uri="{BB962C8B-B14F-4D97-AF65-F5344CB8AC3E}">
        <p14:creationId xmlns:p14="http://schemas.microsoft.com/office/powerpoint/2010/main" val="1688753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EFD5358-E7E1-48E4-8AAF-72C5A5486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52414B-7410-0759-489C-AF0963A3C1F8}"/>
              </a:ext>
            </a:extLst>
          </p:cNvPr>
          <p:cNvSpPr>
            <a:spLocks noGrp="1"/>
          </p:cNvSpPr>
          <p:nvPr>
            <p:ph type="title"/>
          </p:nvPr>
        </p:nvSpPr>
        <p:spPr>
          <a:xfrm>
            <a:off x="152399" y="-707716"/>
            <a:ext cx="7757712" cy="1568824"/>
          </a:xfrm>
        </p:spPr>
        <p:txBody>
          <a:bodyPr>
            <a:normAutofit/>
          </a:bodyPr>
          <a:lstStyle/>
          <a:p>
            <a:r>
              <a:rPr lang="en-US" dirty="0"/>
              <a:t>Light readout system</a:t>
            </a:r>
          </a:p>
        </p:txBody>
      </p:sp>
      <p:sp>
        <p:nvSpPr>
          <p:cNvPr id="3" name="Content Placeholder 2">
            <a:extLst>
              <a:ext uri="{FF2B5EF4-FFF2-40B4-BE49-F238E27FC236}">
                <a16:creationId xmlns:a16="http://schemas.microsoft.com/office/drawing/2014/main" id="{5449DF9D-ADE4-E67F-35F7-64F08FF46249}"/>
              </a:ext>
            </a:extLst>
          </p:cNvPr>
          <p:cNvSpPr>
            <a:spLocks noGrp="1"/>
          </p:cNvSpPr>
          <p:nvPr>
            <p:ph idx="1"/>
          </p:nvPr>
        </p:nvSpPr>
        <p:spPr>
          <a:xfrm>
            <a:off x="704861" y="1094095"/>
            <a:ext cx="6762904" cy="5093944"/>
          </a:xfrm>
        </p:spPr>
        <p:txBody>
          <a:bodyPr>
            <a:normAutofit/>
          </a:bodyPr>
          <a:lstStyle/>
          <a:p>
            <a:pPr>
              <a:lnSpc>
                <a:spcPct val="100000"/>
              </a:lnSpc>
            </a:pPr>
            <a:r>
              <a:rPr lang="en-US" sz="2400" dirty="0">
                <a:ea typeface="Hiragino Sans W4" panose="020B0400000000000000" pitchFamily="34" charset="-128"/>
              </a:rPr>
              <a:t>Thin-profile VUV sensitive light-traps perpendicular to the pixelated anode.</a:t>
            </a:r>
          </a:p>
          <a:p>
            <a:pPr>
              <a:lnSpc>
                <a:spcPct val="100000"/>
              </a:lnSpc>
            </a:pPr>
            <a:r>
              <a:rPr lang="en-US" sz="2400" dirty="0">
                <a:ea typeface="Hiragino Sans W4" panose="020B0400000000000000" pitchFamily="34" charset="-128"/>
              </a:rPr>
              <a:t> 96 SiPMs per TPC provide 25% photo-coverage. </a:t>
            </a:r>
          </a:p>
          <a:p>
            <a:pPr>
              <a:lnSpc>
                <a:spcPct val="100000"/>
              </a:lnSpc>
            </a:pPr>
            <a:r>
              <a:rPr lang="en-US" sz="2400" dirty="0">
                <a:ea typeface="Hiragino Sans W4" panose="020B0400000000000000" pitchFamily="34" charset="-128"/>
              </a:rPr>
              <a:t>Two complementary light traps with shared readout electronics:</a:t>
            </a:r>
          </a:p>
          <a:p>
            <a:pPr lvl="1">
              <a:lnSpc>
                <a:spcPct val="100000"/>
              </a:lnSpc>
            </a:pPr>
            <a:r>
              <a:rPr lang="en-US" sz="2400" dirty="0">
                <a:ea typeface="Hiragino Sans W4" panose="020B0400000000000000" pitchFamily="34" charset="-128"/>
              </a:rPr>
              <a:t>ArCLight (ArgonCube light detector)</a:t>
            </a:r>
          </a:p>
          <a:p>
            <a:pPr lvl="2">
              <a:lnSpc>
                <a:spcPct val="100000"/>
              </a:lnSpc>
            </a:pPr>
            <a:r>
              <a:rPr lang="en-US" sz="2400" dirty="0">
                <a:ea typeface="Hiragino Sans W4" panose="020B0400000000000000" pitchFamily="34" charset="-128"/>
              </a:rPr>
              <a:t>30 cm x 50 cm x 1 cm</a:t>
            </a:r>
          </a:p>
          <a:p>
            <a:pPr lvl="2">
              <a:lnSpc>
                <a:spcPct val="100000"/>
              </a:lnSpc>
            </a:pPr>
            <a:r>
              <a:rPr lang="en-US" sz="2400" dirty="0">
                <a:ea typeface="Hiragino Sans W4" panose="020B0400000000000000" pitchFamily="34" charset="-128"/>
              </a:rPr>
              <a:t>6 SiPM channels</a:t>
            </a:r>
          </a:p>
          <a:p>
            <a:pPr lvl="1">
              <a:lnSpc>
                <a:spcPct val="100000"/>
              </a:lnSpc>
            </a:pPr>
            <a:r>
              <a:rPr lang="en-US" sz="2400" dirty="0">
                <a:ea typeface="Hiragino Sans W4" panose="020B0400000000000000" pitchFamily="34" charset="-128"/>
              </a:rPr>
              <a:t>LCM (light collection module)</a:t>
            </a:r>
          </a:p>
          <a:p>
            <a:pPr lvl="2">
              <a:lnSpc>
                <a:spcPct val="100000"/>
              </a:lnSpc>
            </a:pPr>
            <a:r>
              <a:rPr lang="en-US" sz="2400" dirty="0">
                <a:ea typeface="Hiragino Sans W4" panose="020B0400000000000000" pitchFamily="34" charset="-128"/>
              </a:rPr>
              <a:t>10 cm x 50 cm x 1 cm</a:t>
            </a:r>
          </a:p>
          <a:p>
            <a:pPr lvl="2">
              <a:lnSpc>
                <a:spcPct val="100000"/>
              </a:lnSpc>
            </a:pPr>
            <a:r>
              <a:rPr lang="en-US" sz="2400" dirty="0">
                <a:ea typeface="Hiragino Sans W4" panose="020B0400000000000000" pitchFamily="34" charset="-128"/>
              </a:rPr>
              <a:t>2 SiPM channels</a:t>
            </a:r>
          </a:p>
        </p:txBody>
      </p:sp>
      <p:sp>
        <p:nvSpPr>
          <p:cNvPr id="15" name="Rectangle 14">
            <a:extLst>
              <a:ext uri="{FF2B5EF4-FFF2-40B4-BE49-F238E27FC236}">
                <a16:creationId xmlns:a16="http://schemas.microsoft.com/office/drawing/2014/main" id="{3EFEF205-91EC-45C0-B129-C4B7B770C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0800"/>
            <a:ext cx="12191999" cy="457198"/>
          </a:xfrm>
          <a:prstGeom prst="rect">
            <a:avLst/>
          </a:prstGeom>
          <a:gradFill>
            <a:gsLst>
              <a:gs pos="0">
                <a:schemeClr val="accent2"/>
              </a:gs>
              <a:gs pos="100000">
                <a:schemeClr val="accent6">
                  <a:lumMod val="75000"/>
                  <a:alpha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A2FAE8-3610-4EDB-85F1-C20BCF890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0799"/>
            <a:ext cx="4076696" cy="457202"/>
          </a:xfrm>
          <a:prstGeom prst="rect">
            <a:avLst/>
          </a:prstGeom>
          <a:gradFill>
            <a:gsLst>
              <a:gs pos="0">
                <a:schemeClr val="accent2">
                  <a:lumMod val="60000"/>
                  <a:lumOff val="40000"/>
                </a:schemeClr>
              </a:gs>
              <a:gs pos="99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94A57D8-7172-0ED8-C003-A63FBC10D29B}"/>
              </a:ext>
            </a:extLst>
          </p:cNvPr>
          <p:cNvPicPr>
            <a:picLocks noChangeAspect="1"/>
          </p:cNvPicPr>
          <p:nvPr/>
        </p:nvPicPr>
        <p:blipFill>
          <a:blip r:embed="rId3"/>
          <a:srcRect t="2373" r="2462" b="2470"/>
          <a:stretch/>
        </p:blipFill>
        <p:spPr>
          <a:xfrm>
            <a:off x="8075889" y="3327896"/>
            <a:ext cx="3593789" cy="2994211"/>
          </a:xfrm>
          <a:prstGeom prst="rect">
            <a:avLst/>
          </a:prstGeom>
        </p:spPr>
      </p:pic>
      <p:pic>
        <p:nvPicPr>
          <p:cNvPr id="11" name="Picture 10">
            <a:extLst>
              <a:ext uri="{FF2B5EF4-FFF2-40B4-BE49-F238E27FC236}">
                <a16:creationId xmlns:a16="http://schemas.microsoft.com/office/drawing/2014/main" id="{F03D674D-9CD8-3A18-CF52-F9BCFD5D97BF}"/>
              </a:ext>
            </a:extLst>
          </p:cNvPr>
          <p:cNvPicPr>
            <a:picLocks noChangeAspect="1"/>
          </p:cNvPicPr>
          <p:nvPr/>
        </p:nvPicPr>
        <p:blipFill>
          <a:blip r:embed="rId4"/>
          <a:srcRect l="976" t="2754"/>
          <a:stretch/>
        </p:blipFill>
        <p:spPr>
          <a:xfrm>
            <a:off x="8172626" y="76696"/>
            <a:ext cx="3841575" cy="3174504"/>
          </a:xfrm>
          <a:prstGeom prst="rect">
            <a:avLst/>
          </a:prstGeom>
        </p:spPr>
      </p:pic>
      <p:sp>
        <p:nvSpPr>
          <p:cNvPr id="20" name="Date Placeholder 3">
            <a:extLst>
              <a:ext uri="{FF2B5EF4-FFF2-40B4-BE49-F238E27FC236}">
                <a16:creationId xmlns:a16="http://schemas.microsoft.com/office/drawing/2014/main" id="{12F398C0-FFCB-80D4-64DD-BD71FF7082DC}"/>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21" name="Date Placeholder 3">
            <a:extLst>
              <a:ext uri="{FF2B5EF4-FFF2-40B4-BE49-F238E27FC236}">
                <a16:creationId xmlns:a16="http://schemas.microsoft.com/office/drawing/2014/main" id="{C8E27C45-18F8-AEF3-39D2-79081BD59F66}"/>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22" name="Picture 21">
            <a:extLst>
              <a:ext uri="{FF2B5EF4-FFF2-40B4-BE49-F238E27FC236}">
                <a16:creationId xmlns:a16="http://schemas.microsoft.com/office/drawing/2014/main" id="{45C57789-715F-AC4C-3A35-9F95C6933D7D}"/>
              </a:ext>
            </a:extLst>
          </p:cNvPr>
          <p:cNvPicPr>
            <a:picLocks noChangeAspect="1"/>
          </p:cNvPicPr>
          <p:nvPr/>
        </p:nvPicPr>
        <p:blipFill>
          <a:blip r:embed="rId5"/>
          <a:stretch>
            <a:fillRect/>
          </a:stretch>
        </p:blipFill>
        <p:spPr>
          <a:xfrm>
            <a:off x="85345" y="6541897"/>
            <a:ext cx="679558" cy="163703"/>
          </a:xfrm>
          <a:prstGeom prst="rect">
            <a:avLst/>
          </a:prstGeom>
        </p:spPr>
      </p:pic>
      <p:sp>
        <p:nvSpPr>
          <p:cNvPr id="23" name="Slide Number Placeholder 4">
            <a:extLst>
              <a:ext uri="{FF2B5EF4-FFF2-40B4-BE49-F238E27FC236}">
                <a16:creationId xmlns:a16="http://schemas.microsoft.com/office/drawing/2014/main" id="{7D686B4A-8AFD-F73E-8989-7CF3555B3AA3}"/>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29</a:t>
            </a:fld>
            <a:endParaRPr lang="en-US" sz="1100" dirty="0"/>
          </a:p>
        </p:txBody>
      </p:sp>
    </p:spTree>
    <p:extLst>
      <p:ext uri="{BB962C8B-B14F-4D97-AF65-F5344CB8AC3E}">
        <p14:creationId xmlns:p14="http://schemas.microsoft.com/office/powerpoint/2010/main" val="212512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C65217-E786-4B46-0269-A2544FA3D0F9}"/>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8BCDADFF-F78B-DB83-422A-439304AA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AEE4FB7-876A-1B02-1182-07DF18528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28757"/>
            <a:ext cx="12192002" cy="2378310"/>
          </a:xfrm>
          <a:prstGeom prst="rect">
            <a:avLst/>
          </a:prstGeom>
          <a:gradFill>
            <a:gsLst>
              <a:gs pos="0">
                <a:schemeClr val="accent5">
                  <a:alpha val="88000"/>
                </a:schemeClr>
              </a:gs>
              <a:gs pos="84000">
                <a:schemeClr val="accent2">
                  <a:alpha val="96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1ED0C543-30D9-BAF5-3C83-146C904CA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3" y="-28758"/>
            <a:ext cx="11734798" cy="2378312"/>
          </a:xfrm>
          <a:prstGeom prst="rect">
            <a:avLst/>
          </a:prstGeom>
          <a:gradFill>
            <a:gsLst>
              <a:gs pos="0">
                <a:schemeClr val="accent5">
                  <a:alpha val="0"/>
                </a:schemeClr>
              </a:gs>
              <a:gs pos="100000">
                <a:schemeClr val="accent6">
                  <a:alpha val="44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0689FF0-779C-86B0-7F08-EE6A2968C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01756" y="-3271597"/>
            <a:ext cx="2376595" cy="8865706"/>
          </a:xfrm>
          <a:prstGeom prst="rect">
            <a:avLst/>
          </a:prstGeom>
          <a:gradFill>
            <a:gsLst>
              <a:gs pos="0">
                <a:schemeClr val="accent4">
                  <a:alpha val="19000"/>
                </a:schemeClr>
              </a:gs>
              <a:gs pos="99000">
                <a:schemeClr val="accent5">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14CE06-B71F-DBD0-D2B3-DF3E41110B06}"/>
              </a:ext>
            </a:extLst>
          </p:cNvPr>
          <p:cNvSpPr>
            <a:spLocks noGrp="1"/>
          </p:cNvSpPr>
          <p:nvPr>
            <p:ph type="title"/>
          </p:nvPr>
        </p:nvSpPr>
        <p:spPr>
          <a:xfrm>
            <a:off x="975549" y="416859"/>
            <a:ext cx="10240902" cy="1600200"/>
          </a:xfrm>
        </p:spPr>
        <p:txBody>
          <a:bodyPr vert="horz" lIns="0" tIns="0" rIns="0" bIns="0" rtlCol="0" anchor="ctr">
            <a:normAutofit/>
          </a:bodyPr>
          <a:lstStyle/>
          <a:p>
            <a:pPr algn="ctr"/>
            <a:r>
              <a:rPr lang="en-US" dirty="0">
                <a:solidFill>
                  <a:schemeClr val="bg1"/>
                </a:solidFill>
              </a:rPr>
              <a:t>The long &amp; Short of oscillation measurements</a:t>
            </a:r>
          </a:p>
        </p:txBody>
      </p:sp>
      <p:sp>
        <p:nvSpPr>
          <p:cNvPr id="47" name="TextBox 46">
            <a:extLst>
              <a:ext uri="{FF2B5EF4-FFF2-40B4-BE49-F238E27FC236}">
                <a16:creationId xmlns:a16="http://schemas.microsoft.com/office/drawing/2014/main" id="{FD756C34-20AF-1001-46A0-90A131611298}"/>
              </a:ext>
            </a:extLst>
          </p:cNvPr>
          <p:cNvSpPr txBox="1"/>
          <p:nvPr/>
        </p:nvSpPr>
        <p:spPr>
          <a:xfrm>
            <a:off x="9939181" y="5901361"/>
            <a:ext cx="1949823" cy="412181"/>
          </a:xfrm>
          <a:prstGeom prst="rect">
            <a:avLst/>
          </a:prstGeom>
        </p:spPr>
        <p:txBody>
          <a:bodyPr vert="horz" lIns="0" tIns="0" rIns="0" bIns="0" rtlCol="0">
            <a:normAutofit/>
          </a:bodyPr>
          <a:lstStyle/>
          <a:p>
            <a:pPr>
              <a:lnSpc>
                <a:spcPct val="120000"/>
              </a:lnSpc>
              <a:spcAft>
                <a:spcPts val="600"/>
              </a:spcAft>
            </a:pPr>
            <a:r>
              <a:rPr lang="en-US" dirty="0"/>
              <a:t>*Not to scale</a:t>
            </a:r>
          </a:p>
        </p:txBody>
      </p:sp>
      <p:grpSp>
        <p:nvGrpSpPr>
          <p:cNvPr id="3" name="Group 2">
            <a:extLst>
              <a:ext uri="{FF2B5EF4-FFF2-40B4-BE49-F238E27FC236}">
                <a16:creationId xmlns:a16="http://schemas.microsoft.com/office/drawing/2014/main" id="{F5D16610-A592-E316-724E-31BC42282091}"/>
              </a:ext>
            </a:extLst>
          </p:cNvPr>
          <p:cNvGrpSpPr/>
          <p:nvPr/>
        </p:nvGrpSpPr>
        <p:grpSpPr>
          <a:xfrm>
            <a:off x="788450" y="5015842"/>
            <a:ext cx="6710896" cy="1182782"/>
            <a:chOff x="683972" y="4223171"/>
            <a:chExt cx="6710896" cy="1182782"/>
          </a:xfrm>
        </p:grpSpPr>
        <p:grpSp>
          <p:nvGrpSpPr>
            <p:cNvPr id="6" name="Group 5">
              <a:extLst>
                <a:ext uri="{FF2B5EF4-FFF2-40B4-BE49-F238E27FC236}">
                  <a16:creationId xmlns:a16="http://schemas.microsoft.com/office/drawing/2014/main" id="{F7AC0A11-B68E-42EC-21B8-B0CA26482E43}"/>
                </a:ext>
              </a:extLst>
            </p:cNvPr>
            <p:cNvGrpSpPr/>
            <p:nvPr/>
          </p:nvGrpSpPr>
          <p:grpSpPr>
            <a:xfrm>
              <a:off x="683972" y="4223171"/>
              <a:ext cx="6710896" cy="1182782"/>
              <a:chOff x="-46684" y="1182934"/>
              <a:chExt cx="5437896" cy="1023086"/>
            </a:xfrm>
          </p:grpSpPr>
          <p:sp>
            <p:nvSpPr>
              <p:cNvPr id="48" name="TextBox 47">
                <a:extLst>
                  <a:ext uri="{FF2B5EF4-FFF2-40B4-BE49-F238E27FC236}">
                    <a16:creationId xmlns:a16="http://schemas.microsoft.com/office/drawing/2014/main" id="{C5EBA8A0-ECC3-94AA-D543-C6548C4CE54C}"/>
                  </a:ext>
                </a:extLst>
              </p:cNvPr>
              <p:cNvSpPr txBox="1"/>
              <p:nvPr/>
            </p:nvSpPr>
            <p:spPr>
              <a:xfrm>
                <a:off x="806204" y="1535040"/>
                <a:ext cx="768259" cy="400110"/>
              </a:xfrm>
              <a:prstGeom prst="rect">
                <a:avLst/>
              </a:prstGeom>
              <a:noFill/>
            </p:spPr>
            <p:txBody>
              <a:bodyPr wrap="square" rtlCol="0">
                <a:spAutoFit/>
              </a:bodyPr>
              <a:lstStyle/>
              <a:p>
                <a:pPr algn="ctr"/>
                <a:r>
                  <a:rPr lang="en-US" sz="1000">
                    <a:latin typeface="News Gothic MT" panose="020B0503020103020203" pitchFamily="34" charset="0"/>
                  </a:rPr>
                  <a:t>neutrino beam</a:t>
                </a:r>
              </a:p>
            </p:txBody>
          </p:sp>
          <p:sp>
            <p:nvSpPr>
              <p:cNvPr id="49" name="TextBox 48">
                <a:extLst>
                  <a:ext uri="{FF2B5EF4-FFF2-40B4-BE49-F238E27FC236}">
                    <a16:creationId xmlns:a16="http://schemas.microsoft.com/office/drawing/2014/main" id="{80597F8D-F99A-14C0-0144-D081F4D961ED}"/>
                  </a:ext>
                </a:extLst>
              </p:cNvPr>
              <p:cNvSpPr txBox="1"/>
              <p:nvPr/>
            </p:nvSpPr>
            <p:spPr>
              <a:xfrm>
                <a:off x="1445918" y="1196283"/>
                <a:ext cx="892623" cy="226288"/>
              </a:xfrm>
              <a:prstGeom prst="rect">
                <a:avLst/>
              </a:prstGeom>
              <a:noFill/>
            </p:spPr>
            <p:txBody>
              <a:bodyPr wrap="none" rtlCol="0">
                <a:spAutoFit/>
              </a:bodyPr>
              <a:lstStyle/>
              <a:p>
                <a:r>
                  <a:rPr lang="en-US" sz="1100" dirty="0">
                    <a:latin typeface="News Gothic MT" panose="020B0503020103020203" pitchFamily="34" charset="0"/>
                  </a:rPr>
                  <a:t>Near Detector</a:t>
                </a:r>
              </a:p>
            </p:txBody>
          </p:sp>
          <p:sp>
            <p:nvSpPr>
              <p:cNvPr id="50" name="TextBox 49">
                <a:extLst>
                  <a:ext uri="{FF2B5EF4-FFF2-40B4-BE49-F238E27FC236}">
                    <a16:creationId xmlns:a16="http://schemas.microsoft.com/office/drawing/2014/main" id="{262C4D55-CC18-1486-1F64-2CBA9BE723BD}"/>
                  </a:ext>
                </a:extLst>
              </p:cNvPr>
              <p:cNvSpPr txBox="1"/>
              <p:nvPr/>
            </p:nvSpPr>
            <p:spPr>
              <a:xfrm>
                <a:off x="4249221" y="1182934"/>
                <a:ext cx="808192" cy="226288"/>
              </a:xfrm>
              <a:prstGeom prst="rect">
                <a:avLst/>
              </a:prstGeom>
              <a:noFill/>
            </p:spPr>
            <p:txBody>
              <a:bodyPr wrap="square" rtlCol="0">
                <a:spAutoFit/>
              </a:bodyPr>
              <a:lstStyle/>
              <a:p>
                <a:r>
                  <a:rPr lang="en-US" sz="1100" dirty="0">
                    <a:latin typeface="News Gothic MT" panose="020B0503020103020203" pitchFamily="34" charset="0"/>
                  </a:rPr>
                  <a:t>Far Detector</a:t>
                </a:r>
              </a:p>
            </p:txBody>
          </p:sp>
          <p:pic>
            <p:nvPicPr>
              <p:cNvPr id="51" name="Picture 50">
                <a:extLst>
                  <a:ext uri="{FF2B5EF4-FFF2-40B4-BE49-F238E27FC236}">
                    <a16:creationId xmlns:a16="http://schemas.microsoft.com/office/drawing/2014/main" id="{0D35085A-D4D2-EC2E-CD4E-9A60B150466D}"/>
                  </a:ext>
                </a:extLst>
              </p:cNvPr>
              <p:cNvPicPr>
                <a:picLocks noChangeAspect="1"/>
              </p:cNvPicPr>
              <p:nvPr/>
            </p:nvPicPr>
            <p:blipFill>
              <a:blip r:embed="rId2"/>
              <a:stretch>
                <a:fillRect/>
              </a:stretch>
            </p:blipFill>
            <p:spPr>
              <a:xfrm>
                <a:off x="-46684" y="1187749"/>
                <a:ext cx="977200" cy="894909"/>
              </a:xfrm>
              <a:prstGeom prst="rect">
                <a:avLst/>
              </a:prstGeom>
            </p:spPr>
          </p:pic>
          <p:cxnSp>
            <p:nvCxnSpPr>
              <p:cNvPr id="53" name="Straight Arrow Connector 52">
                <a:extLst>
                  <a:ext uri="{FF2B5EF4-FFF2-40B4-BE49-F238E27FC236}">
                    <a16:creationId xmlns:a16="http://schemas.microsoft.com/office/drawing/2014/main" id="{674E35FA-59FE-E445-49C2-49F7EBC907FA}"/>
                  </a:ext>
                </a:extLst>
              </p:cNvPr>
              <p:cNvCxnSpPr>
                <a:cxnSpLocks/>
              </p:cNvCxnSpPr>
              <p:nvPr/>
            </p:nvCxnSpPr>
            <p:spPr>
              <a:xfrm>
                <a:off x="930516" y="1713288"/>
                <a:ext cx="4460696" cy="21807"/>
              </a:xfrm>
              <a:prstGeom prst="straightConnector1">
                <a:avLst/>
              </a:prstGeom>
              <a:ln w="12700">
                <a:solidFill>
                  <a:schemeClr val="tx1">
                    <a:lumMod val="50000"/>
                    <a:lumOff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A1F7D42-F737-5BFA-B1DF-6AA309597B72}"/>
                  </a:ext>
                </a:extLst>
              </p:cNvPr>
              <p:cNvSpPr/>
              <p:nvPr/>
            </p:nvSpPr>
            <p:spPr>
              <a:xfrm>
                <a:off x="1478078" y="1423861"/>
                <a:ext cx="852988" cy="593492"/>
              </a:xfrm>
              <a:prstGeom prst="rect">
                <a:avLst/>
              </a:prstGeom>
              <a:solidFill>
                <a:schemeClr val="accent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F1A8215-37D8-1FBA-6D4F-E87672513A1A}"/>
                  </a:ext>
                </a:extLst>
              </p:cNvPr>
              <p:cNvSpPr/>
              <p:nvPr/>
            </p:nvSpPr>
            <p:spPr>
              <a:xfrm>
                <a:off x="4122028" y="1422571"/>
                <a:ext cx="1062577" cy="783449"/>
              </a:xfrm>
              <a:prstGeom prst="rect">
                <a:avLst/>
              </a:prstGeom>
              <a:solidFill>
                <a:schemeClr val="accent5">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DD8647A0-BA79-BFAA-6911-890F4F9E4FD5}"/>
                  </a:ext>
                </a:extLst>
              </p:cNvPr>
              <p:cNvCxnSpPr>
                <a:cxnSpLocks/>
              </p:cNvCxnSpPr>
              <p:nvPr/>
            </p:nvCxnSpPr>
            <p:spPr>
              <a:xfrm>
                <a:off x="2447880" y="1892753"/>
                <a:ext cx="16148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F23C0B38-A652-BD6E-9718-2E833E6FE83D}"/>
                  </a:ext>
                </a:extLst>
              </p:cNvPr>
              <p:cNvSpPr/>
              <p:nvPr/>
            </p:nvSpPr>
            <p:spPr>
              <a:xfrm>
                <a:off x="1528980" y="1528622"/>
                <a:ext cx="149689" cy="239599"/>
              </a:xfrm>
              <a:prstGeom prst="rect">
                <a:avLst/>
              </a:prstGeom>
            </p:spPr>
            <p:txBody>
              <a:bodyPr wrap="none">
                <a:spAutoFit/>
              </a:bodyPr>
              <a:lstStyle/>
              <a:p>
                <a:endParaRPr lang="en-US" baseline="-25000" dirty="0">
                  <a:solidFill>
                    <a:schemeClr val="tx1">
                      <a:lumMod val="65000"/>
                      <a:lumOff val="35000"/>
                    </a:schemeClr>
                  </a:solidFill>
                </a:endParaRPr>
              </a:p>
            </p:txBody>
          </p:sp>
          <p:sp>
            <p:nvSpPr>
              <p:cNvPr id="61" name="TextBox 60">
                <a:extLst>
                  <a:ext uri="{FF2B5EF4-FFF2-40B4-BE49-F238E27FC236}">
                    <a16:creationId xmlns:a16="http://schemas.microsoft.com/office/drawing/2014/main" id="{683F418A-612C-7A36-B5FF-7A5A925EF290}"/>
                  </a:ext>
                </a:extLst>
              </p:cNvPr>
              <p:cNvSpPr txBox="1"/>
              <p:nvPr/>
            </p:nvSpPr>
            <p:spPr>
              <a:xfrm>
                <a:off x="2481439" y="1911378"/>
                <a:ext cx="1607031" cy="226288"/>
              </a:xfrm>
              <a:prstGeom prst="rect">
                <a:avLst/>
              </a:prstGeom>
              <a:solidFill>
                <a:schemeClr val="bg1"/>
              </a:solidFill>
            </p:spPr>
            <p:txBody>
              <a:bodyPr wrap="none" rtlCol="0">
                <a:spAutoFit/>
              </a:bodyPr>
              <a:lstStyle/>
              <a:p>
                <a:r>
                  <a:rPr lang="en-US" sz="1100" dirty="0">
                    <a:latin typeface="News Gothic MT" panose="020B0503020103020203" pitchFamily="34" charset="0"/>
                  </a:rPr>
                  <a:t>Short baseline O(~100 m)</a:t>
                </a:r>
              </a:p>
            </p:txBody>
          </p:sp>
          <p:cxnSp>
            <p:nvCxnSpPr>
              <p:cNvPr id="62" name="Straight Connector 61">
                <a:extLst>
                  <a:ext uri="{FF2B5EF4-FFF2-40B4-BE49-F238E27FC236}">
                    <a16:creationId xmlns:a16="http://schemas.microsoft.com/office/drawing/2014/main" id="{8150A718-5607-1E36-CF60-450E432E0851}"/>
                  </a:ext>
                </a:extLst>
              </p:cNvPr>
              <p:cNvCxnSpPr>
                <a:cxnSpLocks/>
              </p:cNvCxnSpPr>
              <p:nvPr/>
            </p:nvCxnSpPr>
            <p:spPr>
              <a:xfrm>
                <a:off x="2447880" y="1831794"/>
                <a:ext cx="0" cy="124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436D3A8-04CE-7299-F442-74B93036E262}"/>
                  </a:ext>
                </a:extLst>
              </p:cNvPr>
              <p:cNvCxnSpPr>
                <a:cxnSpLocks/>
              </p:cNvCxnSpPr>
              <p:nvPr/>
            </p:nvCxnSpPr>
            <p:spPr>
              <a:xfrm>
                <a:off x="4075657" y="1824293"/>
                <a:ext cx="0" cy="124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323C86BC-83E8-590E-50A7-BCA6B20020E5}"/>
                    </a:ext>
                  </a:extLst>
                </p:cNvPr>
                <p:cNvSpPr/>
                <p:nvPr/>
              </p:nvSpPr>
              <p:spPr>
                <a:xfrm>
                  <a:off x="2650961" y="4652315"/>
                  <a:ext cx="882101" cy="391839"/>
                </a:xfrm>
                <a:prstGeom prst="rect">
                  <a:avLst/>
                </a:prstGeom>
              </p:spPr>
              <p:txBody>
                <a:bodyPr wrap="none">
                  <a:spAutoFit/>
                </a:bodyPr>
                <a:lstStyle/>
                <a:p>
                  <a14:m>
                    <m:oMath xmlns:m="http://schemas.openxmlformats.org/officeDocument/2006/math">
                      <m:sSub>
                        <m:sSubPr>
                          <m:ctrlPr>
                            <a:rPr lang="en-US" sz="1800" i="1" smtClean="0">
                              <a:solidFill>
                                <a:schemeClr val="tx1">
                                  <a:lumMod val="75000"/>
                                  <a:lumOff val="25000"/>
                                </a:schemeClr>
                              </a:solidFill>
                              <a:latin typeface="Cambria Math" panose="02040503050406030204" pitchFamily="18" charset="0"/>
                            </a:rPr>
                          </m:ctrlPr>
                        </m:sSubPr>
                        <m:e>
                          <m:r>
                            <a:rPr lang="en-US" sz="1800" b="0" i="1" smtClean="0">
                              <a:solidFill>
                                <a:schemeClr val="tx1">
                                  <a:lumMod val="75000"/>
                                  <a:lumOff val="25000"/>
                                </a:schemeClr>
                              </a:solidFill>
                              <a:latin typeface="Cambria Math" panose="02040503050406030204" pitchFamily="18" charset="0"/>
                            </a:rPr>
                            <m:t>𝜈</m:t>
                          </m:r>
                        </m:e>
                        <m:sub>
                          <m:r>
                            <a:rPr lang="en-US" sz="1800" b="0" i="1" smtClean="0">
                              <a:solidFill>
                                <a:schemeClr val="tx1">
                                  <a:lumMod val="75000"/>
                                  <a:lumOff val="25000"/>
                                </a:schemeClr>
                              </a:solidFill>
                              <a:latin typeface="Cambria Math" panose="02040503050406030204" pitchFamily="18" charset="0"/>
                            </a:rPr>
                            <m:t>𝜇</m:t>
                          </m:r>
                        </m:sub>
                      </m:sSub>
                    </m:oMath>
                  </a14:m>
                  <a:r>
                    <a:rPr lang="en-US" baseline="-25000" dirty="0">
                      <a:solidFill>
                        <a:schemeClr val="tx1">
                          <a:lumMod val="75000"/>
                          <a:lumOff val="25000"/>
                        </a:schemeClr>
                      </a:solidFill>
                      <a:latin typeface="Symbol" pitchFamily="2" charset="2"/>
                    </a:rPr>
                    <a:t> </a:t>
                  </a:r>
                  <a:r>
                    <a:rPr lang="en-US" dirty="0">
                      <a:solidFill>
                        <a:schemeClr val="tx1">
                          <a:lumMod val="75000"/>
                          <a:lumOff val="25000"/>
                        </a:schemeClr>
                      </a:solidFill>
                      <a:latin typeface="Symbol" pitchFamily="2" charset="2"/>
                    </a:rPr>
                    <a:t> </a:t>
                  </a:r>
                  <a:r>
                    <a:rPr lang="en-US" dirty="0">
                      <a:solidFill>
                        <a:schemeClr val="tx1">
                          <a:lumMod val="75000"/>
                          <a:lumOff val="25000"/>
                        </a:schemeClr>
                      </a:solidFill>
                      <a:latin typeface="Corbel" panose="020B0503020204020204" pitchFamily="34" charset="0"/>
                    </a:rPr>
                    <a:t>/</a:t>
                  </a:r>
                  <a:r>
                    <a:rPr lang="en-US" dirty="0">
                      <a:solidFill>
                        <a:schemeClr val="tx1">
                          <a:lumMod val="75000"/>
                          <a:lumOff val="25000"/>
                        </a:schemeClr>
                      </a:solidFill>
                      <a:latin typeface="Symbol" pitchFamily="2" charset="2"/>
                    </a:rPr>
                    <a:t> </a:t>
                  </a:r>
                  <a14:m>
                    <m:oMath xmlns:m="http://schemas.openxmlformats.org/officeDocument/2006/math">
                      <m:sSub>
                        <m:sSubPr>
                          <m:ctrlPr>
                            <a:rPr lang="en-US" i="1">
                              <a:solidFill>
                                <a:schemeClr val="tx1">
                                  <a:lumMod val="75000"/>
                                  <a:lumOff val="25000"/>
                                </a:schemeClr>
                              </a:solidFill>
                              <a:latin typeface="Cambria Math" panose="02040503050406030204" pitchFamily="18" charset="0"/>
                            </a:rPr>
                          </m:ctrlPr>
                        </m:sSubPr>
                        <m:e>
                          <m:bar>
                            <m:barPr>
                              <m:pos m:val="top"/>
                              <m:ctrlPr>
                                <a:rPr lang="en-US" i="1">
                                  <a:solidFill>
                                    <a:schemeClr val="tx1">
                                      <a:lumMod val="75000"/>
                                      <a:lumOff val="25000"/>
                                    </a:schemeClr>
                                  </a:solidFill>
                                  <a:latin typeface="Cambria Math" panose="02040503050406030204" pitchFamily="18" charset="0"/>
                                </a:rPr>
                              </m:ctrlPr>
                            </m:barPr>
                            <m:e>
                              <m:r>
                                <a:rPr lang="en-US" b="0" i="1">
                                  <a:solidFill>
                                    <a:schemeClr val="tx1">
                                      <a:lumMod val="75000"/>
                                      <a:lumOff val="25000"/>
                                    </a:schemeClr>
                                  </a:solidFill>
                                  <a:latin typeface="Cambria Math" panose="02040503050406030204" pitchFamily="18" charset="0"/>
                                </a:rPr>
                                <m:t>𝜈</m:t>
                              </m:r>
                            </m:e>
                          </m:bar>
                        </m:e>
                        <m:sub>
                          <m:r>
                            <a:rPr lang="en-US" b="0" i="1">
                              <a:solidFill>
                                <a:schemeClr val="tx1">
                                  <a:lumMod val="75000"/>
                                  <a:lumOff val="25000"/>
                                </a:schemeClr>
                              </a:solidFill>
                              <a:latin typeface="Cambria Math" panose="02040503050406030204" pitchFamily="18" charset="0"/>
                            </a:rPr>
                            <m:t>𝜇</m:t>
                          </m:r>
                        </m:sub>
                      </m:sSub>
                    </m:oMath>
                  </a14:m>
                  <a:endParaRPr lang="en-US" baseline="-25000" dirty="0">
                    <a:solidFill>
                      <a:schemeClr val="tx1">
                        <a:lumMod val="65000"/>
                        <a:lumOff val="35000"/>
                      </a:schemeClr>
                    </a:solidFill>
                  </a:endParaRPr>
                </a:p>
              </p:txBody>
            </p:sp>
          </mc:Choice>
          <mc:Fallback>
            <p:sp>
              <p:nvSpPr>
                <p:cNvPr id="7" name="Rectangle 6">
                  <a:extLst>
                    <a:ext uri="{FF2B5EF4-FFF2-40B4-BE49-F238E27FC236}">
                      <a16:creationId xmlns:a16="http://schemas.microsoft.com/office/drawing/2014/main" id="{323C86BC-83E8-590E-50A7-BCA6B20020E5}"/>
                    </a:ext>
                  </a:extLst>
                </p:cNvPr>
                <p:cNvSpPr>
                  <a:spLocks noRot="1" noChangeAspect="1" noMove="1" noResize="1" noEditPoints="1" noAdjustHandles="1" noChangeArrowheads="1" noChangeShapeType="1" noTextEdit="1"/>
                </p:cNvSpPr>
                <p:nvPr/>
              </p:nvSpPr>
              <p:spPr>
                <a:xfrm>
                  <a:off x="2650961" y="4652315"/>
                  <a:ext cx="882101" cy="391839"/>
                </a:xfrm>
                <a:prstGeom prst="rect">
                  <a:avLst/>
                </a:prstGeom>
                <a:blipFill>
                  <a:blip r:embed="rId3"/>
                  <a:stretch>
                    <a:fillRect t="-9375" b="-187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1D2E916A-6554-99F9-4A74-E385188CE8F3}"/>
                    </a:ext>
                  </a:extLst>
                </p:cNvPr>
                <p:cNvSpPr/>
                <p:nvPr/>
              </p:nvSpPr>
              <p:spPr>
                <a:xfrm>
                  <a:off x="6027355" y="4700963"/>
                  <a:ext cx="811312" cy="369332"/>
                </a:xfrm>
                <a:prstGeom prst="rect">
                  <a:avLst/>
                </a:prstGeom>
              </p:spPr>
              <p:txBody>
                <a:bodyPr wrap="none">
                  <a:spAutoFit/>
                </a:bodyPr>
                <a:lstStyle/>
                <a:p>
                  <a14:m>
                    <m:oMath xmlns:m="http://schemas.openxmlformats.org/officeDocument/2006/math">
                      <m:sSub>
                        <m:sSubPr>
                          <m:ctrlPr>
                            <a:rPr lang="en-US" sz="1800" i="1" smtClean="0">
                              <a:solidFill>
                                <a:schemeClr val="tx1">
                                  <a:lumMod val="75000"/>
                                  <a:lumOff val="25000"/>
                                </a:schemeClr>
                              </a:solidFill>
                              <a:latin typeface="Cambria Math" panose="02040503050406030204" pitchFamily="18" charset="0"/>
                            </a:rPr>
                          </m:ctrlPr>
                        </m:sSubPr>
                        <m:e>
                          <m:r>
                            <a:rPr lang="en-US" sz="1800" b="0" i="1" smtClean="0">
                              <a:solidFill>
                                <a:schemeClr val="tx1">
                                  <a:lumMod val="75000"/>
                                  <a:lumOff val="25000"/>
                                </a:schemeClr>
                              </a:solidFill>
                              <a:latin typeface="Cambria Math" panose="02040503050406030204" pitchFamily="18" charset="0"/>
                            </a:rPr>
                            <m:t>𝜈</m:t>
                          </m:r>
                        </m:e>
                        <m:sub>
                          <m:r>
                            <a:rPr lang="en-US" sz="1800" b="0" i="1" smtClean="0">
                              <a:solidFill>
                                <a:schemeClr val="tx1">
                                  <a:lumMod val="75000"/>
                                  <a:lumOff val="25000"/>
                                </a:schemeClr>
                              </a:solidFill>
                              <a:latin typeface="Cambria Math" panose="02040503050406030204" pitchFamily="18" charset="0"/>
                            </a:rPr>
                            <m:t>?</m:t>
                          </m:r>
                        </m:sub>
                      </m:sSub>
                    </m:oMath>
                  </a14:m>
                  <a:r>
                    <a:rPr lang="en-US" baseline="-25000" dirty="0">
                      <a:solidFill>
                        <a:schemeClr val="tx1">
                          <a:lumMod val="75000"/>
                          <a:lumOff val="25000"/>
                        </a:schemeClr>
                      </a:solidFill>
                      <a:latin typeface="Symbol" pitchFamily="2" charset="2"/>
                    </a:rPr>
                    <a:t> </a:t>
                  </a:r>
                  <a:r>
                    <a:rPr lang="en-US" dirty="0">
                      <a:solidFill>
                        <a:schemeClr val="tx1">
                          <a:lumMod val="75000"/>
                          <a:lumOff val="25000"/>
                        </a:schemeClr>
                      </a:solidFill>
                      <a:latin typeface="Symbol" pitchFamily="2" charset="2"/>
                    </a:rPr>
                    <a:t> </a:t>
                  </a:r>
                  <a:r>
                    <a:rPr lang="en-US" dirty="0">
                      <a:solidFill>
                        <a:schemeClr val="tx1">
                          <a:lumMod val="75000"/>
                          <a:lumOff val="25000"/>
                        </a:schemeClr>
                      </a:solidFill>
                      <a:latin typeface="Corbel" panose="020B0503020204020204" pitchFamily="34" charset="0"/>
                    </a:rPr>
                    <a:t>/</a:t>
                  </a:r>
                  <a:r>
                    <a:rPr lang="en-US" dirty="0">
                      <a:solidFill>
                        <a:schemeClr val="tx1">
                          <a:lumMod val="75000"/>
                          <a:lumOff val="25000"/>
                        </a:schemeClr>
                      </a:solidFill>
                      <a:latin typeface="Symbol" pitchFamily="2" charset="2"/>
                    </a:rPr>
                    <a:t> </a:t>
                  </a:r>
                  <a14:m>
                    <m:oMath xmlns:m="http://schemas.openxmlformats.org/officeDocument/2006/math">
                      <m:sSub>
                        <m:sSubPr>
                          <m:ctrlPr>
                            <a:rPr lang="en-US" i="1">
                              <a:solidFill>
                                <a:schemeClr val="tx1">
                                  <a:lumMod val="75000"/>
                                  <a:lumOff val="25000"/>
                                </a:schemeClr>
                              </a:solidFill>
                              <a:latin typeface="Cambria Math" panose="02040503050406030204" pitchFamily="18" charset="0"/>
                            </a:rPr>
                          </m:ctrlPr>
                        </m:sSubPr>
                        <m:e>
                          <m:bar>
                            <m:barPr>
                              <m:pos m:val="top"/>
                              <m:ctrlPr>
                                <a:rPr lang="en-US" i="1">
                                  <a:solidFill>
                                    <a:schemeClr val="tx1">
                                      <a:lumMod val="75000"/>
                                      <a:lumOff val="25000"/>
                                    </a:schemeClr>
                                  </a:solidFill>
                                  <a:latin typeface="Cambria Math" panose="02040503050406030204" pitchFamily="18" charset="0"/>
                                </a:rPr>
                              </m:ctrlPr>
                            </m:barPr>
                            <m:e>
                              <m:r>
                                <a:rPr lang="en-US" b="0" i="1">
                                  <a:solidFill>
                                    <a:schemeClr val="tx1">
                                      <a:lumMod val="75000"/>
                                      <a:lumOff val="25000"/>
                                    </a:schemeClr>
                                  </a:solidFill>
                                  <a:latin typeface="Cambria Math" panose="02040503050406030204" pitchFamily="18" charset="0"/>
                                </a:rPr>
                                <m:t>𝜈</m:t>
                              </m:r>
                            </m:e>
                          </m:bar>
                        </m:e>
                        <m:sub>
                          <m:r>
                            <a:rPr lang="en-US" b="0" i="1" smtClean="0">
                              <a:solidFill>
                                <a:schemeClr val="tx1">
                                  <a:lumMod val="75000"/>
                                  <a:lumOff val="25000"/>
                                </a:schemeClr>
                              </a:solidFill>
                              <a:latin typeface="Cambria Math" panose="02040503050406030204" pitchFamily="18" charset="0"/>
                            </a:rPr>
                            <m:t>?</m:t>
                          </m:r>
                        </m:sub>
                      </m:sSub>
                    </m:oMath>
                  </a14:m>
                  <a:endParaRPr lang="en-US" baseline="-25000" dirty="0">
                    <a:solidFill>
                      <a:schemeClr val="tx1">
                        <a:lumMod val="65000"/>
                        <a:lumOff val="35000"/>
                      </a:schemeClr>
                    </a:solidFill>
                  </a:endParaRPr>
                </a:p>
              </p:txBody>
            </p:sp>
          </mc:Choice>
          <mc:Fallback>
            <p:sp>
              <p:nvSpPr>
                <p:cNvPr id="8" name="Rectangle 7">
                  <a:extLst>
                    <a:ext uri="{FF2B5EF4-FFF2-40B4-BE49-F238E27FC236}">
                      <a16:creationId xmlns:a16="http://schemas.microsoft.com/office/drawing/2014/main" id="{1D2E916A-6554-99F9-4A74-E385188CE8F3}"/>
                    </a:ext>
                  </a:extLst>
                </p:cNvPr>
                <p:cNvSpPr>
                  <a:spLocks noRot="1" noChangeAspect="1" noMove="1" noResize="1" noEditPoints="1" noAdjustHandles="1" noChangeArrowheads="1" noChangeShapeType="1" noTextEdit="1"/>
                </p:cNvSpPr>
                <p:nvPr/>
              </p:nvSpPr>
              <p:spPr>
                <a:xfrm>
                  <a:off x="6027355" y="4700963"/>
                  <a:ext cx="811312" cy="369332"/>
                </a:xfrm>
                <a:prstGeom prst="rect">
                  <a:avLst/>
                </a:prstGeom>
                <a:blipFill>
                  <a:blip r:embed="rId4"/>
                  <a:stretch>
                    <a:fillRect t="-10000" b="-26667"/>
                  </a:stretch>
                </a:blipFill>
              </p:spPr>
              <p:txBody>
                <a:bodyPr/>
                <a:lstStyle/>
                <a:p>
                  <a:r>
                    <a:rPr lang="en-US">
                      <a:noFill/>
                    </a:rPr>
                    <a:t> </a:t>
                  </a:r>
                </a:p>
              </p:txBody>
            </p:sp>
          </mc:Fallback>
        </mc:AlternateContent>
      </p:grpSp>
      <p:grpSp>
        <p:nvGrpSpPr>
          <p:cNvPr id="64" name="Group 63">
            <a:extLst>
              <a:ext uri="{FF2B5EF4-FFF2-40B4-BE49-F238E27FC236}">
                <a16:creationId xmlns:a16="http://schemas.microsoft.com/office/drawing/2014/main" id="{C8657382-EF1E-F9F0-9989-242B40AA08C0}"/>
              </a:ext>
            </a:extLst>
          </p:cNvPr>
          <p:cNvGrpSpPr/>
          <p:nvPr/>
        </p:nvGrpSpPr>
        <p:grpSpPr>
          <a:xfrm>
            <a:off x="788450" y="2560101"/>
            <a:ext cx="10824053" cy="1179522"/>
            <a:chOff x="722716" y="2097254"/>
            <a:chExt cx="10824053" cy="1179522"/>
          </a:xfrm>
        </p:grpSpPr>
        <p:grpSp>
          <p:nvGrpSpPr>
            <p:cNvPr id="65" name="Group 64">
              <a:extLst>
                <a:ext uri="{FF2B5EF4-FFF2-40B4-BE49-F238E27FC236}">
                  <a16:creationId xmlns:a16="http://schemas.microsoft.com/office/drawing/2014/main" id="{ACD7AA8A-63E9-F5AB-DF32-E552796692A0}"/>
                </a:ext>
              </a:extLst>
            </p:cNvPr>
            <p:cNvGrpSpPr/>
            <p:nvPr/>
          </p:nvGrpSpPr>
          <p:grpSpPr>
            <a:xfrm>
              <a:off x="722716" y="2097254"/>
              <a:ext cx="10824053" cy="1179522"/>
              <a:chOff x="-46684" y="1101222"/>
              <a:chExt cx="8770822" cy="1020267"/>
            </a:xfrm>
          </p:grpSpPr>
          <p:sp>
            <p:nvSpPr>
              <p:cNvPr id="67" name="TextBox 66">
                <a:extLst>
                  <a:ext uri="{FF2B5EF4-FFF2-40B4-BE49-F238E27FC236}">
                    <a16:creationId xmlns:a16="http://schemas.microsoft.com/office/drawing/2014/main" id="{3AB52FCE-5EC3-09AE-AE83-68E4713EE2C7}"/>
                  </a:ext>
                </a:extLst>
              </p:cNvPr>
              <p:cNvSpPr txBox="1"/>
              <p:nvPr/>
            </p:nvSpPr>
            <p:spPr>
              <a:xfrm>
                <a:off x="806204" y="1535040"/>
                <a:ext cx="768259" cy="400110"/>
              </a:xfrm>
              <a:prstGeom prst="rect">
                <a:avLst/>
              </a:prstGeom>
              <a:noFill/>
            </p:spPr>
            <p:txBody>
              <a:bodyPr wrap="square" rtlCol="0">
                <a:spAutoFit/>
              </a:bodyPr>
              <a:lstStyle/>
              <a:p>
                <a:pPr algn="ctr"/>
                <a:r>
                  <a:rPr lang="en-US" sz="1000">
                    <a:latin typeface="News Gothic MT" panose="020B0503020103020203" pitchFamily="34" charset="0"/>
                  </a:rPr>
                  <a:t>neutrino beam</a:t>
                </a:r>
              </a:p>
            </p:txBody>
          </p:sp>
          <p:sp>
            <p:nvSpPr>
              <p:cNvPr id="68" name="TextBox 67">
                <a:extLst>
                  <a:ext uri="{FF2B5EF4-FFF2-40B4-BE49-F238E27FC236}">
                    <a16:creationId xmlns:a16="http://schemas.microsoft.com/office/drawing/2014/main" id="{4E246308-79C3-E364-C94D-F6DCF572771B}"/>
                  </a:ext>
                </a:extLst>
              </p:cNvPr>
              <p:cNvSpPr txBox="1"/>
              <p:nvPr/>
            </p:nvSpPr>
            <p:spPr>
              <a:xfrm>
                <a:off x="1445918" y="1196283"/>
                <a:ext cx="892623" cy="226288"/>
              </a:xfrm>
              <a:prstGeom prst="rect">
                <a:avLst/>
              </a:prstGeom>
              <a:noFill/>
            </p:spPr>
            <p:txBody>
              <a:bodyPr wrap="none" rtlCol="0">
                <a:spAutoFit/>
              </a:bodyPr>
              <a:lstStyle/>
              <a:p>
                <a:r>
                  <a:rPr lang="en-US" sz="1100" dirty="0">
                    <a:latin typeface="News Gothic MT" panose="020B0503020103020203" pitchFamily="34" charset="0"/>
                  </a:rPr>
                  <a:t>Near Detector</a:t>
                </a:r>
              </a:p>
            </p:txBody>
          </p:sp>
          <p:sp>
            <p:nvSpPr>
              <p:cNvPr id="69" name="TextBox 68">
                <a:extLst>
                  <a:ext uri="{FF2B5EF4-FFF2-40B4-BE49-F238E27FC236}">
                    <a16:creationId xmlns:a16="http://schemas.microsoft.com/office/drawing/2014/main" id="{1D56FB2B-7265-0346-CE44-0F4F8BB3D9E7}"/>
                  </a:ext>
                </a:extLst>
              </p:cNvPr>
              <p:cNvSpPr txBox="1"/>
              <p:nvPr/>
            </p:nvSpPr>
            <p:spPr>
              <a:xfrm>
                <a:off x="7291710" y="1101222"/>
                <a:ext cx="808192" cy="226288"/>
              </a:xfrm>
              <a:prstGeom prst="rect">
                <a:avLst/>
              </a:prstGeom>
              <a:noFill/>
            </p:spPr>
            <p:txBody>
              <a:bodyPr wrap="none" rtlCol="0">
                <a:spAutoFit/>
              </a:bodyPr>
              <a:lstStyle/>
              <a:p>
                <a:r>
                  <a:rPr lang="en-US" sz="1100" dirty="0">
                    <a:latin typeface="News Gothic MT" panose="020B0503020103020203" pitchFamily="34" charset="0"/>
                  </a:rPr>
                  <a:t>Far Detector</a:t>
                </a:r>
              </a:p>
            </p:txBody>
          </p:sp>
          <p:pic>
            <p:nvPicPr>
              <p:cNvPr id="70" name="Picture 69">
                <a:extLst>
                  <a:ext uri="{FF2B5EF4-FFF2-40B4-BE49-F238E27FC236}">
                    <a16:creationId xmlns:a16="http://schemas.microsoft.com/office/drawing/2014/main" id="{02673E03-CAD3-72DA-12D5-C613401DE64E}"/>
                  </a:ext>
                </a:extLst>
              </p:cNvPr>
              <p:cNvPicPr>
                <a:picLocks noChangeAspect="1"/>
              </p:cNvPicPr>
              <p:nvPr/>
            </p:nvPicPr>
            <p:blipFill>
              <a:blip r:embed="rId2"/>
              <a:stretch>
                <a:fillRect/>
              </a:stretch>
            </p:blipFill>
            <p:spPr>
              <a:xfrm>
                <a:off x="-46684" y="1187749"/>
                <a:ext cx="977200" cy="894909"/>
              </a:xfrm>
              <a:prstGeom prst="rect">
                <a:avLst/>
              </a:prstGeom>
            </p:spPr>
          </p:pic>
          <p:cxnSp>
            <p:nvCxnSpPr>
              <p:cNvPr id="71" name="Straight Arrow Connector 70">
                <a:extLst>
                  <a:ext uri="{FF2B5EF4-FFF2-40B4-BE49-F238E27FC236}">
                    <a16:creationId xmlns:a16="http://schemas.microsoft.com/office/drawing/2014/main" id="{BC4214BB-09A3-4E97-E94F-54A88DA636FD}"/>
                  </a:ext>
                </a:extLst>
              </p:cNvPr>
              <p:cNvCxnSpPr>
                <a:cxnSpLocks/>
              </p:cNvCxnSpPr>
              <p:nvPr/>
            </p:nvCxnSpPr>
            <p:spPr>
              <a:xfrm flipV="1">
                <a:off x="930516" y="1693400"/>
                <a:ext cx="7793622" cy="19888"/>
              </a:xfrm>
              <a:prstGeom prst="straightConnector1">
                <a:avLst/>
              </a:prstGeom>
              <a:ln w="12700">
                <a:solidFill>
                  <a:schemeClr val="tx1">
                    <a:lumMod val="50000"/>
                    <a:lumOff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9C3179C1-05B4-5D79-B2FE-7CB56A3C983D}"/>
                  </a:ext>
                </a:extLst>
              </p:cNvPr>
              <p:cNvSpPr/>
              <p:nvPr/>
            </p:nvSpPr>
            <p:spPr>
              <a:xfrm>
                <a:off x="1478078" y="1423861"/>
                <a:ext cx="852988" cy="593492"/>
              </a:xfrm>
              <a:prstGeom prst="rect">
                <a:avLst/>
              </a:prstGeom>
              <a:solidFill>
                <a:schemeClr val="accent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0A57999-55FF-7DD1-B224-0179BF45DF38}"/>
                  </a:ext>
                </a:extLst>
              </p:cNvPr>
              <p:cNvSpPr/>
              <p:nvPr/>
            </p:nvSpPr>
            <p:spPr>
              <a:xfrm>
                <a:off x="7207357" y="1338040"/>
                <a:ext cx="1062577" cy="783449"/>
              </a:xfrm>
              <a:prstGeom prst="rect">
                <a:avLst/>
              </a:prstGeom>
              <a:solidFill>
                <a:schemeClr val="accent5">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F349CDE3-6E33-A3AA-92DE-1E078A82496C}"/>
                  </a:ext>
                </a:extLst>
              </p:cNvPr>
              <p:cNvCxnSpPr>
                <a:cxnSpLocks/>
              </p:cNvCxnSpPr>
              <p:nvPr/>
            </p:nvCxnSpPr>
            <p:spPr>
              <a:xfrm>
                <a:off x="2447880" y="1892753"/>
                <a:ext cx="464266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5" name="Rectangle 74">
                    <a:extLst>
                      <a:ext uri="{FF2B5EF4-FFF2-40B4-BE49-F238E27FC236}">
                        <a16:creationId xmlns:a16="http://schemas.microsoft.com/office/drawing/2014/main" id="{82BD1749-7AB7-4E58-D858-ABFF81CC9D6A}"/>
                      </a:ext>
                    </a:extLst>
                  </p:cNvPr>
                  <p:cNvSpPr/>
                  <p:nvPr/>
                </p:nvSpPr>
                <p:spPr>
                  <a:xfrm>
                    <a:off x="1528980" y="1528622"/>
                    <a:ext cx="714774" cy="338934"/>
                  </a:xfrm>
                  <a:prstGeom prst="rect">
                    <a:avLst/>
                  </a:prstGeom>
                </p:spPr>
                <p:txBody>
                  <a:bodyPr wrap="none">
                    <a:spAutoFit/>
                  </a:bodyPr>
                  <a:lstStyle/>
                  <a:p>
                    <a14:m>
                      <m:oMath xmlns:m="http://schemas.openxmlformats.org/officeDocument/2006/math">
                        <m:sSub>
                          <m:sSubPr>
                            <m:ctrlPr>
                              <a:rPr lang="en-US" sz="1800" i="1" smtClean="0">
                                <a:solidFill>
                                  <a:schemeClr val="tx1">
                                    <a:lumMod val="75000"/>
                                    <a:lumOff val="25000"/>
                                  </a:schemeClr>
                                </a:solidFill>
                                <a:latin typeface="Cambria Math" panose="02040503050406030204" pitchFamily="18" charset="0"/>
                              </a:rPr>
                            </m:ctrlPr>
                          </m:sSubPr>
                          <m:e>
                            <m:r>
                              <a:rPr lang="en-US" sz="1800" b="0" i="1" smtClean="0">
                                <a:solidFill>
                                  <a:schemeClr val="tx1">
                                    <a:lumMod val="75000"/>
                                    <a:lumOff val="25000"/>
                                  </a:schemeClr>
                                </a:solidFill>
                                <a:latin typeface="Cambria Math" panose="02040503050406030204" pitchFamily="18" charset="0"/>
                              </a:rPr>
                              <m:t>𝜈</m:t>
                            </m:r>
                          </m:e>
                          <m:sub>
                            <m:r>
                              <a:rPr lang="en-US" sz="1800" b="0" i="1" smtClean="0">
                                <a:solidFill>
                                  <a:schemeClr val="tx1">
                                    <a:lumMod val="75000"/>
                                    <a:lumOff val="25000"/>
                                  </a:schemeClr>
                                </a:solidFill>
                                <a:latin typeface="Cambria Math" panose="02040503050406030204" pitchFamily="18" charset="0"/>
                              </a:rPr>
                              <m:t>𝜇</m:t>
                            </m:r>
                          </m:sub>
                        </m:sSub>
                      </m:oMath>
                    </a14:m>
                    <a:r>
                      <a:rPr lang="en-US" baseline="-25000" dirty="0">
                        <a:solidFill>
                          <a:schemeClr val="tx1">
                            <a:lumMod val="75000"/>
                            <a:lumOff val="25000"/>
                          </a:schemeClr>
                        </a:solidFill>
                        <a:latin typeface="Symbol" pitchFamily="2" charset="2"/>
                      </a:rPr>
                      <a:t> </a:t>
                    </a:r>
                    <a:r>
                      <a:rPr lang="en-US" dirty="0">
                        <a:solidFill>
                          <a:schemeClr val="tx1">
                            <a:lumMod val="75000"/>
                            <a:lumOff val="25000"/>
                          </a:schemeClr>
                        </a:solidFill>
                        <a:latin typeface="Symbol" pitchFamily="2" charset="2"/>
                      </a:rPr>
                      <a:t> </a:t>
                    </a:r>
                    <a:r>
                      <a:rPr lang="en-US" dirty="0">
                        <a:solidFill>
                          <a:schemeClr val="tx1">
                            <a:lumMod val="75000"/>
                            <a:lumOff val="25000"/>
                          </a:schemeClr>
                        </a:solidFill>
                        <a:latin typeface="Corbel" panose="020B0503020204020204" pitchFamily="34" charset="0"/>
                      </a:rPr>
                      <a:t>/</a:t>
                    </a:r>
                    <a:r>
                      <a:rPr lang="en-US" dirty="0">
                        <a:solidFill>
                          <a:schemeClr val="tx1">
                            <a:lumMod val="75000"/>
                            <a:lumOff val="25000"/>
                          </a:schemeClr>
                        </a:solidFill>
                        <a:latin typeface="Symbol" pitchFamily="2" charset="2"/>
                      </a:rPr>
                      <a:t> </a:t>
                    </a:r>
                    <a14:m>
                      <m:oMath xmlns:m="http://schemas.openxmlformats.org/officeDocument/2006/math">
                        <m:sSub>
                          <m:sSubPr>
                            <m:ctrlPr>
                              <a:rPr lang="en-US" i="1">
                                <a:solidFill>
                                  <a:schemeClr val="tx1">
                                    <a:lumMod val="75000"/>
                                    <a:lumOff val="25000"/>
                                  </a:schemeClr>
                                </a:solidFill>
                                <a:latin typeface="Cambria Math" panose="02040503050406030204" pitchFamily="18" charset="0"/>
                              </a:rPr>
                            </m:ctrlPr>
                          </m:sSubPr>
                          <m:e>
                            <m:bar>
                              <m:barPr>
                                <m:pos m:val="top"/>
                                <m:ctrlPr>
                                  <a:rPr lang="en-US" i="1">
                                    <a:solidFill>
                                      <a:schemeClr val="tx1">
                                        <a:lumMod val="75000"/>
                                        <a:lumOff val="25000"/>
                                      </a:schemeClr>
                                    </a:solidFill>
                                    <a:latin typeface="Cambria Math" panose="02040503050406030204" pitchFamily="18" charset="0"/>
                                  </a:rPr>
                                </m:ctrlPr>
                              </m:barPr>
                              <m:e>
                                <m:r>
                                  <a:rPr lang="en-US" i="1">
                                    <a:solidFill>
                                      <a:schemeClr val="tx1">
                                        <a:lumMod val="75000"/>
                                        <a:lumOff val="25000"/>
                                      </a:schemeClr>
                                    </a:solidFill>
                                    <a:latin typeface="Cambria Math" panose="02040503050406030204" pitchFamily="18" charset="0"/>
                                  </a:rPr>
                                  <m:t>𝜈</m:t>
                                </m:r>
                              </m:e>
                            </m:bar>
                          </m:e>
                          <m:sub>
                            <m:r>
                              <a:rPr lang="en-US" i="1">
                                <a:solidFill>
                                  <a:schemeClr val="tx1">
                                    <a:lumMod val="75000"/>
                                    <a:lumOff val="25000"/>
                                  </a:schemeClr>
                                </a:solidFill>
                                <a:latin typeface="Cambria Math" panose="02040503050406030204" pitchFamily="18" charset="0"/>
                              </a:rPr>
                              <m:t>𝜇</m:t>
                            </m:r>
                          </m:sub>
                        </m:sSub>
                      </m:oMath>
                    </a14:m>
                    <a:endParaRPr lang="en-US" baseline="-25000" dirty="0">
                      <a:solidFill>
                        <a:schemeClr val="tx1">
                          <a:lumMod val="65000"/>
                          <a:lumOff val="35000"/>
                        </a:schemeClr>
                      </a:solidFill>
                    </a:endParaRPr>
                  </a:p>
                </p:txBody>
              </p:sp>
            </mc:Choice>
            <mc:Fallback>
              <p:sp>
                <p:nvSpPr>
                  <p:cNvPr id="75" name="Rectangle 74">
                    <a:extLst>
                      <a:ext uri="{FF2B5EF4-FFF2-40B4-BE49-F238E27FC236}">
                        <a16:creationId xmlns:a16="http://schemas.microsoft.com/office/drawing/2014/main" id="{82BD1749-7AB7-4E58-D858-ABFF81CC9D6A}"/>
                      </a:ext>
                    </a:extLst>
                  </p:cNvPr>
                  <p:cNvSpPr>
                    <a:spLocks noRot="1" noChangeAspect="1" noMove="1" noResize="1" noEditPoints="1" noAdjustHandles="1" noChangeArrowheads="1" noChangeShapeType="1" noTextEdit="1"/>
                  </p:cNvSpPr>
                  <p:nvPr/>
                </p:nvSpPr>
                <p:spPr>
                  <a:xfrm>
                    <a:off x="1528980" y="1528622"/>
                    <a:ext cx="714774" cy="338934"/>
                  </a:xfrm>
                  <a:prstGeom prst="rect">
                    <a:avLst/>
                  </a:prstGeom>
                  <a:blipFill>
                    <a:blip r:embed="rId5"/>
                    <a:stretch>
                      <a:fillRect t="-9375" b="-18750"/>
                    </a:stretch>
                  </a:blipFill>
                </p:spPr>
                <p:txBody>
                  <a:bodyPr/>
                  <a:lstStyle/>
                  <a:p>
                    <a:r>
                      <a:rPr lang="en-US">
                        <a:noFill/>
                      </a:rPr>
                      <a:t> </a:t>
                    </a:r>
                  </a:p>
                </p:txBody>
              </p:sp>
            </mc:Fallback>
          </mc:AlternateContent>
          <p:sp>
            <p:nvSpPr>
              <p:cNvPr id="76" name="TextBox 75">
                <a:extLst>
                  <a:ext uri="{FF2B5EF4-FFF2-40B4-BE49-F238E27FC236}">
                    <a16:creationId xmlns:a16="http://schemas.microsoft.com/office/drawing/2014/main" id="{3202649F-AE33-3E62-6798-C61939AD7B46}"/>
                  </a:ext>
                </a:extLst>
              </p:cNvPr>
              <p:cNvSpPr txBox="1"/>
              <p:nvPr/>
            </p:nvSpPr>
            <p:spPr>
              <a:xfrm>
                <a:off x="3943350" y="1792916"/>
                <a:ext cx="1578455" cy="226288"/>
              </a:xfrm>
              <a:prstGeom prst="rect">
                <a:avLst/>
              </a:prstGeom>
              <a:solidFill>
                <a:schemeClr val="bg1"/>
              </a:solidFill>
            </p:spPr>
            <p:txBody>
              <a:bodyPr wrap="none" rtlCol="0">
                <a:spAutoFit/>
              </a:bodyPr>
              <a:lstStyle/>
              <a:p>
                <a:r>
                  <a:rPr lang="en-US" sz="1100" dirty="0">
                    <a:latin typeface="News Gothic MT" panose="020B0503020103020203" pitchFamily="34" charset="0"/>
                  </a:rPr>
                  <a:t>Long baseline O(~100 km)</a:t>
                </a:r>
              </a:p>
            </p:txBody>
          </p:sp>
          <p:cxnSp>
            <p:nvCxnSpPr>
              <p:cNvPr id="77" name="Straight Connector 76">
                <a:extLst>
                  <a:ext uri="{FF2B5EF4-FFF2-40B4-BE49-F238E27FC236}">
                    <a16:creationId xmlns:a16="http://schemas.microsoft.com/office/drawing/2014/main" id="{2835FE50-2F07-D0CC-47CF-121C6639D2BF}"/>
                  </a:ext>
                </a:extLst>
              </p:cNvPr>
              <p:cNvCxnSpPr>
                <a:cxnSpLocks/>
              </p:cNvCxnSpPr>
              <p:nvPr/>
            </p:nvCxnSpPr>
            <p:spPr>
              <a:xfrm>
                <a:off x="2447880" y="1831794"/>
                <a:ext cx="0" cy="124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3A524F8-3475-B7BB-9E17-C51A0EB2CDE4}"/>
                  </a:ext>
                </a:extLst>
              </p:cNvPr>
              <p:cNvCxnSpPr>
                <a:cxnSpLocks/>
              </p:cNvCxnSpPr>
              <p:nvPr/>
            </p:nvCxnSpPr>
            <p:spPr>
              <a:xfrm>
                <a:off x="7093921" y="1827434"/>
                <a:ext cx="0" cy="124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66" name="Rectangle 65">
                  <a:extLst>
                    <a:ext uri="{FF2B5EF4-FFF2-40B4-BE49-F238E27FC236}">
                      <a16:creationId xmlns:a16="http://schemas.microsoft.com/office/drawing/2014/main" id="{AFFC0E02-19AF-1A33-7DC3-9971D0B28EF8}"/>
                    </a:ext>
                  </a:extLst>
                </p:cNvPr>
                <p:cNvSpPr/>
                <p:nvPr/>
              </p:nvSpPr>
              <p:spPr>
                <a:xfrm>
                  <a:off x="9857668" y="2596727"/>
                  <a:ext cx="811312" cy="369332"/>
                </a:xfrm>
                <a:prstGeom prst="rect">
                  <a:avLst/>
                </a:prstGeom>
              </p:spPr>
              <p:txBody>
                <a:bodyPr wrap="none">
                  <a:spAutoFit/>
                </a:bodyPr>
                <a:lstStyle/>
                <a:p>
                  <a14:m>
                    <m:oMath xmlns:m="http://schemas.openxmlformats.org/officeDocument/2006/math">
                      <m:sSub>
                        <m:sSubPr>
                          <m:ctrlPr>
                            <a:rPr lang="en-US" sz="1800" i="1" smtClean="0">
                              <a:solidFill>
                                <a:schemeClr val="tx1">
                                  <a:lumMod val="75000"/>
                                  <a:lumOff val="25000"/>
                                </a:schemeClr>
                              </a:solidFill>
                              <a:latin typeface="Cambria Math" panose="02040503050406030204" pitchFamily="18" charset="0"/>
                            </a:rPr>
                          </m:ctrlPr>
                        </m:sSubPr>
                        <m:e>
                          <m:r>
                            <a:rPr lang="en-US" sz="1800" b="0" i="1" smtClean="0">
                              <a:solidFill>
                                <a:schemeClr val="tx1">
                                  <a:lumMod val="75000"/>
                                  <a:lumOff val="25000"/>
                                </a:schemeClr>
                              </a:solidFill>
                              <a:latin typeface="Cambria Math" panose="02040503050406030204" pitchFamily="18" charset="0"/>
                            </a:rPr>
                            <m:t>𝜈</m:t>
                          </m:r>
                        </m:e>
                        <m:sub>
                          <m:r>
                            <a:rPr lang="en-US" sz="1800" b="0" i="1" smtClean="0">
                              <a:solidFill>
                                <a:schemeClr val="tx1">
                                  <a:lumMod val="75000"/>
                                  <a:lumOff val="25000"/>
                                </a:schemeClr>
                              </a:solidFill>
                              <a:latin typeface="Cambria Math" panose="02040503050406030204" pitchFamily="18" charset="0"/>
                            </a:rPr>
                            <m:t>?</m:t>
                          </m:r>
                        </m:sub>
                      </m:sSub>
                    </m:oMath>
                  </a14:m>
                  <a:r>
                    <a:rPr lang="en-US" baseline="-25000" dirty="0">
                      <a:solidFill>
                        <a:schemeClr val="tx1">
                          <a:lumMod val="75000"/>
                          <a:lumOff val="25000"/>
                        </a:schemeClr>
                      </a:solidFill>
                      <a:latin typeface="Symbol" pitchFamily="2" charset="2"/>
                    </a:rPr>
                    <a:t> </a:t>
                  </a:r>
                  <a:r>
                    <a:rPr lang="en-US" dirty="0">
                      <a:solidFill>
                        <a:schemeClr val="tx1">
                          <a:lumMod val="75000"/>
                          <a:lumOff val="25000"/>
                        </a:schemeClr>
                      </a:solidFill>
                      <a:latin typeface="Symbol" pitchFamily="2" charset="2"/>
                    </a:rPr>
                    <a:t> </a:t>
                  </a:r>
                  <a:r>
                    <a:rPr lang="en-US" dirty="0">
                      <a:solidFill>
                        <a:schemeClr val="tx1">
                          <a:lumMod val="75000"/>
                          <a:lumOff val="25000"/>
                        </a:schemeClr>
                      </a:solidFill>
                      <a:latin typeface="Corbel" panose="020B0503020204020204" pitchFamily="34" charset="0"/>
                    </a:rPr>
                    <a:t>/</a:t>
                  </a:r>
                  <a:r>
                    <a:rPr lang="en-US" dirty="0">
                      <a:solidFill>
                        <a:schemeClr val="tx1">
                          <a:lumMod val="75000"/>
                          <a:lumOff val="25000"/>
                        </a:schemeClr>
                      </a:solidFill>
                      <a:latin typeface="Symbol" pitchFamily="2" charset="2"/>
                    </a:rPr>
                    <a:t> </a:t>
                  </a:r>
                  <a14:m>
                    <m:oMath xmlns:m="http://schemas.openxmlformats.org/officeDocument/2006/math">
                      <m:sSub>
                        <m:sSubPr>
                          <m:ctrlPr>
                            <a:rPr lang="en-US" i="1">
                              <a:solidFill>
                                <a:schemeClr val="tx1">
                                  <a:lumMod val="75000"/>
                                  <a:lumOff val="25000"/>
                                </a:schemeClr>
                              </a:solidFill>
                              <a:latin typeface="Cambria Math" panose="02040503050406030204" pitchFamily="18" charset="0"/>
                            </a:rPr>
                          </m:ctrlPr>
                        </m:sSubPr>
                        <m:e>
                          <m:bar>
                            <m:barPr>
                              <m:pos m:val="top"/>
                              <m:ctrlPr>
                                <a:rPr lang="en-US" i="1">
                                  <a:solidFill>
                                    <a:schemeClr val="tx1">
                                      <a:lumMod val="75000"/>
                                      <a:lumOff val="25000"/>
                                    </a:schemeClr>
                                  </a:solidFill>
                                  <a:latin typeface="Cambria Math" panose="02040503050406030204" pitchFamily="18" charset="0"/>
                                </a:rPr>
                              </m:ctrlPr>
                            </m:barPr>
                            <m:e>
                              <m:r>
                                <a:rPr lang="en-US" b="0" i="1">
                                  <a:solidFill>
                                    <a:schemeClr val="tx1">
                                      <a:lumMod val="75000"/>
                                      <a:lumOff val="25000"/>
                                    </a:schemeClr>
                                  </a:solidFill>
                                  <a:latin typeface="Cambria Math" panose="02040503050406030204" pitchFamily="18" charset="0"/>
                                </a:rPr>
                                <m:t>𝜈</m:t>
                              </m:r>
                            </m:e>
                          </m:bar>
                        </m:e>
                        <m:sub>
                          <m:r>
                            <a:rPr lang="en-US" b="0" i="1" smtClean="0">
                              <a:solidFill>
                                <a:schemeClr val="tx1">
                                  <a:lumMod val="75000"/>
                                  <a:lumOff val="25000"/>
                                </a:schemeClr>
                              </a:solidFill>
                              <a:latin typeface="Cambria Math" panose="02040503050406030204" pitchFamily="18" charset="0"/>
                            </a:rPr>
                            <m:t>?</m:t>
                          </m:r>
                        </m:sub>
                      </m:sSub>
                    </m:oMath>
                  </a14:m>
                  <a:endParaRPr lang="en-US" baseline="-25000" dirty="0">
                    <a:solidFill>
                      <a:schemeClr val="tx1">
                        <a:lumMod val="65000"/>
                        <a:lumOff val="35000"/>
                      </a:schemeClr>
                    </a:solidFill>
                  </a:endParaRPr>
                </a:p>
              </p:txBody>
            </p:sp>
          </mc:Choice>
          <mc:Fallback>
            <p:sp>
              <p:nvSpPr>
                <p:cNvPr id="66" name="Rectangle 65">
                  <a:extLst>
                    <a:ext uri="{FF2B5EF4-FFF2-40B4-BE49-F238E27FC236}">
                      <a16:creationId xmlns:a16="http://schemas.microsoft.com/office/drawing/2014/main" id="{AFFC0E02-19AF-1A33-7DC3-9971D0B28EF8}"/>
                    </a:ext>
                  </a:extLst>
                </p:cNvPr>
                <p:cNvSpPr>
                  <a:spLocks noRot="1" noChangeAspect="1" noMove="1" noResize="1" noEditPoints="1" noAdjustHandles="1" noChangeArrowheads="1" noChangeShapeType="1" noTextEdit="1"/>
                </p:cNvSpPr>
                <p:nvPr/>
              </p:nvSpPr>
              <p:spPr>
                <a:xfrm>
                  <a:off x="9857668" y="2596727"/>
                  <a:ext cx="811312" cy="369332"/>
                </a:xfrm>
                <a:prstGeom prst="rect">
                  <a:avLst/>
                </a:prstGeom>
                <a:blipFill>
                  <a:blip r:embed="rId6"/>
                  <a:stretch>
                    <a:fillRect t="-10000" b="-26667"/>
                  </a:stretch>
                </a:blipFill>
              </p:spPr>
              <p:txBody>
                <a:bodyPr/>
                <a:lstStyle/>
                <a:p>
                  <a:r>
                    <a:rPr lang="en-US">
                      <a:noFill/>
                    </a:rPr>
                    <a:t> </a:t>
                  </a:r>
                </a:p>
              </p:txBody>
            </p:sp>
          </mc:Fallback>
        </mc:AlternateContent>
      </p:grpSp>
      <p:sp>
        <p:nvSpPr>
          <p:cNvPr id="4" name="Rounded Rectangle 3">
            <a:extLst>
              <a:ext uri="{FF2B5EF4-FFF2-40B4-BE49-F238E27FC236}">
                <a16:creationId xmlns:a16="http://schemas.microsoft.com/office/drawing/2014/main" id="{C6B30BE9-F306-3098-51CD-DD1216DD29F3}"/>
              </a:ext>
            </a:extLst>
          </p:cNvPr>
          <p:cNvSpPr/>
          <p:nvPr/>
        </p:nvSpPr>
        <p:spPr>
          <a:xfrm>
            <a:off x="2550417" y="2349554"/>
            <a:ext cx="1289550" cy="4400870"/>
          </a:xfrm>
          <a:prstGeom prst="roundRect">
            <a:avLst/>
          </a:prstGeom>
          <a:solidFill>
            <a:schemeClr val="accent2">
              <a:alpha val="2072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EC7EC4-5FDF-AF4C-D898-5F709E31F2CA}"/>
              </a:ext>
            </a:extLst>
          </p:cNvPr>
          <p:cNvSpPr txBox="1"/>
          <p:nvPr/>
        </p:nvSpPr>
        <p:spPr>
          <a:xfrm>
            <a:off x="461941" y="3986750"/>
            <a:ext cx="2327163" cy="763193"/>
          </a:xfrm>
          <a:prstGeom prst="rect">
            <a:avLst/>
          </a:prstGeom>
        </p:spPr>
        <p:txBody>
          <a:bodyPr vert="horz" lIns="0" tIns="0" rIns="0" bIns="0" rtlCol="0">
            <a:normAutofit/>
          </a:bodyPr>
          <a:lstStyle/>
          <a:p>
            <a:pPr>
              <a:lnSpc>
                <a:spcPct val="120000"/>
              </a:lnSpc>
              <a:spcAft>
                <a:spcPts val="600"/>
              </a:spcAft>
            </a:pPr>
            <a:r>
              <a:rPr lang="en-US" dirty="0"/>
              <a:t>Sample the beam </a:t>
            </a:r>
          </a:p>
          <a:p>
            <a:pPr>
              <a:lnSpc>
                <a:spcPct val="120000"/>
              </a:lnSpc>
              <a:spcAft>
                <a:spcPts val="600"/>
              </a:spcAft>
            </a:pPr>
            <a:r>
              <a:rPr lang="en-US" dirty="0"/>
              <a:t>before oscillations</a:t>
            </a:r>
          </a:p>
        </p:txBody>
      </p:sp>
      <p:cxnSp>
        <p:nvCxnSpPr>
          <p:cNvPr id="10" name="Curved Connector 9">
            <a:extLst>
              <a:ext uri="{FF2B5EF4-FFF2-40B4-BE49-F238E27FC236}">
                <a16:creationId xmlns:a16="http://schemas.microsoft.com/office/drawing/2014/main" id="{9595225E-748C-ABAE-7AA2-E2CE35B94828}"/>
              </a:ext>
            </a:extLst>
          </p:cNvPr>
          <p:cNvCxnSpPr>
            <a:cxnSpLocks/>
            <a:stCxn id="9" idx="0"/>
          </p:cNvCxnSpPr>
          <p:nvPr/>
        </p:nvCxnSpPr>
        <p:spPr>
          <a:xfrm rot="5400000" flipH="1" flipV="1">
            <a:off x="1908476" y="3270003"/>
            <a:ext cx="433794" cy="999700"/>
          </a:xfrm>
          <a:prstGeom prst="curvedConnector2">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a:extLst>
              <a:ext uri="{FF2B5EF4-FFF2-40B4-BE49-F238E27FC236}">
                <a16:creationId xmlns:a16="http://schemas.microsoft.com/office/drawing/2014/main" id="{97F0E8FE-7D56-B08B-0C21-035E88EFCBC0}"/>
              </a:ext>
            </a:extLst>
          </p:cNvPr>
          <p:cNvCxnSpPr>
            <a:cxnSpLocks/>
            <a:stCxn id="9" idx="2"/>
          </p:cNvCxnSpPr>
          <p:nvPr/>
        </p:nvCxnSpPr>
        <p:spPr>
          <a:xfrm rot="16200000" flipH="1">
            <a:off x="1801496" y="4573970"/>
            <a:ext cx="647754" cy="999700"/>
          </a:xfrm>
          <a:prstGeom prst="curvedConnector2">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36B9BD6-D3A8-AA1C-8F99-37F02AE0D64A}"/>
              </a:ext>
            </a:extLst>
          </p:cNvPr>
          <p:cNvSpPr txBox="1"/>
          <p:nvPr/>
        </p:nvSpPr>
        <p:spPr>
          <a:xfrm>
            <a:off x="7660511" y="4324168"/>
            <a:ext cx="2390212" cy="976690"/>
          </a:xfrm>
          <a:prstGeom prst="rect">
            <a:avLst/>
          </a:prstGeom>
        </p:spPr>
        <p:txBody>
          <a:bodyPr vert="horz" lIns="0" tIns="0" rIns="0" bIns="0" rtlCol="0">
            <a:normAutofit/>
          </a:bodyPr>
          <a:lstStyle/>
          <a:p>
            <a:pPr>
              <a:lnSpc>
                <a:spcPct val="120000"/>
              </a:lnSpc>
              <a:spcAft>
                <a:spcPts val="600"/>
              </a:spcAft>
            </a:pPr>
            <a:r>
              <a:rPr lang="en-US" dirty="0"/>
              <a:t>Measure oscillations</a:t>
            </a:r>
          </a:p>
        </p:txBody>
      </p:sp>
      <p:cxnSp>
        <p:nvCxnSpPr>
          <p:cNvPr id="13" name="Curved Connector 12">
            <a:extLst>
              <a:ext uri="{FF2B5EF4-FFF2-40B4-BE49-F238E27FC236}">
                <a16:creationId xmlns:a16="http://schemas.microsoft.com/office/drawing/2014/main" id="{E7502436-95FB-5D9B-D914-1C2168F8574D}"/>
              </a:ext>
            </a:extLst>
          </p:cNvPr>
          <p:cNvCxnSpPr>
            <a:stCxn id="12" idx="0"/>
          </p:cNvCxnSpPr>
          <p:nvPr/>
        </p:nvCxnSpPr>
        <p:spPr>
          <a:xfrm rot="5400000" flipH="1" flipV="1">
            <a:off x="9333691" y="3261550"/>
            <a:ext cx="584545" cy="1540692"/>
          </a:xfrm>
          <a:prstGeom prst="curvedConnector3">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12D615EF-6DB1-847B-6D6D-D2843BC10606}"/>
              </a:ext>
            </a:extLst>
          </p:cNvPr>
          <p:cNvCxnSpPr>
            <a:cxnSpLocks/>
          </p:cNvCxnSpPr>
          <p:nvPr/>
        </p:nvCxnSpPr>
        <p:spPr>
          <a:xfrm rot="10800000" flipV="1">
            <a:off x="7244374" y="4673600"/>
            <a:ext cx="1455127" cy="771386"/>
          </a:xfrm>
          <a:prstGeom prst="curvedConnector3">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Date Placeholder 3">
            <a:extLst>
              <a:ext uri="{FF2B5EF4-FFF2-40B4-BE49-F238E27FC236}">
                <a16:creationId xmlns:a16="http://schemas.microsoft.com/office/drawing/2014/main" id="{DD04EC0E-AA6B-ED4F-DF8E-E484FED91DEB}"/>
              </a:ext>
            </a:extLst>
          </p:cNvPr>
          <p:cNvSpPr>
            <a:spLocks noGrp="1"/>
          </p:cNvSpPr>
          <p:nvPr>
            <p:ph type="dt" sz="half" idx="10"/>
          </p:nvPr>
        </p:nvSpPr>
        <p:spPr>
          <a:xfrm>
            <a:off x="7909560" y="6409944"/>
            <a:ext cx="3703320" cy="448056"/>
          </a:xfrm>
        </p:spPr>
        <p:txBody>
          <a:bodyPr/>
          <a:lstStyle>
            <a:lvl1pPr>
              <a:defRPr sz="1000"/>
            </a:lvl1pPr>
          </a:lstStyle>
          <a:p>
            <a:r>
              <a:rPr lang="en-US" dirty="0">
                <a:solidFill>
                  <a:schemeClr val="tx1">
                    <a:lumMod val="75000"/>
                    <a:lumOff val="25000"/>
                  </a:schemeClr>
                </a:solidFill>
              </a:rPr>
              <a:t>oct 31, 2024</a:t>
            </a:r>
          </a:p>
        </p:txBody>
      </p:sp>
      <p:sp>
        <p:nvSpPr>
          <p:cNvPr id="16" name="Date Placeholder 3">
            <a:extLst>
              <a:ext uri="{FF2B5EF4-FFF2-40B4-BE49-F238E27FC236}">
                <a16:creationId xmlns:a16="http://schemas.microsoft.com/office/drawing/2014/main" id="{2EBFCFE5-D694-3492-B299-F9D306A0F018}"/>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chemeClr val="tx1">
                    <a:lumMod val="75000"/>
                    <a:lumOff val="25000"/>
                  </a:schemeClr>
                </a:solidFill>
              </a:rPr>
              <a:t>Zoya Vallari, NNN 2024</a:t>
            </a:r>
          </a:p>
        </p:txBody>
      </p:sp>
      <p:pic>
        <p:nvPicPr>
          <p:cNvPr id="17" name="Picture 16">
            <a:extLst>
              <a:ext uri="{FF2B5EF4-FFF2-40B4-BE49-F238E27FC236}">
                <a16:creationId xmlns:a16="http://schemas.microsoft.com/office/drawing/2014/main" id="{5517EB19-F239-D8EB-7976-56C52504D9C5}"/>
              </a:ext>
            </a:extLst>
          </p:cNvPr>
          <p:cNvPicPr>
            <a:picLocks noChangeAspect="1"/>
          </p:cNvPicPr>
          <p:nvPr/>
        </p:nvPicPr>
        <p:blipFill>
          <a:blip r:embed="rId7"/>
          <a:stretch>
            <a:fillRect/>
          </a:stretch>
        </p:blipFill>
        <p:spPr>
          <a:xfrm>
            <a:off x="85345" y="6541897"/>
            <a:ext cx="679558" cy="163703"/>
          </a:xfrm>
          <a:prstGeom prst="rect">
            <a:avLst/>
          </a:prstGeom>
        </p:spPr>
      </p:pic>
      <p:sp>
        <p:nvSpPr>
          <p:cNvPr id="18" name="Slide Number Placeholder 4">
            <a:extLst>
              <a:ext uri="{FF2B5EF4-FFF2-40B4-BE49-F238E27FC236}">
                <a16:creationId xmlns:a16="http://schemas.microsoft.com/office/drawing/2014/main" id="{143552B7-1040-2A0C-D9F1-774B880FE3C1}"/>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solidFill>
                  <a:schemeClr val="tx1">
                    <a:lumMod val="75000"/>
                    <a:lumOff val="25000"/>
                  </a:schemeClr>
                </a:solidFill>
              </a:rPr>
              <a:pPr>
                <a:spcAft>
                  <a:spcPts val="600"/>
                </a:spcAft>
              </a:pPr>
              <a:t>3</a:t>
            </a:fld>
            <a:endParaRPr lang="en-US" sz="1100" dirty="0">
              <a:solidFill>
                <a:schemeClr val="tx1">
                  <a:lumMod val="75000"/>
                  <a:lumOff val="25000"/>
                </a:schemeClr>
              </a:solidFill>
            </a:endParaRPr>
          </a:p>
        </p:txBody>
      </p:sp>
    </p:spTree>
    <p:extLst>
      <p:ext uri="{BB962C8B-B14F-4D97-AF65-F5344CB8AC3E}">
        <p14:creationId xmlns:p14="http://schemas.microsoft.com/office/powerpoint/2010/main" val="2731861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6AB96F-6CCF-E9E3-517E-808795935034}"/>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3855667-70A8-6EBA-8924-5EDA1F64ED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69221F-754F-79C1-89AF-9D17BAD7905C}"/>
              </a:ext>
            </a:extLst>
          </p:cNvPr>
          <p:cNvSpPr>
            <a:spLocks noGrp="1"/>
          </p:cNvSpPr>
          <p:nvPr>
            <p:ph type="title"/>
          </p:nvPr>
        </p:nvSpPr>
        <p:spPr>
          <a:xfrm>
            <a:off x="152399" y="-707716"/>
            <a:ext cx="7757712" cy="1568824"/>
          </a:xfrm>
        </p:spPr>
        <p:txBody>
          <a:bodyPr>
            <a:normAutofit/>
          </a:bodyPr>
          <a:lstStyle/>
          <a:p>
            <a:r>
              <a:rPr lang="en-US" dirty="0"/>
              <a:t>Light readout system</a:t>
            </a:r>
          </a:p>
        </p:txBody>
      </p:sp>
      <p:sp>
        <p:nvSpPr>
          <p:cNvPr id="15" name="Rectangle 14">
            <a:extLst>
              <a:ext uri="{FF2B5EF4-FFF2-40B4-BE49-F238E27FC236}">
                <a16:creationId xmlns:a16="http://schemas.microsoft.com/office/drawing/2014/main" id="{63E14B97-B7BF-9DD3-61EE-D21E75E32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0800"/>
            <a:ext cx="12191999" cy="457198"/>
          </a:xfrm>
          <a:prstGeom prst="rect">
            <a:avLst/>
          </a:prstGeom>
          <a:gradFill>
            <a:gsLst>
              <a:gs pos="0">
                <a:schemeClr val="accent2"/>
              </a:gs>
              <a:gs pos="100000">
                <a:schemeClr val="accent6">
                  <a:lumMod val="75000"/>
                  <a:alpha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956009E-18A8-A180-D8BE-9A8B4B5C3A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0799"/>
            <a:ext cx="4076696" cy="457202"/>
          </a:xfrm>
          <a:prstGeom prst="rect">
            <a:avLst/>
          </a:prstGeom>
          <a:gradFill>
            <a:gsLst>
              <a:gs pos="0">
                <a:schemeClr val="accent2">
                  <a:lumMod val="60000"/>
                  <a:lumOff val="40000"/>
                </a:schemeClr>
              </a:gs>
              <a:gs pos="99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45DFE99-A27F-18A1-2925-492F85514E11}"/>
              </a:ext>
            </a:extLst>
          </p:cNvPr>
          <p:cNvPicPr>
            <a:picLocks noChangeAspect="1"/>
          </p:cNvPicPr>
          <p:nvPr/>
        </p:nvPicPr>
        <p:blipFill>
          <a:blip r:embed="rId3"/>
          <a:srcRect t="2373" r="2462" b="2470"/>
          <a:stretch/>
        </p:blipFill>
        <p:spPr>
          <a:xfrm>
            <a:off x="8204511" y="3402403"/>
            <a:ext cx="3593789" cy="2994211"/>
          </a:xfrm>
          <a:prstGeom prst="rect">
            <a:avLst/>
          </a:prstGeom>
        </p:spPr>
      </p:pic>
      <p:pic>
        <p:nvPicPr>
          <p:cNvPr id="11" name="Picture 10">
            <a:extLst>
              <a:ext uri="{FF2B5EF4-FFF2-40B4-BE49-F238E27FC236}">
                <a16:creationId xmlns:a16="http://schemas.microsoft.com/office/drawing/2014/main" id="{C0EB355A-FDDA-D98B-C738-E7F3B953030E}"/>
              </a:ext>
            </a:extLst>
          </p:cNvPr>
          <p:cNvPicPr>
            <a:picLocks noChangeAspect="1"/>
          </p:cNvPicPr>
          <p:nvPr/>
        </p:nvPicPr>
        <p:blipFill>
          <a:blip r:embed="rId4"/>
          <a:srcRect l="976" t="2754"/>
          <a:stretch/>
        </p:blipFill>
        <p:spPr>
          <a:xfrm>
            <a:off x="8172626" y="76696"/>
            <a:ext cx="3841575" cy="3174504"/>
          </a:xfrm>
          <a:prstGeom prst="rect">
            <a:avLst/>
          </a:prstGeom>
        </p:spPr>
      </p:pic>
      <p:pic>
        <p:nvPicPr>
          <p:cNvPr id="12" name="Picture 11" descr="A close-up of a screen&#10;&#10;Description automatically generated">
            <a:extLst>
              <a:ext uri="{FF2B5EF4-FFF2-40B4-BE49-F238E27FC236}">
                <a16:creationId xmlns:a16="http://schemas.microsoft.com/office/drawing/2014/main" id="{40777815-9B4A-9F9D-23F6-4FC08B1197D6}"/>
              </a:ext>
            </a:extLst>
          </p:cNvPr>
          <p:cNvPicPr>
            <a:picLocks noChangeAspect="1"/>
          </p:cNvPicPr>
          <p:nvPr/>
        </p:nvPicPr>
        <p:blipFill>
          <a:blip r:embed="rId5"/>
          <a:stretch>
            <a:fillRect/>
          </a:stretch>
        </p:blipFill>
        <p:spPr>
          <a:xfrm>
            <a:off x="1348329" y="1070644"/>
            <a:ext cx="6151554" cy="2560310"/>
          </a:xfrm>
          <a:prstGeom prst="rect">
            <a:avLst/>
          </a:prstGeom>
          <a:ln w="22225">
            <a:solidFill>
              <a:schemeClr val="tx1">
                <a:lumMod val="85000"/>
                <a:lumOff val="15000"/>
              </a:schemeClr>
            </a:solidFill>
          </a:ln>
          <a:effectLst>
            <a:outerShdw blurRad="50800" dist="38100" dir="13500000" algn="br" rotWithShape="0">
              <a:prstClr val="black">
                <a:alpha val="40000"/>
              </a:prstClr>
            </a:outerShdw>
          </a:effectLst>
        </p:spPr>
      </p:pic>
      <p:graphicFrame>
        <p:nvGraphicFramePr>
          <p:cNvPr id="7" name="Table 6">
            <a:extLst>
              <a:ext uri="{FF2B5EF4-FFF2-40B4-BE49-F238E27FC236}">
                <a16:creationId xmlns:a16="http://schemas.microsoft.com/office/drawing/2014/main" id="{48EA7673-C4A2-0228-B74C-53C8B84A6943}"/>
              </a:ext>
            </a:extLst>
          </p:cNvPr>
          <p:cNvGraphicFramePr>
            <a:graphicFrameLocks noGrp="1"/>
          </p:cNvGraphicFramePr>
          <p:nvPr>
            <p:extLst>
              <p:ext uri="{D42A27DB-BD31-4B8C-83A1-F6EECF244321}">
                <p14:modId xmlns:p14="http://schemas.microsoft.com/office/powerpoint/2010/main" val="2460005639"/>
              </p:ext>
            </p:extLst>
          </p:nvPr>
        </p:nvGraphicFramePr>
        <p:xfrm>
          <a:off x="491782" y="3774644"/>
          <a:ext cx="7078946" cy="2462823"/>
        </p:xfrm>
        <a:graphic>
          <a:graphicData uri="http://schemas.openxmlformats.org/drawingml/2006/table">
            <a:tbl>
              <a:tblPr firstRow="1" bandRow="1">
                <a:tableStyleId>{5940675A-B579-460E-94D1-54222C63F5DA}</a:tableStyleId>
              </a:tblPr>
              <a:tblGrid>
                <a:gridCol w="2259620">
                  <a:extLst>
                    <a:ext uri="{9D8B030D-6E8A-4147-A177-3AD203B41FA5}">
                      <a16:colId xmlns:a16="http://schemas.microsoft.com/office/drawing/2014/main" val="3773711651"/>
                    </a:ext>
                  </a:extLst>
                </a:gridCol>
                <a:gridCol w="2028239">
                  <a:extLst>
                    <a:ext uri="{9D8B030D-6E8A-4147-A177-3AD203B41FA5}">
                      <a16:colId xmlns:a16="http://schemas.microsoft.com/office/drawing/2014/main" val="2621835147"/>
                    </a:ext>
                  </a:extLst>
                </a:gridCol>
                <a:gridCol w="2791087">
                  <a:extLst>
                    <a:ext uri="{9D8B030D-6E8A-4147-A177-3AD203B41FA5}">
                      <a16:colId xmlns:a16="http://schemas.microsoft.com/office/drawing/2014/main" val="2526873062"/>
                    </a:ext>
                  </a:extLst>
                </a:gridCol>
              </a:tblGrid>
              <a:tr h="518416">
                <a:tc>
                  <a:txBody>
                    <a:bodyPr/>
                    <a:lstStyle/>
                    <a:p>
                      <a:pPr algn="ctr"/>
                      <a:endParaRPr lang="en-US" sz="1800"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sz="1800" b="1" dirty="0">
                          <a:solidFill>
                            <a:schemeClr val="accent2">
                              <a:lumMod val="75000"/>
                            </a:schemeClr>
                          </a:solidFill>
                          <a:latin typeface="+mj-lt"/>
                          <a:cs typeface="Times New Roman" panose="02020603050405020304" pitchFamily="18" charset="0"/>
                        </a:rPr>
                        <a:t>ArCLight </a:t>
                      </a:r>
                    </a:p>
                  </a:txBody>
                  <a:tcPr>
                    <a:solidFill>
                      <a:schemeClr val="accent2">
                        <a:lumMod val="20000"/>
                        <a:lumOff val="80000"/>
                      </a:schemeClr>
                    </a:solidFill>
                  </a:tcPr>
                </a:tc>
                <a:tc>
                  <a:txBody>
                    <a:bodyPr/>
                    <a:lstStyle/>
                    <a:p>
                      <a:pPr algn="ctr"/>
                      <a:r>
                        <a:rPr lang="en-US" sz="1800" b="1" dirty="0">
                          <a:solidFill>
                            <a:schemeClr val="accent2">
                              <a:lumMod val="75000"/>
                            </a:schemeClr>
                          </a:solidFill>
                          <a:latin typeface="+mj-lt"/>
                          <a:cs typeface="Times New Roman" panose="02020603050405020304" pitchFamily="18" charset="0"/>
                        </a:rPr>
                        <a:t>LCM</a:t>
                      </a:r>
                    </a:p>
                  </a:txBody>
                  <a:tcPr>
                    <a:solidFill>
                      <a:schemeClr val="accent2">
                        <a:lumMod val="20000"/>
                        <a:lumOff val="80000"/>
                      </a:schemeClr>
                    </a:solidFill>
                  </a:tcPr>
                </a:tc>
                <a:extLst>
                  <a:ext uri="{0D108BD9-81ED-4DB2-BD59-A6C34878D82A}">
                    <a16:rowId xmlns:a16="http://schemas.microsoft.com/office/drawing/2014/main" val="1209962123"/>
                  </a:ext>
                </a:extLst>
              </a:tr>
              <a:tr h="597131">
                <a:tc>
                  <a:txBody>
                    <a:bodyPr/>
                    <a:lstStyle/>
                    <a:p>
                      <a:pPr algn="ctr"/>
                      <a:r>
                        <a:rPr lang="en-US" sz="1800" dirty="0">
                          <a:latin typeface="Times New Roman" panose="02020603050405020304" pitchFamily="18" charset="0"/>
                          <a:cs typeface="Times New Roman" panose="02020603050405020304" pitchFamily="18" charset="0"/>
                        </a:rPr>
                        <a:t>Photon Detection Efficiency</a:t>
                      </a:r>
                    </a:p>
                  </a:txBody>
                  <a:tcPr>
                    <a:solidFill>
                      <a:schemeClr val="accent2">
                        <a:lumMod val="20000"/>
                        <a:lumOff val="8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~0.2%</a:t>
                      </a:r>
                    </a:p>
                  </a:txBody>
                  <a:tcPr/>
                </a:tc>
                <a:tc>
                  <a:txBody>
                    <a:bodyPr/>
                    <a:lstStyle/>
                    <a:p>
                      <a:pPr algn="ctr"/>
                      <a:r>
                        <a:rPr lang="en-US" sz="1800" dirty="0">
                          <a:latin typeface="Times New Roman" panose="02020603050405020304" pitchFamily="18" charset="0"/>
                          <a:cs typeface="Times New Roman" panose="02020603050405020304" pitchFamily="18" charset="0"/>
                        </a:rPr>
                        <a:t>~0.6%</a:t>
                      </a:r>
                    </a:p>
                  </a:txBody>
                  <a:tcPr/>
                </a:tc>
                <a:extLst>
                  <a:ext uri="{0D108BD9-81ED-4DB2-BD59-A6C34878D82A}">
                    <a16:rowId xmlns:a16="http://schemas.microsoft.com/office/drawing/2014/main" val="4272267317"/>
                  </a:ext>
                </a:extLst>
              </a:tr>
              <a:tr h="596132">
                <a:tc>
                  <a:txBody>
                    <a:bodyPr/>
                    <a:lstStyle/>
                    <a:p>
                      <a:pPr algn="ctr"/>
                      <a:r>
                        <a:rPr lang="en-US" sz="1800" dirty="0">
                          <a:latin typeface="Times New Roman" panose="02020603050405020304" pitchFamily="18" charset="0"/>
                          <a:cs typeface="Times New Roman" panose="02020603050405020304" pitchFamily="18" charset="0"/>
                        </a:rPr>
                        <a:t>Spatial resolution</a:t>
                      </a:r>
                    </a:p>
                  </a:txBody>
                  <a:tcPr>
                    <a:solidFill>
                      <a:schemeClr val="accent2">
                        <a:lumMod val="20000"/>
                        <a:lumOff val="80000"/>
                      </a:schemeClr>
                    </a:solidFill>
                  </a:tcPr>
                </a:tc>
                <a:tc>
                  <a:txBody>
                    <a:bodyPr/>
                    <a:lstStyle/>
                    <a:p>
                      <a:pPr algn="ctr"/>
                      <a:r>
                        <a:rPr lang="en-US" sz="1800" dirty="0">
                          <a:latin typeface="Times New Roman" panose="02020603050405020304" pitchFamily="18" charset="0"/>
                          <a:cs typeface="Times New Roman" panose="02020603050405020304" pitchFamily="18" charset="0"/>
                        </a:rPr>
                        <a:t>~5cm</a:t>
                      </a:r>
                    </a:p>
                  </a:txBody>
                  <a:tcPr/>
                </a:tc>
                <a:tc>
                  <a:txBody>
                    <a:bodyPr/>
                    <a:lstStyle/>
                    <a:p>
                      <a:pPr algn="ctr"/>
                      <a:r>
                        <a:rPr lang="en-US" sz="1800" dirty="0">
                          <a:latin typeface="Times New Roman" panose="02020603050405020304" pitchFamily="18" charset="0"/>
                          <a:cs typeface="Times New Roman" panose="02020603050405020304" pitchFamily="18" charset="0"/>
                        </a:rPr>
                        <a:t>~10cm</a:t>
                      </a:r>
                    </a:p>
                  </a:txBody>
                  <a:tcPr/>
                </a:tc>
                <a:extLst>
                  <a:ext uri="{0D108BD9-81ED-4DB2-BD59-A6C34878D82A}">
                    <a16:rowId xmlns:a16="http://schemas.microsoft.com/office/drawing/2014/main" val="1902691898"/>
                  </a:ext>
                </a:extLst>
              </a:tr>
              <a:tr h="708195">
                <a:tc>
                  <a:txBody>
                    <a:bodyPr/>
                    <a:lstStyle/>
                    <a:p>
                      <a:pPr algn="ctr"/>
                      <a:r>
                        <a:rPr lang="en-US" sz="1800" dirty="0">
                          <a:latin typeface="Times New Roman" panose="02020603050405020304" pitchFamily="18" charset="0"/>
                          <a:cs typeface="Times New Roman" panose="02020603050405020304" pitchFamily="18" charset="0"/>
                        </a:rPr>
                        <a:t>Strengths</a:t>
                      </a:r>
                    </a:p>
                  </a:txBody>
                  <a:tcPr>
                    <a:solidFill>
                      <a:schemeClr val="accent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High dynamic range</a:t>
                      </a:r>
                    </a:p>
                  </a:txBody>
                  <a:tcPr/>
                </a:tc>
                <a:tc>
                  <a:txBody>
                    <a:bodyPr/>
                    <a:lstStyle/>
                    <a:p>
                      <a:pPr algn="ctr"/>
                      <a:r>
                        <a:rPr lang="en-US" sz="1800" dirty="0">
                          <a:latin typeface="Times New Roman" panose="02020603050405020304" pitchFamily="18" charset="0"/>
                          <a:cs typeface="Times New Roman" panose="02020603050405020304" pitchFamily="18" charset="0"/>
                        </a:rPr>
                        <a:t>~2 ns time resolution @200 PE </a:t>
                      </a:r>
                    </a:p>
                  </a:txBody>
                  <a:tcPr/>
                </a:tc>
                <a:extLst>
                  <a:ext uri="{0D108BD9-81ED-4DB2-BD59-A6C34878D82A}">
                    <a16:rowId xmlns:a16="http://schemas.microsoft.com/office/drawing/2014/main" val="1352749459"/>
                  </a:ext>
                </a:extLst>
              </a:tr>
            </a:tbl>
          </a:graphicData>
        </a:graphic>
      </p:graphicFrame>
      <p:sp>
        <p:nvSpPr>
          <p:cNvPr id="14" name="Date Placeholder 3">
            <a:extLst>
              <a:ext uri="{FF2B5EF4-FFF2-40B4-BE49-F238E27FC236}">
                <a16:creationId xmlns:a16="http://schemas.microsoft.com/office/drawing/2014/main" id="{DCDDCF0B-1D54-77BF-BA2B-7B658F0D8B90}"/>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16" name="Date Placeholder 3">
            <a:extLst>
              <a:ext uri="{FF2B5EF4-FFF2-40B4-BE49-F238E27FC236}">
                <a16:creationId xmlns:a16="http://schemas.microsoft.com/office/drawing/2014/main" id="{6BA5421C-9797-BA47-F60E-69C6A70DCB6E}"/>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18" name="Picture 17">
            <a:extLst>
              <a:ext uri="{FF2B5EF4-FFF2-40B4-BE49-F238E27FC236}">
                <a16:creationId xmlns:a16="http://schemas.microsoft.com/office/drawing/2014/main" id="{62E873D3-91E9-7AC9-960D-04A98AB576BC}"/>
              </a:ext>
            </a:extLst>
          </p:cNvPr>
          <p:cNvPicPr>
            <a:picLocks noChangeAspect="1"/>
          </p:cNvPicPr>
          <p:nvPr/>
        </p:nvPicPr>
        <p:blipFill>
          <a:blip r:embed="rId6"/>
          <a:stretch>
            <a:fillRect/>
          </a:stretch>
        </p:blipFill>
        <p:spPr>
          <a:xfrm>
            <a:off x="85345" y="6541897"/>
            <a:ext cx="679558" cy="163703"/>
          </a:xfrm>
          <a:prstGeom prst="rect">
            <a:avLst/>
          </a:prstGeom>
        </p:spPr>
      </p:pic>
      <p:sp>
        <p:nvSpPr>
          <p:cNvPr id="19" name="Slide Number Placeholder 4">
            <a:extLst>
              <a:ext uri="{FF2B5EF4-FFF2-40B4-BE49-F238E27FC236}">
                <a16:creationId xmlns:a16="http://schemas.microsoft.com/office/drawing/2014/main" id="{2AAD7E08-73B0-E43F-6019-CAA3DAC49227}"/>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30</a:t>
            </a:fld>
            <a:endParaRPr lang="en-US" sz="1100" dirty="0"/>
          </a:p>
        </p:txBody>
      </p:sp>
    </p:spTree>
    <p:extLst>
      <p:ext uri="{BB962C8B-B14F-4D97-AF65-F5344CB8AC3E}">
        <p14:creationId xmlns:p14="http://schemas.microsoft.com/office/powerpoint/2010/main" val="114832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A6776E11-D4F7-41F6-9387-F95E1CB7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75026FC-7ABC-4495-9B75-545BA2956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60236"/>
            <a:ext cx="12198726" cy="1820735"/>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D82C61-7131-49A1-A07A-B22E472B4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3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73D5C74-3AF5-4A74-8D32-8DF2C17CE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0E03176-380A-4A7E-879A-D179D5F466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57800"/>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13FA37-0EFE-9F6F-7010-F50DF9F2C992}"/>
              </a:ext>
            </a:extLst>
          </p:cNvPr>
          <p:cNvSpPr>
            <a:spLocks noGrp="1"/>
          </p:cNvSpPr>
          <p:nvPr>
            <p:ph type="title"/>
          </p:nvPr>
        </p:nvSpPr>
        <p:spPr>
          <a:xfrm>
            <a:off x="342900" y="5564937"/>
            <a:ext cx="7366747" cy="1040942"/>
          </a:xfrm>
        </p:spPr>
        <p:txBody>
          <a:bodyPr vert="horz" lIns="0" tIns="0" rIns="0" bIns="0" rtlCol="0" anchor="ctr">
            <a:normAutofit/>
          </a:bodyPr>
          <a:lstStyle/>
          <a:p>
            <a:r>
              <a:rPr lang="en-US" sz="2000" spc="750" dirty="0">
                <a:solidFill>
                  <a:schemeClr val="bg1"/>
                </a:solidFill>
              </a:rPr>
              <a:t>Putting it all together:</a:t>
            </a:r>
            <a:br>
              <a:rPr lang="en-US" sz="3200" spc="750" dirty="0">
                <a:solidFill>
                  <a:schemeClr val="bg1"/>
                </a:solidFill>
              </a:rPr>
            </a:br>
            <a:r>
              <a:rPr lang="en-US" sz="3200" spc="750" dirty="0">
                <a:solidFill>
                  <a:schemeClr val="bg1"/>
                </a:solidFill>
              </a:rPr>
              <a:t>A Modular LA</a:t>
            </a:r>
            <a:r>
              <a:rPr lang="en-US" sz="3200" cap="none" spc="750" dirty="0">
                <a:solidFill>
                  <a:schemeClr val="bg1"/>
                </a:solidFill>
              </a:rPr>
              <a:t>r</a:t>
            </a:r>
            <a:r>
              <a:rPr lang="en-US" sz="3200" spc="750" dirty="0">
                <a:solidFill>
                  <a:schemeClr val="bg1"/>
                </a:solidFill>
              </a:rPr>
              <a:t>TPC</a:t>
            </a:r>
          </a:p>
        </p:txBody>
      </p:sp>
      <p:pic>
        <p:nvPicPr>
          <p:cNvPr id="7" name="Picture 6">
            <a:extLst>
              <a:ext uri="{FF2B5EF4-FFF2-40B4-BE49-F238E27FC236}">
                <a16:creationId xmlns:a16="http://schemas.microsoft.com/office/drawing/2014/main" id="{42B5427D-16D0-E98C-DED4-7EA79D660EA2}"/>
              </a:ext>
            </a:extLst>
          </p:cNvPr>
          <p:cNvPicPr>
            <a:picLocks noChangeAspect="1"/>
          </p:cNvPicPr>
          <p:nvPr/>
        </p:nvPicPr>
        <p:blipFill>
          <a:blip r:embed="rId2"/>
          <a:srcRect l="-2125" t="431" r="5871" b="-1"/>
          <a:stretch/>
        </p:blipFill>
        <p:spPr>
          <a:xfrm>
            <a:off x="6604758" y="12700"/>
            <a:ext cx="5587241" cy="5274063"/>
          </a:xfrm>
          <a:prstGeom prst="rect">
            <a:avLst/>
          </a:prstGeom>
        </p:spPr>
      </p:pic>
      <p:pic>
        <p:nvPicPr>
          <p:cNvPr id="6" name="Picture 5">
            <a:extLst>
              <a:ext uri="{FF2B5EF4-FFF2-40B4-BE49-F238E27FC236}">
                <a16:creationId xmlns:a16="http://schemas.microsoft.com/office/drawing/2014/main" id="{E61FB592-2168-A013-949E-28B89CF84D5D}"/>
              </a:ext>
            </a:extLst>
          </p:cNvPr>
          <p:cNvPicPr>
            <a:picLocks noChangeAspect="1"/>
          </p:cNvPicPr>
          <p:nvPr/>
        </p:nvPicPr>
        <p:blipFill>
          <a:blip r:embed="rId3"/>
          <a:srcRect t="3542" r="-2" b="1241"/>
          <a:stretch/>
        </p:blipFill>
        <p:spPr>
          <a:xfrm>
            <a:off x="0" y="357292"/>
            <a:ext cx="6718300" cy="4349839"/>
          </a:xfrm>
          <a:prstGeom prst="rect">
            <a:avLst/>
          </a:prstGeom>
        </p:spPr>
      </p:pic>
      <p:sp>
        <p:nvSpPr>
          <p:cNvPr id="9" name="Rectangle 8">
            <a:extLst>
              <a:ext uri="{FF2B5EF4-FFF2-40B4-BE49-F238E27FC236}">
                <a16:creationId xmlns:a16="http://schemas.microsoft.com/office/drawing/2014/main" id="{714D61D3-17EC-7C50-4D63-1813A03BCFB9}"/>
              </a:ext>
            </a:extLst>
          </p:cNvPr>
          <p:cNvSpPr/>
          <p:nvPr/>
        </p:nvSpPr>
        <p:spPr>
          <a:xfrm>
            <a:off x="0" y="4963886"/>
            <a:ext cx="6833934" cy="310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3">
            <a:extLst>
              <a:ext uri="{FF2B5EF4-FFF2-40B4-BE49-F238E27FC236}">
                <a16:creationId xmlns:a16="http://schemas.microsoft.com/office/drawing/2014/main" id="{A1D230B7-7250-9DEA-4B33-936E90B8D738}"/>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11" name="Date Placeholder 3">
            <a:extLst>
              <a:ext uri="{FF2B5EF4-FFF2-40B4-BE49-F238E27FC236}">
                <a16:creationId xmlns:a16="http://schemas.microsoft.com/office/drawing/2014/main" id="{16AA7419-B02E-DA34-3515-78D4516F46CA}"/>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13" name="Picture 12">
            <a:extLst>
              <a:ext uri="{FF2B5EF4-FFF2-40B4-BE49-F238E27FC236}">
                <a16:creationId xmlns:a16="http://schemas.microsoft.com/office/drawing/2014/main" id="{52D2F096-5513-7489-2721-459CE9D2DF32}"/>
              </a:ext>
            </a:extLst>
          </p:cNvPr>
          <p:cNvPicPr>
            <a:picLocks noChangeAspect="1"/>
          </p:cNvPicPr>
          <p:nvPr/>
        </p:nvPicPr>
        <p:blipFill>
          <a:blip r:embed="rId4"/>
          <a:stretch>
            <a:fillRect/>
          </a:stretch>
        </p:blipFill>
        <p:spPr>
          <a:xfrm>
            <a:off x="85345" y="6541897"/>
            <a:ext cx="679558" cy="163703"/>
          </a:xfrm>
          <a:prstGeom prst="rect">
            <a:avLst/>
          </a:prstGeom>
        </p:spPr>
      </p:pic>
      <p:sp>
        <p:nvSpPr>
          <p:cNvPr id="15" name="Slide Number Placeholder 4">
            <a:extLst>
              <a:ext uri="{FF2B5EF4-FFF2-40B4-BE49-F238E27FC236}">
                <a16:creationId xmlns:a16="http://schemas.microsoft.com/office/drawing/2014/main" id="{74C38052-C8BA-BA1E-3DBB-3EF548DE24EF}"/>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31</a:t>
            </a:fld>
            <a:endParaRPr lang="en-US" sz="1100" dirty="0"/>
          </a:p>
        </p:txBody>
      </p:sp>
    </p:spTree>
    <p:extLst>
      <p:ext uri="{BB962C8B-B14F-4D97-AF65-F5344CB8AC3E}">
        <p14:creationId xmlns:p14="http://schemas.microsoft.com/office/powerpoint/2010/main" val="701458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AD21523-9623-BD72-D872-F69BD8475F29}"/>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9448800" y="-269247"/>
            <a:ext cx="1638978" cy="2477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03D4E91-521B-DED2-CEE1-313612FAF1B9}"/>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8251344" y="4397938"/>
            <a:ext cx="1279727" cy="19343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D820238-E9AF-2F8A-D253-18A2A30ECF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085"/>
          <a:stretch/>
        </p:blipFill>
        <p:spPr bwMode="auto">
          <a:xfrm>
            <a:off x="10036775" y="4801583"/>
            <a:ext cx="1279727" cy="18764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7C7DDE-4FE3-4368-C9E0-AE905048FDE3}"/>
              </a:ext>
            </a:extLst>
          </p:cNvPr>
          <p:cNvSpPr txBox="1"/>
          <p:nvPr/>
        </p:nvSpPr>
        <p:spPr>
          <a:xfrm>
            <a:off x="9513838" y="5506365"/>
            <a:ext cx="683741" cy="461665"/>
          </a:xfrm>
          <a:prstGeom prst="rect">
            <a:avLst/>
          </a:prstGeom>
          <a:noFill/>
        </p:spPr>
        <p:txBody>
          <a:bodyPr wrap="square" rtlCol="0">
            <a:spAutoFit/>
          </a:bodyPr>
          <a:lstStyle/>
          <a:p>
            <a:r>
              <a:rPr lang="en-US" sz="2400" b="1">
                <a:solidFill>
                  <a:srgbClr val="AE0000"/>
                </a:solidFill>
                <a:latin typeface="Hiragino Sans W4" panose="020B0400000000000000" pitchFamily="34" charset="-128"/>
                <a:ea typeface="Hiragino Sans W4" panose="020B0400000000000000" pitchFamily="34" charset="-128"/>
              </a:rPr>
              <a:t>x 4</a:t>
            </a:r>
          </a:p>
        </p:txBody>
      </p:sp>
      <p:sp>
        <p:nvSpPr>
          <p:cNvPr id="9" name="TextBox 8">
            <a:extLst>
              <a:ext uri="{FF2B5EF4-FFF2-40B4-BE49-F238E27FC236}">
                <a16:creationId xmlns:a16="http://schemas.microsoft.com/office/drawing/2014/main" id="{04B999F7-BE28-89DA-8F07-31A2E4E0C3C9}"/>
              </a:ext>
            </a:extLst>
          </p:cNvPr>
          <p:cNvSpPr txBox="1"/>
          <p:nvPr/>
        </p:nvSpPr>
        <p:spPr>
          <a:xfrm>
            <a:off x="9974973" y="4524584"/>
            <a:ext cx="1587294" cy="338554"/>
          </a:xfrm>
          <a:prstGeom prst="rect">
            <a:avLst/>
          </a:prstGeom>
          <a:noFill/>
        </p:spPr>
        <p:txBody>
          <a:bodyPr wrap="none" rtlCol="0">
            <a:spAutoFit/>
          </a:bodyPr>
          <a:lstStyle/>
          <a:p>
            <a:r>
              <a:rPr lang="en-US" sz="1600" b="1">
                <a:solidFill>
                  <a:srgbClr val="C00000"/>
                </a:solidFill>
                <a:latin typeface="Hiragino Sans W4" panose="020B0400000000000000" pitchFamily="34" charset="-128"/>
                <a:ea typeface="Hiragino Sans W4" panose="020B0400000000000000" pitchFamily="34" charset="-128"/>
              </a:rPr>
              <a:t>2x2 Cryostat</a:t>
            </a:r>
          </a:p>
        </p:txBody>
      </p:sp>
      <p:pic>
        <p:nvPicPr>
          <p:cNvPr id="13" name="Picture 12">
            <a:extLst>
              <a:ext uri="{FF2B5EF4-FFF2-40B4-BE49-F238E27FC236}">
                <a16:creationId xmlns:a16="http://schemas.microsoft.com/office/drawing/2014/main" id="{2B46AFC6-A538-890C-D55A-0DE00F06C2CE}"/>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85" t="-401" r="-185" b="401"/>
          <a:stretch/>
        </p:blipFill>
        <p:spPr>
          <a:xfrm>
            <a:off x="3092511" y="4431364"/>
            <a:ext cx="1920957" cy="1898667"/>
          </a:xfrm>
          <a:prstGeom prst="rect">
            <a:avLst/>
          </a:prstGeom>
          <a:ln w="31750">
            <a:solidFill>
              <a:srgbClr val="00888A"/>
            </a:solidFill>
          </a:ln>
          <a:effectLst>
            <a:softEdge rad="25400"/>
          </a:effectLst>
        </p:spPr>
      </p:pic>
      <p:sp>
        <p:nvSpPr>
          <p:cNvPr id="15" name="TextBox 14">
            <a:extLst>
              <a:ext uri="{FF2B5EF4-FFF2-40B4-BE49-F238E27FC236}">
                <a16:creationId xmlns:a16="http://schemas.microsoft.com/office/drawing/2014/main" id="{37E2080B-E0F9-6F03-16FE-49D084B11B22}"/>
              </a:ext>
            </a:extLst>
          </p:cNvPr>
          <p:cNvSpPr txBox="1"/>
          <p:nvPr/>
        </p:nvSpPr>
        <p:spPr>
          <a:xfrm>
            <a:off x="1129553" y="5486677"/>
            <a:ext cx="1701650" cy="276999"/>
          </a:xfrm>
          <a:prstGeom prst="rect">
            <a:avLst/>
          </a:prstGeom>
          <a:noFill/>
        </p:spPr>
        <p:txBody>
          <a:bodyPr wrap="square" rtlCol="0">
            <a:spAutoFit/>
          </a:bodyPr>
          <a:lstStyle/>
          <a:p>
            <a:r>
              <a:rPr lang="en-US" sz="1200">
                <a:solidFill>
                  <a:srgbClr val="3C5A77"/>
                </a:solidFill>
                <a:latin typeface="Hiragino Sans W4" panose="020B0400000000000000" pitchFamily="34" charset="-128"/>
                <a:ea typeface="Hiragino Sans W4" panose="020B0400000000000000" pitchFamily="34" charset="-128"/>
              </a:rPr>
              <a:t>Single LAr Cube</a:t>
            </a:r>
            <a:endParaRPr lang="en-CH" sz="1200">
              <a:solidFill>
                <a:srgbClr val="3C5A77"/>
              </a:solidFill>
              <a:latin typeface="Hiragino Sans W4" panose="020B0400000000000000" pitchFamily="34" charset="-128"/>
              <a:ea typeface="Hiragino Sans W4" panose="020B0400000000000000" pitchFamily="34" charset="-128"/>
            </a:endParaRPr>
          </a:p>
        </p:txBody>
      </p:sp>
      <p:cxnSp>
        <p:nvCxnSpPr>
          <p:cNvPr id="11" name="Curved Connector 10">
            <a:extLst>
              <a:ext uri="{FF2B5EF4-FFF2-40B4-BE49-F238E27FC236}">
                <a16:creationId xmlns:a16="http://schemas.microsoft.com/office/drawing/2014/main" id="{F4A70686-8EF9-3951-6137-C4A0A86BA0F1}"/>
              </a:ext>
            </a:extLst>
          </p:cNvPr>
          <p:cNvCxnSpPr>
            <a:cxnSpLocks/>
          </p:cNvCxnSpPr>
          <p:nvPr/>
        </p:nvCxnSpPr>
        <p:spPr>
          <a:xfrm>
            <a:off x="9375684" y="5051964"/>
            <a:ext cx="776773" cy="454401"/>
          </a:xfrm>
          <a:prstGeom prst="curvedConnector3">
            <a:avLst>
              <a:gd name="adj1" fmla="val 42323"/>
            </a:avLst>
          </a:prstGeom>
          <a:ln w="12700">
            <a:solidFill>
              <a:schemeClr val="tx1">
                <a:lumMod val="85000"/>
                <a:lumOff val="1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713CCEE4-B84A-8AF0-7B02-7CAF2F920640}"/>
              </a:ext>
            </a:extLst>
          </p:cNvPr>
          <p:cNvSpPr>
            <a:spLocks noGrp="1"/>
          </p:cNvSpPr>
          <p:nvPr>
            <p:ph type="title"/>
          </p:nvPr>
        </p:nvSpPr>
        <p:spPr>
          <a:xfrm>
            <a:off x="304800" y="-649433"/>
            <a:ext cx="10515600" cy="1325563"/>
          </a:xfrm>
        </p:spPr>
        <p:txBody>
          <a:bodyPr/>
          <a:lstStyle/>
          <a:p>
            <a:r>
              <a:rPr lang="en-US"/>
              <a:t>Technical Demos</a:t>
            </a:r>
          </a:p>
        </p:txBody>
      </p:sp>
      <p:pic>
        <p:nvPicPr>
          <p:cNvPr id="17" name="Picture 16" descr="A rectangular object with many small chips&#10;&#10;Description automatically generated with medium confidence">
            <a:extLst>
              <a:ext uri="{FF2B5EF4-FFF2-40B4-BE49-F238E27FC236}">
                <a16:creationId xmlns:a16="http://schemas.microsoft.com/office/drawing/2014/main" id="{A2F819C3-76ED-D829-4B11-DE17807BF35E}"/>
              </a:ext>
            </a:extLst>
          </p:cNvPr>
          <p:cNvPicPr>
            <a:picLocks noChangeAspect="1"/>
          </p:cNvPicPr>
          <p:nvPr/>
        </p:nvPicPr>
        <p:blipFill rotWithShape="1">
          <a:blip r:embed="rId6"/>
          <a:srcRect l="10068" r="12922"/>
          <a:stretch/>
        </p:blipFill>
        <p:spPr>
          <a:xfrm>
            <a:off x="950654" y="3473021"/>
            <a:ext cx="1887171" cy="1837929"/>
          </a:xfrm>
          <a:prstGeom prst="rect">
            <a:avLst/>
          </a:prstGeom>
          <a:ln w="31750">
            <a:solidFill>
              <a:srgbClr val="00888A"/>
            </a:solidFill>
          </a:ln>
        </p:spPr>
      </p:pic>
      <p:sp>
        <p:nvSpPr>
          <p:cNvPr id="14" name="Slide Number Placeholder 13">
            <a:extLst>
              <a:ext uri="{FF2B5EF4-FFF2-40B4-BE49-F238E27FC236}">
                <a16:creationId xmlns:a16="http://schemas.microsoft.com/office/drawing/2014/main" id="{C5E3CDB8-A742-FBCB-8BC2-F8576E9B5E3B}"/>
              </a:ext>
            </a:extLst>
          </p:cNvPr>
          <p:cNvSpPr>
            <a:spLocks noGrp="1"/>
          </p:cNvSpPr>
          <p:nvPr>
            <p:ph type="sldNum" sz="quarter" idx="12"/>
          </p:nvPr>
        </p:nvSpPr>
        <p:spPr/>
        <p:txBody>
          <a:bodyPr/>
          <a:lstStyle/>
          <a:p>
            <a:fld id="{48F63A3B-78C7-47BE-AE5E-E10140E04643}" type="slidenum">
              <a:rPr lang="en-US" smtClean="0"/>
              <a:pPr/>
              <a:t>32</a:t>
            </a:fld>
            <a:endParaRPr lang="en-US"/>
          </a:p>
        </p:txBody>
      </p:sp>
      <p:graphicFrame>
        <p:nvGraphicFramePr>
          <p:cNvPr id="37" name="Content Placeholder 4">
            <a:extLst>
              <a:ext uri="{FF2B5EF4-FFF2-40B4-BE49-F238E27FC236}">
                <a16:creationId xmlns:a16="http://schemas.microsoft.com/office/drawing/2014/main" id="{82E36327-94FC-86E6-D0AF-CD5C172CEFDF}"/>
              </a:ext>
            </a:extLst>
          </p:cNvPr>
          <p:cNvGraphicFramePr/>
          <p:nvPr>
            <p:extLst>
              <p:ext uri="{D42A27DB-BD31-4B8C-83A1-F6EECF244321}">
                <p14:modId xmlns:p14="http://schemas.microsoft.com/office/powerpoint/2010/main" val="2499481736"/>
              </p:ext>
            </p:extLst>
          </p:nvPr>
        </p:nvGraphicFramePr>
        <p:xfrm>
          <a:off x="416859" y="362462"/>
          <a:ext cx="11497235" cy="49167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Date Placeholder 3">
            <a:extLst>
              <a:ext uri="{FF2B5EF4-FFF2-40B4-BE49-F238E27FC236}">
                <a16:creationId xmlns:a16="http://schemas.microsoft.com/office/drawing/2014/main" id="{2D22FB07-AFD3-12A8-C992-543C14E44D42}"/>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Tree>
    <p:extLst>
      <p:ext uri="{BB962C8B-B14F-4D97-AF65-F5344CB8AC3E}">
        <p14:creationId xmlns:p14="http://schemas.microsoft.com/office/powerpoint/2010/main" val="3704072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14C2B-9AB5-CB01-AE32-71359D833917}"/>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D3401A75-A836-A942-8341-D539A769721E}"/>
              </a:ext>
            </a:extLst>
          </p:cNvPr>
          <p:cNvSpPr/>
          <p:nvPr/>
        </p:nvSpPr>
        <p:spPr>
          <a:xfrm>
            <a:off x="360045" y="1365237"/>
            <a:ext cx="3715201" cy="4877519"/>
          </a:xfrm>
          <a:prstGeom prst="roundRect">
            <a:avLst>
              <a:gd name="adj" fmla="val 1598"/>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1E260106-0EDE-26D9-576F-83DA20F51C8D}"/>
              </a:ext>
            </a:extLst>
          </p:cNvPr>
          <p:cNvSpPr/>
          <p:nvPr/>
        </p:nvSpPr>
        <p:spPr>
          <a:xfrm>
            <a:off x="8060787" y="1380443"/>
            <a:ext cx="3665775" cy="4877519"/>
          </a:xfrm>
          <a:prstGeom prst="roundRect">
            <a:avLst>
              <a:gd name="adj" fmla="val 2279"/>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25CFC608-12B0-4ADA-9232-CF75030D3636}"/>
              </a:ext>
            </a:extLst>
          </p:cNvPr>
          <p:cNvSpPr>
            <a:spLocks noGrp="1"/>
          </p:cNvSpPr>
          <p:nvPr>
            <p:ph type="title"/>
          </p:nvPr>
        </p:nvSpPr>
        <p:spPr>
          <a:xfrm>
            <a:off x="175063" y="-612429"/>
            <a:ext cx="11601584" cy="1325563"/>
          </a:xfrm>
        </p:spPr>
        <p:txBody>
          <a:bodyPr>
            <a:normAutofit/>
          </a:bodyPr>
          <a:lstStyle/>
          <a:p>
            <a:r>
              <a:rPr lang="en-US" sz="4000" dirty="0"/>
              <a:t>Single Module Demonstrators</a:t>
            </a:r>
          </a:p>
        </p:txBody>
      </p:sp>
      <p:pic>
        <p:nvPicPr>
          <p:cNvPr id="5" name="Content Placeholder 22" descr="Chart, radar chart&#10;&#10;Description automatically generated">
            <a:extLst>
              <a:ext uri="{FF2B5EF4-FFF2-40B4-BE49-F238E27FC236}">
                <a16:creationId xmlns:a16="http://schemas.microsoft.com/office/drawing/2014/main" id="{0583F4C4-0A4A-DD5C-23D2-CE6E1F232774}"/>
              </a:ext>
            </a:extLst>
          </p:cNvPr>
          <p:cNvPicPr>
            <a:picLocks noChangeAspect="1"/>
          </p:cNvPicPr>
          <p:nvPr/>
        </p:nvPicPr>
        <p:blipFill>
          <a:blip r:embed="rId3"/>
          <a:stretch>
            <a:fillRect/>
          </a:stretch>
        </p:blipFill>
        <p:spPr>
          <a:xfrm>
            <a:off x="571500" y="1538786"/>
            <a:ext cx="3276600" cy="4368800"/>
          </a:xfrm>
          <a:prstGeom prst="rect">
            <a:avLst/>
          </a:prstGeom>
        </p:spPr>
      </p:pic>
      <p:sp>
        <p:nvSpPr>
          <p:cNvPr id="19" name="Rounded Rectangle 18">
            <a:extLst>
              <a:ext uri="{FF2B5EF4-FFF2-40B4-BE49-F238E27FC236}">
                <a16:creationId xmlns:a16="http://schemas.microsoft.com/office/drawing/2014/main" id="{D7059A22-15AC-51F5-1B4C-6968620BA15B}"/>
              </a:ext>
            </a:extLst>
          </p:cNvPr>
          <p:cNvSpPr/>
          <p:nvPr/>
        </p:nvSpPr>
        <p:spPr>
          <a:xfrm>
            <a:off x="4210416" y="1380445"/>
            <a:ext cx="3715201" cy="4877518"/>
          </a:xfrm>
          <a:prstGeom prst="roundRect">
            <a:avLst>
              <a:gd name="adj" fmla="val 1598"/>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12" descr="Chart, radar chart&#10;&#10;Description automatically generated">
            <a:extLst>
              <a:ext uri="{FF2B5EF4-FFF2-40B4-BE49-F238E27FC236}">
                <a16:creationId xmlns:a16="http://schemas.microsoft.com/office/drawing/2014/main" id="{2B6BA547-ECAD-A8F0-ED7B-3D4E3A69B08E}"/>
              </a:ext>
            </a:extLst>
          </p:cNvPr>
          <p:cNvPicPr>
            <a:picLocks noGrp="1" noChangeAspect="1"/>
          </p:cNvPicPr>
          <p:nvPr>
            <p:ph idx="1"/>
          </p:nvPr>
        </p:nvPicPr>
        <p:blipFill>
          <a:blip r:embed="rId4"/>
          <a:stretch>
            <a:fillRect/>
          </a:stretch>
        </p:blipFill>
        <p:spPr>
          <a:xfrm>
            <a:off x="4383581" y="1523836"/>
            <a:ext cx="3358672" cy="4368800"/>
          </a:xfrm>
        </p:spPr>
      </p:pic>
      <p:pic>
        <p:nvPicPr>
          <p:cNvPr id="17" name="Content Placeholder 16" descr="Chart, radar chart&#10;&#10;Description automatically generated">
            <a:extLst>
              <a:ext uri="{FF2B5EF4-FFF2-40B4-BE49-F238E27FC236}">
                <a16:creationId xmlns:a16="http://schemas.microsoft.com/office/drawing/2014/main" id="{83BA258C-1880-B6FA-A8CA-B61D3DF9B8BC}"/>
              </a:ext>
            </a:extLst>
          </p:cNvPr>
          <p:cNvPicPr>
            <a:picLocks noChangeAspect="1"/>
          </p:cNvPicPr>
          <p:nvPr/>
        </p:nvPicPr>
        <p:blipFill>
          <a:blip r:embed="rId5"/>
          <a:stretch>
            <a:fillRect/>
          </a:stretch>
        </p:blipFill>
        <p:spPr>
          <a:xfrm>
            <a:off x="8311857" y="1476874"/>
            <a:ext cx="3276600" cy="4430712"/>
          </a:xfrm>
          <a:prstGeom prst="rect">
            <a:avLst/>
          </a:prstGeom>
        </p:spPr>
      </p:pic>
      <p:sp>
        <p:nvSpPr>
          <p:cNvPr id="14" name="TextBox 13">
            <a:extLst>
              <a:ext uri="{FF2B5EF4-FFF2-40B4-BE49-F238E27FC236}">
                <a16:creationId xmlns:a16="http://schemas.microsoft.com/office/drawing/2014/main" id="{C038F697-AF95-8D53-1263-71EE296B3FC5}"/>
              </a:ext>
            </a:extLst>
          </p:cNvPr>
          <p:cNvSpPr txBox="1"/>
          <p:nvPr/>
        </p:nvSpPr>
        <p:spPr>
          <a:xfrm>
            <a:off x="15490371" y="2449286"/>
            <a:ext cx="184731" cy="369332"/>
          </a:xfrm>
          <a:prstGeom prst="rect">
            <a:avLst/>
          </a:prstGeom>
          <a:solidFill>
            <a:schemeClr val="bg1"/>
          </a:solidFill>
        </p:spPr>
        <p:txBody>
          <a:bodyPr wrap="none" rtlCol="0">
            <a:spAutoFit/>
          </a:bodyPr>
          <a:lstStyle/>
          <a:p>
            <a:endParaRPr lang="en-US"/>
          </a:p>
        </p:txBody>
      </p:sp>
      <p:sp>
        <p:nvSpPr>
          <p:cNvPr id="20" name="TextBox 19">
            <a:extLst>
              <a:ext uri="{FF2B5EF4-FFF2-40B4-BE49-F238E27FC236}">
                <a16:creationId xmlns:a16="http://schemas.microsoft.com/office/drawing/2014/main" id="{1225A38B-6CCA-84EF-5294-718F1BBB079A}"/>
              </a:ext>
            </a:extLst>
          </p:cNvPr>
          <p:cNvSpPr txBox="1"/>
          <p:nvPr/>
        </p:nvSpPr>
        <p:spPr>
          <a:xfrm>
            <a:off x="571500" y="961371"/>
            <a:ext cx="11536747" cy="369332"/>
          </a:xfrm>
          <a:prstGeom prst="rect">
            <a:avLst/>
          </a:prstGeom>
          <a:noFill/>
        </p:spPr>
        <p:txBody>
          <a:bodyPr wrap="square" rtlCol="0">
            <a:spAutoFit/>
          </a:bodyPr>
          <a:lstStyle/>
          <a:p>
            <a:pPr marL="285750" indent="-285750">
              <a:buFont typeface="Wingdings" pitchFamily="2" charset="2"/>
              <a:buChar char="§"/>
            </a:pPr>
            <a:r>
              <a:rPr lang="en-US" b="0" dirty="0">
                <a:solidFill>
                  <a:schemeClr val="tx1">
                    <a:lumMod val="85000"/>
                    <a:lumOff val="15000"/>
                  </a:schemeClr>
                </a:solidFill>
                <a:ea typeface="Hiragino Sans W4" panose="020B0400000000000000" pitchFamily="34" charset="-128"/>
              </a:rPr>
              <a:t>Collected O(100)M </a:t>
            </a:r>
            <a:r>
              <a:rPr lang="en-US" b="1" dirty="0">
                <a:solidFill>
                  <a:schemeClr val="accent2">
                    <a:lumMod val="75000"/>
                  </a:schemeClr>
                </a:solidFill>
                <a:ea typeface="Hiragino Sans W4" panose="020B0400000000000000" pitchFamily="34" charset="-128"/>
              </a:rPr>
              <a:t>cosmic ray events </a:t>
            </a:r>
            <a:r>
              <a:rPr lang="en-US" b="0" dirty="0">
                <a:solidFill>
                  <a:schemeClr val="tx1">
                    <a:lumMod val="85000"/>
                    <a:lumOff val="15000"/>
                  </a:schemeClr>
                </a:solidFill>
                <a:ea typeface="Hiragino Sans W4" panose="020B0400000000000000" pitchFamily="34" charset="-128"/>
              </a:rPr>
              <a:t>with successful operation of four ton-scale LArTPC modules</a:t>
            </a:r>
            <a:endParaRPr lang="en-US" dirty="0">
              <a:solidFill>
                <a:schemeClr val="tx1">
                  <a:lumMod val="85000"/>
                  <a:lumOff val="15000"/>
                </a:schemeClr>
              </a:solidFill>
              <a:ea typeface="Hiragino Sans W4" panose="020B0400000000000000" pitchFamily="34" charset="-128"/>
            </a:endParaRPr>
          </a:p>
        </p:txBody>
      </p:sp>
      <p:sp>
        <p:nvSpPr>
          <p:cNvPr id="8" name="Slide Number Placeholder 7">
            <a:extLst>
              <a:ext uri="{FF2B5EF4-FFF2-40B4-BE49-F238E27FC236}">
                <a16:creationId xmlns:a16="http://schemas.microsoft.com/office/drawing/2014/main" id="{5A37D694-5879-4CB3-E454-88C1E9E88E30}"/>
              </a:ext>
            </a:extLst>
          </p:cNvPr>
          <p:cNvSpPr>
            <a:spLocks noGrp="1"/>
          </p:cNvSpPr>
          <p:nvPr>
            <p:ph type="sldNum" sz="quarter" idx="12"/>
          </p:nvPr>
        </p:nvSpPr>
        <p:spPr/>
        <p:txBody>
          <a:bodyPr/>
          <a:lstStyle/>
          <a:p>
            <a:fld id="{48F63A3B-78C7-47BE-AE5E-E10140E04643}" type="slidenum">
              <a:rPr lang="en-US" smtClean="0"/>
              <a:pPr/>
              <a:t>33</a:t>
            </a:fld>
            <a:endParaRPr lang="en-US"/>
          </a:p>
        </p:txBody>
      </p:sp>
      <p:sp>
        <p:nvSpPr>
          <p:cNvPr id="2" name="Date Placeholder 3">
            <a:extLst>
              <a:ext uri="{FF2B5EF4-FFF2-40B4-BE49-F238E27FC236}">
                <a16:creationId xmlns:a16="http://schemas.microsoft.com/office/drawing/2014/main" id="{16182E96-4D44-E30B-A234-6928608CDA7A}"/>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Tree>
    <p:extLst>
      <p:ext uri="{BB962C8B-B14F-4D97-AF65-F5344CB8AC3E}">
        <p14:creationId xmlns:p14="http://schemas.microsoft.com/office/powerpoint/2010/main" val="362401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24B5DC-9B2F-EC83-2460-17EE8D68DCFE}"/>
              </a:ext>
            </a:extLst>
          </p:cNvPr>
          <p:cNvPicPr>
            <a:picLocks noChangeAspect="1"/>
          </p:cNvPicPr>
          <p:nvPr/>
        </p:nvPicPr>
        <p:blipFill>
          <a:blip r:embed="rId3"/>
          <a:stretch>
            <a:fillRect/>
          </a:stretch>
        </p:blipFill>
        <p:spPr>
          <a:xfrm>
            <a:off x="6487279" y="916767"/>
            <a:ext cx="5616328" cy="3655233"/>
          </a:xfrm>
          <a:prstGeom prst="rect">
            <a:avLst/>
          </a:prstGeom>
        </p:spPr>
      </p:pic>
      <p:pic>
        <p:nvPicPr>
          <p:cNvPr id="10" name="Picture 9">
            <a:extLst>
              <a:ext uri="{FF2B5EF4-FFF2-40B4-BE49-F238E27FC236}">
                <a16:creationId xmlns:a16="http://schemas.microsoft.com/office/drawing/2014/main" id="{68DD71DC-2448-87A5-47A3-A61F2435C7CB}"/>
              </a:ext>
            </a:extLst>
          </p:cNvPr>
          <p:cNvPicPr>
            <a:picLocks noChangeAspect="1"/>
          </p:cNvPicPr>
          <p:nvPr/>
        </p:nvPicPr>
        <p:blipFill>
          <a:blip r:embed="rId4"/>
          <a:stretch>
            <a:fillRect/>
          </a:stretch>
        </p:blipFill>
        <p:spPr>
          <a:xfrm>
            <a:off x="326244" y="4410918"/>
            <a:ext cx="5855207" cy="1951736"/>
          </a:xfrm>
          <a:prstGeom prst="rect">
            <a:avLst/>
          </a:prstGeom>
        </p:spPr>
      </p:pic>
      <p:sp>
        <p:nvSpPr>
          <p:cNvPr id="2" name="Title 1">
            <a:extLst>
              <a:ext uri="{FF2B5EF4-FFF2-40B4-BE49-F238E27FC236}">
                <a16:creationId xmlns:a16="http://schemas.microsoft.com/office/drawing/2014/main" id="{E80CEABA-5906-1FA3-A4F6-79394E0DFD65}"/>
              </a:ext>
            </a:extLst>
          </p:cNvPr>
          <p:cNvSpPr>
            <a:spLocks noGrp="1"/>
          </p:cNvSpPr>
          <p:nvPr>
            <p:ph type="title"/>
          </p:nvPr>
        </p:nvSpPr>
        <p:spPr>
          <a:xfrm>
            <a:off x="66016" y="-525836"/>
            <a:ext cx="10241280" cy="1234440"/>
          </a:xfrm>
        </p:spPr>
        <p:txBody>
          <a:bodyPr/>
          <a:lstStyle/>
          <a:p>
            <a:r>
              <a:rPr lang="en-US" dirty="0"/>
              <a:t>Single module operations</a:t>
            </a:r>
          </a:p>
        </p:txBody>
      </p:sp>
      <p:sp>
        <p:nvSpPr>
          <p:cNvPr id="3" name="Content Placeholder 2">
            <a:extLst>
              <a:ext uri="{FF2B5EF4-FFF2-40B4-BE49-F238E27FC236}">
                <a16:creationId xmlns:a16="http://schemas.microsoft.com/office/drawing/2014/main" id="{6D4DAA8A-7BCD-A277-338C-00B0230E9F4B}"/>
              </a:ext>
            </a:extLst>
          </p:cNvPr>
          <p:cNvSpPr>
            <a:spLocks noGrp="1"/>
          </p:cNvSpPr>
          <p:nvPr>
            <p:ph idx="1"/>
          </p:nvPr>
        </p:nvSpPr>
        <p:spPr>
          <a:xfrm>
            <a:off x="88394" y="1041401"/>
            <a:ext cx="6998206" cy="3064764"/>
          </a:xfrm>
        </p:spPr>
        <p:txBody>
          <a:bodyPr>
            <a:noAutofit/>
          </a:bodyPr>
          <a:lstStyle/>
          <a:p>
            <a:r>
              <a:rPr lang="en-US" dirty="0">
                <a:latin typeface="News Gothic MT" panose="020B0503020103020203" pitchFamily="34" charset="0"/>
              </a:rPr>
              <a:t>Operations met all requirements for DUNE ND-LAr design:</a:t>
            </a:r>
          </a:p>
          <a:p>
            <a:pPr lvl="1"/>
            <a:r>
              <a:rPr lang="en-US" dirty="0"/>
              <a:t>Stable HV at ~30kV (~1 kV/cm drift, 2x target)</a:t>
            </a:r>
          </a:p>
          <a:p>
            <a:pPr lvl="1"/>
            <a:r>
              <a:rPr lang="en-US" dirty="0"/>
              <a:t>Stable Purity at &gt;2ms (&gt;4x target) </a:t>
            </a:r>
          </a:p>
          <a:p>
            <a:pPr lvl="1"/>
            <a:r>
              <a:rPr lang="en-US" dirty="0"/>
              <a:t>MIP Charge Signal-to-Noise &gt;20:1 (at target) </a:t>
            </a:r>
          </a:p>
          <a:p>
            <a:pPr lvl="1"/>
            <a:r>
              <a:rPr lang="en-US" dirty="0"/>
              <a:t>No component failures during operation</a:t>
            </a:r>
          </a:p>
          <a:p>
            <a:r>
              <a:rPr lang="en-US" dirty="0">
                <a:latin typeface="News Gothic MT" panose="020B0503020103020203" pitchFamily="34" charset="0"/>
              </a:rPr>
              <a:t>With high statistics data, modular LArTPC program is already producing competitive measurements.</a:t>
            </a:r>
          </a:p>
          <a:p>
            <a:endParaRPr lang="en-US" dirty="0"/>
          </a:p>
        </p:txBody>
      </p:sp>
      <p:sp>
        <p:nvSpPr>
          <p:cNvPr id="4" name="Date Placeholder 3">
            <a:extLst>
              <a:ext uri="{FF2B5EF4-FFF2-40B4-BE49-F238E27FC236}">
                <a16:creationId xmlns:a16="http://schemas.microsoft.com/office/drawing/2014/main" id="{DE22BC80-C115-104D-B438-13BADD0C2D77}"/>
              </a:ext>
            </a:extLst>
          </p:cNvPr>
          <p:cNvSpPr>
            <a:spLocks noGrp="1"/>
          </p:cNvSpPr>
          <p:nvPr>
            <p:ph type="dt" sz="half" idx="10"/>
          </p:nvPr>
        </p:nvSpPr>
        <p:spPr/>
        <p:txBody>
          <a:bodyPr/>
          <a:lstStyle/>
          <a:p>
            <a:r>
              <a:rPr lang="en-US"/>
              <a:t>oct 31, 2024</a:t>
            </a:r>
            <a:endParaRPr lang="en-US" dirty="0"/>
          </a:p>
        </p:txBody>
      </p:sp>
      <p:sp>
        <p:nvSpPr>
          <p:cNvPr id="5" name="Slide Number Placeholder 4">
            <a:extLst>
              <a:ext uri="{FF2B5EF4-FFF2-40B4-BE49-F238E27FC236}">
                <a16:creationId xmlns:a16="http://schemas.microsoft.com/office/drawing/2014/main" id="{118DD582-467C-6FA2-9857-1F5D3058BD25}"/>
              </a:ext>
            </a:extLst>
          </p:cNvPr>
          <p:cNvSpPr>
            <a:spLocks noGrp="1"/>
          </p:cNvSpPr>
          <p:nvPr>
            <p:ph type="sldNum" sz="quarter" idx="12"/>
          </p:nvPr>
        </p:nvSpPr>
        <p:spPr/>
        <p:txBody>
          <a:bodyPr/>
          <a:lstStyle/>
          <a:p>
            <a:fld id="{C01389E6-C847-4AD0-B56D-D205B2EAB1EE}" type="slidenum">
              <a:rPr lang="en-US" smtClean="0"/>
              <a:pPr/>
              <a:t>34</a:t>
            </a:fld>
            <a:endParaRPr lang="en-US" dirty="0"/>
          </a:p>
        </p:txBody>
      </p:sp>
      <p:pic>
        <p:nvPicPr>
          <p:cNvPr id="9" name="Picture 8">
            <a:extLst>
              <a:ext uri="{FF2B5EF4-FFF2-40B4-BE49-F238E27FC236}">
                <a16:creationId xmlns:a16="http://schemas.microsoft.com/office/drawing/2014/main" id="{A7FD710E-EEC7-56E1-07D0-8A5AE30FEEB0}"/>
              </a:ext>
            </a:extLst>
          </p:cNvPr>
          <p:cNvPicPr>
            <a:picLocks noChangeAspect="1"/>
          </p:cNvPicPr>
          <p:nvPr/>
        </p:nvPicPr>
        <p:blipFill>
          <a:blip r:embed="rId5"/>
          <a:stretch>
            <a:fillRect/>
          </a:stretch>
        </p:blipFill>
        <p:spPr>
          <a:xfrm>
            <a:off x="6286712" y="4696634"/>
            <a:ext cx="5929548" cy="1437466"/>
          </a:xfrm>
          <a:prstGeom prst="rect">
            <a:avLst/>
          </a:prstGeom>
        </p:spPr>
      </p:pic>
      <p:sp>
        <p:nvSpPr>
          <p:cNvPr id="12" name="TextBox 11">
            <a:extLst>
              <a:ext uri="{FF2B5EF4-FFF2-40B4-BE49-F238E27FC236}">
                <a16:creationId xmlns:a16="http://schemas.microsoft.com/office/drawing/2014/main" id="{94CFFB09-0DAD-5D94-C0D5-DCBAE6A09702}"/>
              </a:ext>
            </a:extLst>
          </p:cNvPr>
          <p:cNvSpPr txBox="1"/>
          <p:nvPr/>
        </p:nvSpPr>
        <p:spPr>
          <a:xfrm>
            <a:off x="8839200" y="0"/>
            <a:ext cx="3377060" cy="769441"/>
          </a:xfrm>
          <a:prstGeom prst="rect">
            <a:avLst/>
          </a:prstGeom>
          <a:noFill/>
        </p:spPr>
        <p:txBody>
          <a:bodyPr wrap="square" rtlCol="0">
            <a:spAutoFit/>
          </a:bodyPr>
          <a:lstStyle/>
          <a:p>
            <a:pPr algn="r" rtl="0">
              <a:spcBef>
                <a:spcPts val="0"/>
              </a:spcBef>
              <a:spcAft>
                <a:spcPts val="0"/>
              </a:spcAft>
            </a:pPr>
            <a:r>
              <a:rPr lang="en-US" sz="1100" b="0" i="0" dirty="0">
                <a:solidFill>
                  <a:srgbClr val="333333"/>
                </a:solidFill>
                <a:effectLst/>
                <a:latin typeface="News Gothic MT" panose="020B0503020103020203" pitchFamily="34" charset="0"/>
              </a:rPr>
              <a:t>A. Abed Abud </a:t>
            </a:r>
            <a:r>
              <a:rPr lang="en-US" sz="1100" b="0" i="1" dirty="0">
                <a:solidFill>
                  <a:srgbClr val="333333"/>
                </a:solidFill>
                <a:effectLst/>
                <a:latin typeface="News Gothic MT" panose="020B0503020103020203" pitchFamily="34" charset="0"/>
              </a:rPr>
              <a:t>et al</a:t>
            </a:r>
            <a:r>
              <a:rPr lang="en-US" sz="1100" b="0" i="0" dirty="0">
                <a:solidFill>
                  <a:srgbClr val="333333"/>
                </a:solidFill>
                <a:effectLst/>
                <a:latin typeface="News Gothic MT" panose="020B0503020103020203" pitchFamily="34" charset="0"/>
              </a:rPr>
              <a:t> </a:t>
            </a:r>
            <a:r>
              <a:rPr lang="en-US" sz="1100" b="0" i="1" dirty="0">
                <a:solidFill>
                  <a:srgbClr val="222222"/>
                </a:solidFill>
                <a:effectLst/>
                <a:latin typeface="Arial" panose="020B0604020202020204" pitchFamily="34" charset="0"/>
              </a:rPr>
              <a:t> </a:t>
            </a:r>
            <a:r>
              <a:rPr lang="en-US" sz="1100" b="0" i="1" dirty="0">
                <a:solidFill>
                  <a:srgbClr val="222222"/>
                </a:solidFill>
                <a:effectLst/>
                <a:latin typeface="News Gothic MT" panose="020B0503020103020203" pitchFamily="34" charset="0"/>
              </a:rPr>
              <a:t>Instruments</a:t>
            </a:r>
            <a:r>
              <a:rPr lang="en-US" sz="1100" b="0" i="0" dirty="0">
                <a:solidFill>
                  <a:srgbClr val="222222"/>
                </a:solidFill>
                <a:effectLst/>
                <a:latin typeface="News Gothic MT" panose="020B0503020103020203" pitchFamily="34" charset="0"/>
              </a:rPr>
              <a:t> </a:t>
            </a:r>
            <a:r>
              <a:rPr lang="en-US" sz="1100" b="1" i="0" dirty="0">
                <a:solidFill>
                  <a:srgbClr val="222222"/>
                </a:solidFill>
                <a:effectLst/>
                <a:latin typeface="News Gothic MT" panose="020B0503020103020203" pitchFamily="34" charset="0"/>
              </a:rPr>
              <a:t>2024</a:t>
            </a:r>
            <a:r>
              <a:rPr lang="en-US" sz="1100" b="0" i="0" dirty="0">
                <a:solidFill>
                  <a:srgbClr val="222222"/>
                </a:solidFill>
                <a:effectLst/>
                <a:latin typeface="News Gothic MT" panose="020B0503020103020203" pitchFamily="34" charset="0"/>
              </a:rPr>
              <a:t>, </a:t>
            </a:r>
            <a:r>
              <a:rPr lang="en-US" sz="1100" b="0" i="1" dirty="0">
                <a:solidFill>
                  <a:srgbClr val="222222"/>
                </a:solidFill>
                <a:effectLst/>
                <a:latin typeface="News Gothic MT" panose="020B0503020103020203" pitchFamily="34" charset="0"/>
              </a:rPr>
              <a:t>8</a:t>
            </a:r>
            <a:r>
              <a:rPr lang="en-US" sz="1100" b="0" i="0" dirty="0">
                <a:solidFill>
                  <a:srgbClr val="222222"/>
                </a:solidFill>
                <a:effectLst/>
                <a:latin typeface="News Gothic MT" panose="020B0503020103020203" pitchFamily="34" charset="0"/>
              </a:rPr>
              <a:t>(3), 41</a:t>
            </a:r>
            <a:endParaRPr lang="en-US" sz="1100" b="0" i="0" dirty="0">
              <a:solidFill>
                <a:srgbClr val="333333"/>
              </a:solidFill>
              <a:effectLst/>
              <a:latin typeface="News Gothic MT" panose="020B0503020103020203" pitchFamily="34" charset="0"/>
            </a:endParaRPr>
          </a:p>
          <a:p>
            <a:pPr algn="r" rtl="0">
              <a:spcBef>
                <a:spcPts val="0"/>
              </a:spcBef>
              <a:spcAft>
                <a:spcPts val="0"/>
              </a:spcAft>
            </a:pPr>
            <a:r>
              <a:rPr lang="en-US" sz="1100" i="1" u="none" strike="noStrike" dirty="0">
                <a:solidFill>
                  <a:schemeClr val="tx1">
                    <a:lumMod val="75000"/>
                    <a:lumOff val="25000"/>
                  </a:schemeClr>
                </a:solidFill>
                <a:effectLst/>
                <a:latin typeface="News Gothic MT" panose="020B0503020103020203" pitchFamily="34" charset="0"/>
              </a:rPr>
              <a:t>Performance of a modular Ton-scale </a:t>
            </a:r>
          </a:p>
          <a:p>
            <a:pPr algn="r" rtl="0">
              <a:spcBef>
                <a:spcPts val="0"/>
              </a:spcBef>
              <a:spcAft>
                <a:spcPts val="0"/>
              </a:spcAft>
            </a:pPr>
            <a:r>
              <a:rPr lang="en-US" sz="1100" i="1" u="none" strike="noStrike" dirty="0">
                <a:solidFill>
                  <a:schemeClr val="tx1">
                    <a:lumMod val="75000"/>
                    <a:lumOff val="25000"/>
                  </a:schemeClr>
                </a:solidFill>
                <a:effectLst/>
                <a:latin typeface="News Gothic MT" panose="020B0503020103020203" pitchFamily="34" charset="0"/>
              </a:rPr>
              <a:t>Pixel-Readout Liquid Argon </a:t>
            </a:r>
          </a:p>
          <a:p>
            <a:pPr algn="r" rtl="0">
              <a:spcBef>
                <a:spcPts val="0"/>
              </a:spcBef>
              <a:spcAft>
                <a:spcPts val="0"/>
              </a:spcAft>
            </a:pPr>
            <a:r>
              <a:rPr lang="en-US" sz="1100" i="1" u="none" strike="noStrike" dirty="0">
                <a:solidFill>
                  <a:schemeClr val="tx1">
                    <a:lumMod val="75000"/>
                    <a:lumOff val="25000"/>
                  </a:schemeClr>
                </a:solidFill>
                <a:effectLst/>
                <a:latin typeface="News Gothic MT" panose="020B0503020103020203" pitchFamily="34" charset="0"/>
              </a:rPr>
              <a:t>Time Projection Chamber</a:t>
            </a:r>
          </a:p>
        </p:txBody>
      </p:sp>
    </p:spTree>
    <p:extLst>
      <p:ext uri="{BB962C8B-B14F-4D97-AF65-F5344CB8AC3E}">
        <p14:creationId xmlns:p14="http://schemas.microsoft.com/office/powerpoint/2010/main" val="3051982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6760F2-8567-682E-5326-D16421ACD77E}"/>
              </a:ext>
            </a:extLst>
          </p:cNvPr>
          <p:cNvSpPr>
            <a:spLocks noGrp="1"/>
          </p:cNvSpPr>
          <p:nvPr>
            <p:ph type="title"/>
          </p:nvPr>
        </p:nvSpPr>
        <p:spPr>
          <a:xfrm>
            <a:off x="8458167" y="-163285"/>
            <a:ext cx="3465137" cy="2184844"/>
          </a:xfrm>
        </p:spPr>
        <p:txBody>
          <a:bodyPr anchor="b">
            <a:normAutofit/>
          </a:bodyPr>
          <a:lstStyle/>
          <a:p>
            <a:r>
              <a:rPr lang="en-US" sz="3200" dirty="0"/>
              <a:t>charge-light matching</a:t>
            </a:r>
          </a:p>
        </p:txBody>
      </p:sp>
      <p:pic>
        <p:nvPicPr>
          <p:cNvPr id="10" name="Picture 9">
            <a:extLst>
              <a:ext uri="{FF2B5EF4-FFF2-40B4-BE49-F238E27FC236}">
                <a16:creationId xmlns:a16="http://schemas.microsoft.com/office/drawing/2014/main" id="{6F90A599-CD39-1ECF-58DA-5CA2F090391E}"/>
              </a:ext>
            </a:extLst>
          </p:cNvPr>
          <p:cNvPicPr>
            <a:picLocks noChangeAspect="1"/>
          </p:cNvPicPr>
          <p:nvPr/>
        </p:nvPicPr>
        <p:blipFill>
          <a:blip r:embed="rId3"/>
          <a:srcRect r="-1" b="67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8F2466BE-B857-68F9-3F03-0910A7672670}"/>
              </a:ext>
            </a:extLst>
          </p:cNvPr>
          <p:cNvSpPr>
            <a:spLocks noGrp="1"/>
          </p:cNvSpPr>
          <p:nvPr>
            <p:ph idx="1"/>
          </p:nvPr>
        </p:nvSpPr>
        <p:spPr>
          <a:xfrm>
            <a:off x="8273143" y="2184844"/>
            <a:ext cx="3835187" cy="3915865"/>
          </a:xfrm>
        </p:spPr>
        <p:txBody>
          <a:bodyPr>
            <a:normAutofit/>
          </a:bodyPr>
          <a:lstStyle/>
          <a:p>
            <a:r>
              <a:rPr lang="en-US" dirty="0"/>
              <a:t>Michel electrons from the stopping muon are an important standard candle.</a:t>
            </a:r>
          </a:p>
          <a:p>
            <a:r>
              <a:rPr lang="en-US" dirty="0"/>
              <a:t>~2 </a:t>
            </a:r>
            <a:r>
              <a:rPr lang="el-GR" dirty="0">
                <a:effectLst/>
              </a:rPr>
              <a:t>μ</a:t>
            </a:r>
            <a:r>
              <a:rPr lang="en-US" dirty="0">
                <a:effectLst/>
              </a:rPr>
              <a:t>s muon lifetime is shorter than the drift  speed leading to negligible position displacement but a clear signature in the timing signal given the ns-scale resolution.</a:t>
            </a:r>
            <a:endParaRPr lang="en-US" dirty="0"/>
          </a:p>
        </p:txBody>
      </p:sp>
      <p:sp>
        <p:nvSpPr>
          <p:cNvPr id="26" name="Rectangle 2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a:extLst>
              <a:ext uri="{FF2B5EF4-FFF2-40B4-BE49-F238E27FC236}">
                <a16:creationId xmlns:a16="http://schemas.microsoft.com/office/drawing/2014/main" id="{8EB492CF-C616-572B-20C3-A043B09FFD58}"/>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12" name="Date Placeholder 3">
            <a:extLst>
              <a:ext uri="{FF2B5EF4-FFF2-40B4-BE49-F238E27FC236}">
                <a16:creationId xmlns:a16="http://schemas.microsoft.com/office/drawing/2014/main" id="{4206EFAD-55F0-4518-1BBC-5C7486A78294}"/>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13" name="Picture 12">
            <a:extLst>
              <a:ext uri="{FF2B5EF4-FFF2-40B4-BE49-F238E27FC236}">
                <a16:creationId xmlns:a16="http://schemas.microsoft.com/office/drawing/2014/main" id="{A2A3EED9-8CF5-3B14-156E-00DDA3CD28C4}"/>
              </a:ext>
            </a:extLst>
          </p:cNvPr>
          <p:cNvPicPr>
            <a:picLocks noChangeAspect="1"/>
          </p:cNvPicPr>
          <p:nvPr/>
        </p:nvPicPr>
        <p:blipFill>
          <a:blip r:embed="rId4"/>
          <a:stretch>
            <a:fillRect/>
          </a:stretch>
        </p:blipFill>
        <p:spPr>
          <a:xfrm>
            <a:off x="85345" y="6541897"/>
            <a:ext cx="679558" cy="163703"/>
          </a:xfrm>
          <a:prstGeom prst="rect">
            <a:avLst/>
          </a:prstGeom>
        </p:spPr>
      </p:pic>
      <p:sp>
        <p:nvSpPr>
          <p:cNvPr id="14" name="Slide Number Placeholder 4">
            <a:extLst>
              <a:ext uri="{FF2B5EF4-FFF2-40B4-BE49-F238E27FC236}">
                <a16:creationId xmlns:a16="http://schemas.microsoft.com/office/drawing/2014/main" id="{42707A76-C2FE-EF1D-FC70-73A9188B0CE9}"/>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35</a:t>
            </a:fld>
            <a:endParaRPr lang="en-US" sz="1100" dirty="0"/>
          </a:p>
        </p:txBody>
      </p:sp>
      <p:sp>
        <p:nvSpPr>
          <p:cNvPr id="16" name="TextBox 15">
            <a:extLst>
              <a:ext uri="{FF2B5EF4-FFF2-40B4-BE49-F238E27FC236}">
                <a16:creationId xmlns:a16="http://schemas.microsoft.com/office/drawing/2014/main" id="{0A61ED7D-EDFE-81B1-71F8-A4F579C88E5F}"/>
              </a:ext>
            </a:extLst>
          </p:cNvPr>
          <p:cNvSpPr txBox="1"/>
          <p:nvPr/>
        </p:nvSpPr>
        <p:spPr>
          <a:xfrm>
            <a:off x="8839200" y="0"/>
            <a:ext cx="3377060" cy="261610"/>
          </a:xfrm>
          <a:prstGeom prst="rect">
            <a:avLst/>
          </a:prstGeom>
          <a:noFill/>
        </p:spPr>
        <p:txBody>
          <a:bodyPr wrap="square" rtlCol="0">
            <a:spAutoFit/>
          </a:bodyPr>
          <a:lstStyle/>
          <a:p>
            <a:pPr algn="r" rtl="0">
              <a:spcBef>
                <a:spcPts val="0"/>
              </a:spcBef>
              <a:spcAft>
                <a:spcPts val="0"/>
              </a:spcAft>
            </a:pPr>
            <a:r>
              <a:rPr lang="en-US" sz="1100" b="0" i="0" dirty="0">
                <a:solidFill>
                  <a:srgbClr val="333333"/>
                </a:solidFill>
                <a:effectLst/>
                <a:latin typeface="News Gothic MT" panose="020B0503020103020203" pitchFamily="34" charset="0"/>
              </a:rPr>
              <a:t>A. Abed Abud </a:t>
            </a:r>
            <a:r>
              <a:rPr lang="en-US" sz="1100" b="0" i="1" dirty="0">
                <a:solidFill>
                  <a:srgbClr val="333333"/>
                </a:solidFill>
                <a:effectLst/>
                <a:latin typeface="News Gothic MT" panose="020B0503020103020203" pitchFamily="34" charset="0"/>
              </a:rPr>
              <a:t>et al</a:t>
            </a:r>
            <a:r>
              <a:rPr lang="en-US" sz="1100" b="0" i="0" dirty="0">
                <a:solidFill>
                  <a:srgbClr val="333333"/>
                </a:solidFill>
                <a:effectLst/>
                <a:latin typeface="News Gothic MT" panose="020B0503020103020203" pitchFamily="34" charset="0"/>
              </a:rPr>
              <a:t> </a:t>
            </a:r>
            <a:r>
              <a:rPr lang="en-US" sz="1100" b="0" i="1" dirty="0">
                <a:solidFill>
                  <a:srgbClr val="222222"/>
                </a:solidFill>
                <a:effectLst/>
                <a:latin typeface="Arial" panose="020B0604020202020204" pitchFamily="34" charset="0"/>
              </a:rPr>
              <a:t> </a:t>
            </a:r>
            <a:r>
              <a:rPr lang="en-US" sz="1100" b="0" i="1" dirty="0">
                <a:solidFill>
                  <a:srgbClr val="222222"/>
                </a:solidFill>
                <a:effectLst/>
                <a:latin typeface="News Gothic MT" panose="020B0503020103020203" pitchFamily="34" charset="0"/>
              </a:rPr>
              <a:t>Instruments</a:t>
            </a:r>
            <a:r>
              <a:rPr lang="en-US" sz="1100" b="0" i="0" dirty="0">
                <a:solidFill>
                  <a:srgbClr val="222222"/>
                </a:solidFill>
                <a:effectLst/>
                <a:latin typeface="News Gothic MT" panose="020B0503020103020203" pitchFamily="34" charset="0"/>
              </a:rPr>
              <a:t> </a:t>
            </a:r>
            <a:r>
              <a:rPr lang="en-US" sz="1100" b="1" i="0" dirty="0">
                <a:solidFill>
                  <a:srgbClr val="222222"/>
                </a:solidFill>
                <a:effectLst/>
                <a:latin typeface="News Gothic MT" panose="020B0503020103020203" pitchFamily="34" charset="0"/>
              </a:rPr>
              <a:t>2024</a:t>
            </a:r>
            <a:r>
              <a:rPr lang="en-US" sz="1100" b="0" i="0" dirty="0">
                <a:solidFill>
                  <a:srgbClr val="222222"/>
                </a:solidFill>
                <a:effectLst/>
                <a:latin typeface="News Gothic MT" panose="020B0503020103020203" pitchFamily="34" charset="0"/>
              </a:rPr>
              <a:t>, </a:t>
            </a:r>
            <a:r>
              <a:rPr lang="en-US" sz="1100" b="0" i="1" dirty="0">
                <a:solidFill>
                  <a:srgbClr val="222222"/>
                </a:solidFill>
                <a:effectLst/>
                <a:latin typeface="News Gothic MT" panose="020B0503020103020203" pitchFamily="34" charset="0"/>
              </a:rPr>
              <a:t>8</a:t>
            </a:r>
            <a:r>
              <a:rPr lang="en-US" sz="1100" b="0" i="0" dirty="0">
                <a:solidFill>
                  <a:srgbClr val="222222"/>
                </a:solidFill>
                <a:effectLst/>
                <a:latin typeface="News Gothic MT" panose="020B0503020103020203" pitchFamily="34" charset="0"/>
              </a:rPr>
              <a:t>(3), 41</a:t>
            </a:r>
            <a:endParaRPr lang="en-US" sz="1100" b="0" i="0" dirty="0">
              <a:solidFill>
                <a:srgbClr val="333333"/>
              </a:solidFill>
              <a:effectLst/>
              <a:latin typeface="News Gothic MT" panose="020B0503020103020203" pitchFamily="34" charset="0"/>
            </a:endParaRPr>
          </a:p>
        </p:txBody>
      </p:sp>
    </p:spTree>
    <p:extLst>
      <p:ext uri="{BB962C8B-B14F-4D97-AF65-F5344CB8AC3E}">
        <p14:creationId xmlns:p14="http://schemas.microsoft.com/office/powerpoint/2010/main" val="2903077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09F77-54A6-70F2-AD0D-79A60F740F5A}"/>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5F2C3D23-30E2-33A7-1403-4B483B2782C5}"/>
              </a:ext>
            </a:extLst>
          </p:cNvPr>
          <p:cNvGrpSpPr/>
          <p:nvPr/>
        </p:nvGrpSpPr>
        <p:grpSpPr>
          <a:xfrm>
            <a:off x="5422900" y="934229"/>
            <a:ext cx="6563154" cy="5259718"/>
            <a:chOff x="5125305" y="943373"/>
            <a:chExt cx="6860749" cy="5250574"/>
          </a:xfrm>
        </p:grpSpPr>
        <p:pic>
          <p:nvPicPr>
            <p:cNvPr id="3" name="Picture 2">
              <a:extLst>
                <a:ext uri="{FF2B5EF4-FFF2-40B4-BE49-F238E27FC236}">
                  <a16:creationId xmlns:a16="http://schemas.microsoft.com/office/drawing/2014/main" id="{43515ED9-3FB3-F12F-458F-A65AECBB9630}"/>
                </a:ext>
              </a:extLst>
            </p:cNvPr>
            <p:cNvPicPr>
              <a:picLocks noChangeAspect="1"/>
            </p:cNvPicPr>
            <p:nvPr/>
          </p:nvPicPr>
          <p:blipFill>
            <a:blip r:embed="rId3"/>
            <a:stretch>
              <a:fillRect/>
            </a:stretch>
          </p:blipFill>
          <p:spPr>
            <a:xfrm>
              <a:off x="5125305" y="943373"/>
              <a:ext cx="6860749" cy="5250574"/>
            </a:xfrm>
            <a:prstGeom prst="rect">
              <a:avLst/>
            </a:prstGeom>
            <a:ln w="15875">
              <a:solidFill>
                <a:schemeClr val="tx1">
                  <a:lumMod val="75000"/>
                  <a:lumOff val="25000"/>
                </a:schemeClr>
              </a:solidFill>
            </a:ln>
          </p:spPr>
        </p:pic>
        <p:sp>
          <p:nvSpPr>
            <p:cNvPr id="20" name="Rectangle 19">
              <a:extLst>
                <a:ext uri="{FF2B5EF4-FFF2-40B4-BE49-F238E27FC236}">
                  <a16:creationId xmlns:a16="http://schemas.microsoft.com/office/drawing/2014/main" id="{A009F97B-7304-A3A1-2EF6-A8A6ED363143}"/>
                </a:ext>
              </a:extLst>
            </p:cNvPr>
            <p:cNvSpPr/>
            <p:nvPr/>
          </p:nvSpPr>
          <p:spPr>
            <a:xfrm>
              <a:off x="8460709" y="4025089"/>
              <a:ext cx="1693464" cy="348930"/>
            </a:xfrm>
            <a:prstGeom prst="rect">
              <a:avLst/>
            </a:prstGeom>
            <a:solidFill>
              <a:srgbClr val="BFBCDC">
                <a:alpha val="97000"/>
              </a:srgb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bg2">
                      <a:lumMod val="10000"/>
                    </a:schemeClr>
                  </a:solidFill>
                  <a:latin typeface="Arial" panose="020B0604020202020204" pitchFamily="34" charset="0"/>
                  <a:cs typeface="Arial" panose="020B0604020202020204" pitchFamily="34" charset="0"/>
                </a:rPr>
                <a:t>LArTPC Modules</a:t>
              </a:r>
            </a:p>
          </p:txBody>
        </p:sp>
      </p:grpSp>
      <p:cxnSp>
        <p:nvCxnSpPr>
          <p:cNvPr id="24" name="Straight Arrow Connector 23">
            <a:extLst>
              <a:ext uri="{FF2B5EF4-FFF2-40B4-BE49-F238E27FC236}">
                <a16:creationId xmlns:a16="http://schemas.microsoft.com/office/drawing/2014/main" id="{83B7FDCA-F964-62BD-829B-A067D6B9DC73}"/>
              </a:ext>
            </a:extLst>
          </p:cNvPr>
          <p:cNvCxnSpPr>
            <a:cxnSpLocks/>
            <a:stCxn id="20" idx="0"/>
          </p:cNvCxnSpPr>
          <p:nvPr/>
        </p:nvCxnSpPr>
        <p:spPr>
          <a:xfrm flipH="1" flipV="1">
            <a:off x="9102967" y="3840618"/>
            <a:ext cx="320663" cy="180694"/>
          </a:xfrm>
          <a:prstGeom prst="straightConnector1">
            <a:avLst/>
          </a:prstGeom>
          <a:ln w="22225">
            <a:solidFill>
              <a:srgbClr val="CDC8CD"/>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55CBB674-7177-607D-E6D4-B096CB966B76}"/>
              </a:ext>
            </a:extLst>
          </p:cNvPr>
          <p:cNvSpPr>
            <a:spLocks noGrp="1"/>
          </p:cNvSpPr>
          <p:nvPr>
            <p:ph type="title"/>
          </p:nvPr>
        </p:nvSpPr>
        <p:spPr>
          <a:xfrm>
            <a:off x="205946" y="-391334"/>
            <a:ext cx="10515600" cy="1325563"/>
          </a:xfrm>
        </p:spPr>
        <p:txBody>
          <a:bodyPr/>
          <a:lstStyle/>
          <a:p>
            <a:r>
              <a:rPr lang="en-US" dirty="0"/>
              <a:t>2x2 Demonstrator</a:t>
            </a:r>
          </a:p>
        </p:txBody>
      </p:sp>
      <p:sp>
        <p:nvSpPr>
          <p:cNvPr id="13" name="TextBox 12">
            <a:extLst>
              <a:ext uri="{FF2B5EF4-FFF2-40B4-BE49-F238E27FC236}">
                <a16:creationId xmlns:a16="http://schemas.microsoft.com/office/drawing/2014/main" id="{9BEB2948-6F64-7594-62BE-55BCF2570D9C}"/>
              </a:ext>
            </a:extLst>
          </p:cNvPr>
          <p:cNvSpPr txBox="1"/>
          <p:nvPr/>
        </p:nvSpPr>
        <p:spPr>
          <a:xfrm>
            <a:off x="7474498" y="103232"/>
            <a:ext cx="4511556" cy="830997"/>
          </a:xfrm>
          <a:prstGeom prst="rect">
            <a:avLst/>
          </a:prstGeom>
          <a:noFill/>
        </p:spPr>
        <p:txBody>
          <a:bodyPr wrap="none" rtlCol="0">
            <a:spAutoFit/>
          </a:bodyPr>
          <a:lstStyle/>
          <a:p>
            <a:pPr algn="r"/>
            <a:r>
              <a:rPr lang="en-US" sz="2400" b="1" dirty="0">
                <a:solidFill>
                  <a:schemeClr val="accent2"/>
                </a:solidFill>
                <a:latin typeface="Corbel" panose="020B0503020204020204" pitchFamily="34" charset="0"/>
              </a:rPr>
              <a:t>First DUNE (prototype) detector </a:t>
            </a:r>
          </a:p>
          <a:p>
            <a:pPr algn="r"/>
            <a:r>
              <a:rPr lang="en-US" sz="2400" b="1" dirty="0">
                <a:solidFill>
                  <a:schemeClr val="accent2"/>
                </a:solidFill>
                <a:latin typeface="Corbel" panose="020B0503020204020204" pitchFamily="34" charset="0"/>
              </a:rPr>
              <a:t>to take neutrino beam data! </a:t>
            </a:r>
          </a:p>
        </p:txBody>
      </p:sp>
      <p:sp>
        <p:nvSpPr>
          <p:cNvPr id="8" name="Slide Number Placeholder 7">
            <a:extLst>
              <a:ext uri="{FF2B5EF4-FFF2-40B4-BE49-F238E27FC236}">
                <a16:creationId xmlns:a16="http://schemas.microsoft.com/office/drawing/2014/main" id="{50049352-DD92-BBFE-C2DB-B8A047B5D184}"/>
              </a:ext>
            </a:extLst>
          </p:cNvPr>
          <p:cNvSpPr>
            <a:spLocks noGrp="1"/>
          </p:cNvSpPr>
          <p:nvPr>
            <p:ph type="sldNum" sz="quarter" idx="12"/>
          </p:nvPr>
        </p:nvSpPr>
        <p:spPr/>
        <p:txBody>
          <a:bodyPr/>
          <a:lstStyle/>
          <a:p>
            <a:fld id="{48F63A3B-78C7-47BE-AE5E-E10140E04643}" type="slidenum">
              <a:rPr lang="en-US" smtClean="0"/>
              <a:pPr/>
              <a:t>36</a:t>
            </a:fld>
            <a:endParaRPr lang="en-US"/>
          </a:p>
        </p:txBody>
      </p:sp>
      <p:pic>
        <p:nvPicPr>
          <p:cNvPr id="2" name="Picture 1">
            <a:extLst>
              <a:ext uri="{FF2B5EF4-FFF2-40B4-BE49-F238E27FC236}">
                <a16:creationId xmlns:a16="http://schemas.microsoft.com/office/drawing/2014/main" id="{841A2133-FBE5-7EAA-3472-E18BA36B40B7}"/>
              </a:ext>
            </a:extLst>
          </p:cNvPr>
          <p:cNvPicPr>
            <a:picLocks noChangeAspect="1"/>
          </p:cNvPicPr>
          <p:nvPr/>
        </p:nvPicPr>
        <p:blipFill>
          <a:blip r:embed="rId4"/>
          <a:stretch>
            <a:fillRect/>
          </a:stretch>
        </p:blipFill>
        <p:spPr>
          <a:xfrm>
            <a:off x="12323" y="18235"/>
            <a:ext cx="1292360" cy="1216861"/>
          </a:xfrm>
          <a:prstGeom prst="rect">
            <a:avLst/>
          </a:prstGeom>
        </p:spPr>
      </p:pic>
      <p:sp>
        <p:nvSpPr>
          <p:cNvPr id="9" name="Content Placeholder 2">
            <a:extLst>
              <a:ext uri="{FF2B5EF4-FFF2-40B4-BE49-F238E27FC236}">
                <a16:creationId xmlns:a16="http://schemas.microsoft.com/office/drawing/2014/main" id="{419BAB89-3AFA-455D-042A-2AA1244F0DEF}"/>
              </a:ext>
            </a:extLst>
          </p:cNvPr>
          <p:cNvSpPr txBox="1">
            <a:spLocks/>
          </p:cNvSpPr>
          <p:nvPr/>
        </p:nvSpPr>
        <p:spPr>
          <a:xfrm>
            <a:off x="308690" y="1387512"/>
            <a:ext cx="4919359" cy="4906211"/>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ea typeface="Hiragino Sans W4" panose="020B0400000000000000" pitchFamily="34" charset="-128"/>
              </a:rPr>
              <a:t>4 LArTPC modules assembled as a prototype detector with repurposed scintillator planes from Minerva providing tracking.</a:t>
            </a:r>
          </a:p>
        </p:txBody>
      </p:sp>
      <p:sp>
        <p:nvSpPr>
          <p:cNvPr id="11" name="Date Placeholder 3">
            <a:extLst>
              <a:ext uri="{FF2B5EF4-FFF2-40B4-BE49-F238E27FC236}">
                <a16:creationId xmlns:a16="http://schemas.microsoft.com/office/drawing/2014/main" id="{D9E3D753-0D52-5652-D3FF-CC60DBBD44F8}"/>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Tree>
    <p:extLst>
      <p:ext uri="{BB962C8B-B14F-4D97-AF65-F5344CB8AC3E}">
        <p14:creationId xmlns:p14="http://schemas.microsoft.com/office/powerpoint/2010/main" val="49437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CCBB8-758D-A216-3D9E-8C13646DECF3}"/>
            </a:ext>
          </a:extLst>
        </p:cNvPr>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097EBA06-D022-6B9F-0624-5B9FFA1805E9}"/>
              </a:ext>
            </a:extLst>
          </p:cNvPr>
          <p:cNvCxnSpPr>
            <a:cxnSpLocks/>
          </p:cNvCxnSpPr>
          <p:nvPr/>
        </p:nvCxnSpPr>
        <p:spPr>
          <a:xfrm flipH="1" flipV="1">
            <a:off x="9102967" y="3840618"/>
            <a:ext cx="204474" cy="184471"/>
          </a:xfrm>
          <a:prstGeom prst="straightConnector1">
            <a:avLst/>
          </a:prstGeom>
          <a:ln w="22225">
            <a:solidFill>
              <a:srgbClr val="CDC8CD"/>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0780EDC8-2FAC-9A7F-842B-3E1E74C48FAC}"/>
              </a:ext>
            </a:extLst>
          </p:cNvPr>
          <p:cNvSpPr>
            <a:spLocks noGrp="1"/>
          </p:cNvSpPr>
          <p:nvPr>
            <p:ph type="title"/>
          </p:nvPr>
        </p:nvSpPr>
        <p:spPr>
          <a:xfrm>
            <a:off x="205946" y="-391334"/>
            <a:ext cx="10515600" cy="1325563"/>
          </a:xfrm>
        </p:spPr>
        <p:txBody>
          <a:bodyPr/>
          <a:lstStyle/>
          <a:p>
            <a:r>
              <a:rPr lang="en-US" dirty="0"/>
              <a:t>2x2 Demonstrator</a:t>
            </a:r>
          </a:p>
        </p:txBody>
      </p:sp>
      <p:sp>
        <p:nvSpPr>
          <p:cNvPr id="13" name="TextBox 12">
            <a:extLst>
              <a:ext uri="{FF2B5EF4-FFF2-40B4-BE49-F238E27FC236}">
                <a16:creationId xmlns:a16="http://schemas.microsoft.com/office/drawing/2014/main" id="{C1ADD70F-8388-EB6B-C534-E1D0737F3AFB}"/>
              </a:ext>
            </a:extLst>
          </p:cNvPr>
          <p:cNvSpPr txBox="1"/>
          <p:nvPr/>
        </p:nvSpPr>
        <p:spPr>
          <a:xfrm>
            <a:off x="7474498" y="103232"/>
            <a:ext cx="4511556" cy="830997"/>
          </a:xfrm>
          <a:prstGeom prst="rect">
            <a:avLst/>
          </a:prstGeom>
          <a:noFill/>
        </p:spPr>
        <p:txBody>
          <a:bodyPr wrap="none" rtlCol="0">
            <a:spAutoFit/>
          </a:bodyPr>
          <a:lstStyle/>
          <a:p>
            <a:pPr algn="r"/>
            <a:r>
              <a:rPr lang="en-US" sz="2400" b="1" dirty="0">
                <a:solidFill>
                  <a:schemeClr val="accent2"/>
                </a:solidFill>
                <a:latin typeface="Corbel" panose="020B0503020204020204" pitchFamily="34" charset="0"/>
              </a:rPr>
              <a:t>First DUNE (prototype) detector </a:t>
            </a:r>
          </a:p>
          <a:p>
            <a:pPr algn="r"/>
            <a:r>
              <a:rPr lang="en-US" sz="2400" b="1" dirty="0">
                <a:solidFill>
                  <a:schemeClr val="accent2"/>
                </a:solidFill>
                <a:latin typeface="Corbel" panose="020B0503020204020204" pitchFamily="34" charset="0"/>
              </a:rPr>
              <a:t>to take neutrino beam data! </a:t>
            </a:r>
          </a:p>
        </p:txBody>
      </p:sp>
      <p:sp>
        <p:nvSpPr>
          <p:cNvPr id="8" name="Slide Number Placeholder 7">
            <a:extLst>
              <a:ext uri="{FF2B5EF4-FFF2-40B4-BE49-F238E27FC236}">
                <a16:creationId xmlns:a16="http://schemas.microsoft.com/office/drawing/2014/main" id="{439A1E47-C537-8A47-C800-5C9C0E56E14C}"/>
              </a:ext>
            </a:extLst>
          </p:cNvPr>
          <p:cNvSpPr>
            <a:spLocks noGrp="1"/>
          </p:cNvSpPr>
          <p:nvPr>
            <p:ph type="sldNum" sz="quarter" idx="12"/>
          </p:nvPr>
        </p:nvSpPr>
        <p:spPr/>
        <p:txBody>
          <a:bodyPr/>
          <a:lstStyle/>
          <a:p>
            <a:fld id="{48F63A3B-78C7-47BE-AE5E-E10140E04643}" type="slidenum">
              <a:rPr lang="en-US" smtClean="0"/>
              <a:pPr/>
              <a:t>37</a:t>
            </a:fld>
            <a:endParaRPr lang="en-US"/>
          </a:p>
        </p:txBody>
      </p:sp>
      <p:pic>
        <p:nvPicPr>
          <p:cNvPr id="2" name="Picture 1">
            <a:extLst>
              <a:ext uri="{FF2B5EF4-FFF2-40B4-BE49-F238E27FC236}">
                <a16:creationId xmlns:a16="http://schemas.microsoft.com/office/drawing/2014/main" id="{D5E9D386-7A08-8DF5-600F-579C8604E6DE}"/>
              </a:ext>
            </a:extLst>
          </p:cNvPr>
          <p:cNvPicPr>
            <a:picLocks noChangeAspect="1"/>
          </p:cNvPicPr>
          <p:nvPr/>
        </p:nvPicPr>
        <p:blipFill>
          <a:blip r:embed="rId3"/>
          <a:stretch>
            <a:fillRect/>
          </a:stretch>
        </p:blipFill>
        <p:spPr>
          <a:xfrm>
            <a:off x="12323" y="18235"/>
            <a:ext cx="1292360" cy="1216861"/>
          </a:xfrm>
          <a:prstGeom prst="rect">
            <a:avLst/>
          </a:prstGeom>
        </p:spPr>
      </p:pic>
      <p:pic>
        <p:nvPicPr>
          <p:cNvPr id="9" name="Picture 8">
            <a:extLst>
              <a:ext uri="{FF2B5EF4-FFF2-40B4-BE49-F238E27FC236}">
                <a16:creationId xmlns:a16="http://schemas.microsoft.com/office/drawing/2014/main" id="{69C26D99-9B24-1B89-9DC9-89A6BB65D534}"/>
              </a:ext>
            </a:extLst>
          </p:cNvPr>
          <p:cNvPicPr>
            <a:picLocks noChangeAspect="1"/>
          </p:cNvPicPr>
          <p:nvPr/>
        </p:nvPicPr>
        <p:blipFill rotWithShape="1">
          <a:blip r:embed="rId4"/>
          <a:srcRect l="2485" r="5967"/>
          <a:stretch/>
        </p:blipFill>
        <p:spPr>
          <a:xfrm>
            <a:off x="6718301" y="1108096"/>
            <a:ext cx="5267754" cy="5290552"/>
          </a:xfrm>
          <a:prstGeom prst="rect">
            <a:avLst/>
          </a:prstGeom>
          <a:ln w="15875">
            <a:solidFill>
              <a:schemeClr val="tx1">
                <a:lumMod val="75000"/>
                <a:lumOff val="25000"/>
              </a:schemeClr>
            </a:solidFill>
          </a:ln>
          <a:effectLst>
            <a:outerShdw blurRad="50800" dist="38100" dir="13500000" algn="br" rotWithShape="0">
              <a:prstClr val="black">
                <a:alpha val="40000"/>
              </a:prstClr>
            </a:outerShdw>
          </a:effectLst>
        </p:spPr>
      </p:pic>
      <p:sp>
        <p:nvSpPr>
          <p:cNvPr id="11" name="TextBox 10">
            <a:extLst>
              <a:ext uri="{FF2B5EF4-FFF2-40B4-BE49-F238E27FC236}">
                <a16:creationId xmlns:a16="http://schemas.microsoft.com/office/drawing/2014/main" id="{5D2DDDA3-B93A-5080-CDFF-6984EE495D32}"/>
              </a:ext>
            </a:extLst>
          </p:cNvPr>
          <p:cNvSpPr txBox="1"/>
          <p:nvPr/>
        </p:nvSpPr>
        <p:spPr>
          <a:xfrm>
            <a:off x="9761220" y="1264401"/>
            <a:ext cx="3053204" cy="246221"/>
          </a:xfrm>
          <a:prstGeom prst="rect">
            <a:avLst/>
          </a:prstGeom>
          <a:noFill/>
        </p:spPr>
        <p:txBody>
          <a:bodyPr wrap="square" rtlCol="0">
            <a:spAutoFit/>
          </a:bodyPr>
          <a:lstStyle/>
          <a:p>
            <a:r>
              <a:rPr lang="en-US" sz="1000" dirty="0">
                <a:solidFill>
                  <a:schemeClr val="tx1">
                    <a:lumMod val="65000"/>
                    <a:lumOff val="35000"/>
                  </a:schemeClr>
                </a:solidFill>
                <a:latin typeface="Hiragino Sans W4" panose="020B0400000000000000" pitchFamily="34" charset="-128"/>
                <a:ea typeface="Hiragino Sans W4" panose="020B0400000000000000" pitchFamily="34" charset="-128"/>
              </a:rPr>
              <a:t>Plot Credit: Callum Wilkinson</a:t>
            </a:r>
          </a:p>
        </p:txBody>
      </p:sp>
      <p:sp>
        <p:nvSpPr>
          <p:cNvPr id="19" name="Content Placeholder 2">
            <a:extLst>
              <a:ext uri="{FF2B5EF4-FFF2-40B4-BE49-F238E27FC236}">
                <a16:creationId xmlns:a16="http://schemas.microsoft.com/office/drawing/2014/main" id="{E26C5341-C4DC-2F06-9511-01CD1FECBEA1}"/>
              </a:ext>
            </a:extLst>
          </p:cNvPr>
          <p:cNvSpPr txBox="1">
            <a:spLocks/>
          </p:cNvSpPr>
          <p:nvPr/>
        </p:nvSpPr>
        <p:spPr>
          <a:xfrm>
            <a:off x="658503" y="1387512"/>
            <a:ext cx="4919359" cy="4906211"/>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ea typeface="Hiragino Sans W4" panose="020B0400000000000000" pitchFamily="34" charset="-128"/>
              </a:rPr>
              <a:t>4 LArTPC modules assembled as a prototype detector with repurposed scintillator planes from Minerva providing tracking.</a:t>
            </a:r>
          </a:p>
          <a:p>
            <a:r>
              <a:rPr lang="en-US" sz="2400" dirty="0">
                <a:ea typeface="Hiragino Sans W4" panose="020B0400000000000000" pitchFamily="34" charset="-128"/>
              </a:rPr>
              <a:t>A run in the NuMI beam provides comparable intensity to the LBNF beam.</a:t>
            </a:r>
          </a:p>
        </p:txBody>
      </p:sp>
      <p:sp>
        <p:nvSpPr>
          <p:cNvPr id="21" name="Date Placeholder 3">
            <a:extLst>
              <a:ext uri="{FF2B5EF4-FFF2-40B4-BE49-F238E27FC236}">
                <a16:creationId xmlns:a16="http://schemas.microsoft.com/office/drawing/2014/main" id="{65A469DD-330D-8A0D-8988-7AFBA0340764}"/>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Tree>
    <p:extLst>
      <p:ext uri="{BB962C8B-B14F-4D97-AF65-F5344CB8AC3E}">
        <p14:creationId xmlns:p14="http://schemas.microsoft.com/office/powerpoint/2010/main" val="1914879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6F681-89CD-D097-23C7-A70E2732221E}"/>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B3E8CC5-134C-CBAF-3907-E92524A57019}"/>
              </a:ext>
            </a:extLst>
          </p:cNvPr>
          <p:cNvSpPr>
            <a:spLocks noGrp="1"/>
          </p:cNvSpPr>
          <p:nvPr>
            <p:ph idx="1"/>
          </p:nvPr>
        </p:nvSpPr>
        <p:spPr>
          <a:xfrm>
            <a:off x="658503" y="1387512"/>
            <a:ext cx="4919359" cy="4906211"/>
          </a:xfrm>
        </p:spPr>
        <p:txBody>
          <a:bodyPr>
            <a:normAutofit/>
          </a:bodyPr>
          <a:lstStyle/>
          <a:p>
            <a:pPr>
              <a:lnSpc>
                <a:spcPct val="120000"/>
              </a:lnSpc>
            </a:pPr>
            <a:r>
              <a:rPr lang="en-US" sz="2400" dirty="0">
                <a:ea typeface="Hiragino Sans W4" panose="020B0400000000000000" pitchFamily="34" charset="-128"/>
              </a:rPr>
              <a:t>4 LArTPC modules assembled as a prototype detector with repurposed scintillator planes from Minerva providing tracking.</a:t>
            </a:r>
          </a:p>
          <a:p>
            <a:pPr>
              <a:lnSpc>
                <a:spcPct val="120000"/>
              </a:lnSpc>
            </a:pPr>
            <a:r>
              <a:rPr lang="en-US" sz="2400" dirty="0">
                <a:ea typeface="Hiragino Sans W4" panose="020B0400000000000000" pitchFamily="34" charset="-128"/>
              </a:rPr>
              <a:t>A run in the NuMI beam provides comparable intensity to the LBNF beam.</a:t>
            </a:r>
          </a:p>
          <a:p>
            <a:r>
              <a:rPr lang="en-US" sz="2400" dirty="0">
                <a:ea typeface="Hiragino Sans W4" panose="020B0400000000000000" pitchFamily="34" charset="-128"/>
              </a:rPr>
              <a:t>2x2 collected few days of high purity neutrino beam data in July 2024.</a:t>
            </a:r>
          </a:p>
        </p:txBody>
      </p:sp>
      <p:cxnSp>
        <p:nvCxnSpPr>
          <p:cNvPr id="24" name="Straight Arrow Connector 23">
            <a:extLst>
              <a:ext uri="{FF2B5EF4-FFF2-40B4-BE49-F238E27FC236}">
                <a16:creationId xmlns:a16="http://schemas.microsoft.com/office/drawing/2014/main" id="{C29EB422-7F80-3D5F-F859-48F361630FE9}"/>
              </a:ext>
            </a:extLst>
          </p:cNvPr>
          <p:cNvCxnSpPr>
            <a:cxnSpLocks/>
          </p:cNvCxnSpPr>
          <p:nvPr/>
        </p:nvCxnSpPr>
        <p:spPr>
          <a:xfrm flipH="1" flipV="1">
            <a:off x="9102967" y="3840618"/>
            <a:ext cx="204474" cy="184471"/>
          </a:xfrm>
          <a:prstGeom prst="straightConnector1">
            <a:avLst/>
          </a:prstGeom>
          <a:ln w="22225">
            <a:solidFill>
              <a:srgbClr val="CDC8CD"/>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B0422A6D-BF1D-981E-5289-792E4EA45AAD}"/>
              </a:ext>
            </a:extLst>
          </p:cNvPr>
          <p:cNvSpPr>
            <a:spLocks noGrp="1"/>
          </p:cNvSpPr>
          <p:nvPr>
            <p:ph type="title"/>
          </p:nvPr>
        </p:nvSpPr>
        <p:spPr>
          <a:xfrm>
            <a:off x="205946" y="-391334"/>
            <a:ext cx="10515600" cy="1325563"/>
          </a:xfrm>
        </p:spPr>
        <p:txBody>
          <a:bodyPr/>
          <a:lstStyle/>
          <a:p>
            <a:r>
              <a:rPr lang="en-US" dirty="0"/>
              <a:t>2x2 Demonstrator</a:t>
            </a:r>
          </a:p>
        </p:txBody>
      </p:sp>
      <p:sp>
        <p:nvSpPr>
          <p:cNvPr id="13" name="TextBox 12">
            <a:extLst>
              <a:ext uri="{FF2B5EF4-FFF2-40B4-BE49-F238E27FC236}">
                <a16:creationId xmlns:a16="http://schemas.microsoft.com/office/drawing/2014/main" id="{60497915-B594-EE20-2CA9-AEFBD4E22AC4}"/>
              </a:ext>
            </a:extLst>
          </p:cNvPr>
          <p:cNvSpPr txBox="1"/>
          <p:nvPr/>
        </p:nvSpPr>
        <p:spPr>
          <a:xfrm>
            <a:off x="7474498" y="103232"/>
            <a:ext cx="4511556" cy="830997"/>
          </a:xfrm>
          <a:prstGeom prst="rect">
            <a:avLst/>
          </a:prstGeom>
          <a:noFill/>
        </p:spPr>
        <p:txBody>
          <a:bodyPr wrap="none" rtlCol="0">
            <a:spAutoFit/>
          </a:bodyPr>
          <a:lstStyle/>
          <a:p>
            <a:pPr algn="r"/>
            <a:r>
              <a:rPr lang="en-US" sz="2400" b="1" dirty="0">
                <a:solidFill>
                  <a:schemeClr val="accent2"/>
                </a:solidFill>
                <a:latin typeface="Corbel" panose="020B0503020204020204" pitchFamily="34" charset="0"/>
              </a:rPr>
              <a:t>First DUNE (prototype) detector </a:t>
            </a:r>
          </a:p>
          <a:p>
            <a:pPr algn="r"/>
            <a:r>
              <a:rPr lang="en-US" sz="2400" b="1" dirty="0">
                <a:solidFill>
                  <a:schemeClr val="accent2"/>
                </a:solidFill>
                <a:latin typeface="Corbel" panose="020B0503020204020204" pitchFamily="34" charset="0"/>
              </a:rPr>
              <a:t>to take neutrino beam data! </a:t>
            </a:r>
          </a:p>
        </p:txBody>
      </p:sp>
      <p:sp>
        <p:nvSpPr>
          <p:cNvPr id="8" name="Slide Number Placeholder 7">
            <a:extLst>
              <a:ext uri="{FF2B5EF4-FFF2-40B4-BE49-F238E27FC236}">
                <a16:creationId xmlns:a16="http://schemas.microsoft.com/office/drawing/2014/main" id="{6AE63770-9754-FF23-5123-7ABC21B7D9C1}"/>
              </a:ext>
            </a:extLst>
          </p:cNvPr>
          <p:cNvSpPr>
            <a:spLocks noGrp="1"/>
          </p:cNvSpPr>
          <p:nvPr>
            <p:ph type="sldNum" sz="quarter" idx="12"/>
          </p:nvPr>
        </p:nvSpPr>
        <p:spPr/>
        <p:txBody>
          <a:bodyPr/>
          <a:lstStyle/>
          <a:p>
            <a:fld id="{48F63A3B-78C7-47BE-AE5E-E10140E04643}" type="slidenum">
              <a:rPr lang="en-US" smtClean="0"/>
              <a:pPr/>
              <a:t>38</a:t>
            </a:fld>
            <a:endParaRPr lang="en-US"/>
          </a:p>
        </p:txBody>
      </p:sp>
      <p:pic>
        <p:nvPicPr>
          <p:cNvPr id="2" name="Picture 1">
            <a:extLst>
              <a:ext uri="{FF2B5EF4-FFF2-40B4-BE49-F238E27FC236}">
                <a16:creationId xmlns:a16="http://schemas.microsoft.com/office/drawing/2014/main" id="{B9990857-5CF6-A26F-0509-575A5AC29999}"/>
              </a:ext>
            </a:extLst>
          </p:cNvPr>
          <p:cNvPicPr>
            <a:picLocks noChangeAspect="1"/>
          </p:cNvPicPr>
          <p:nvPr/>
        </p:nvPicPr>
        <p:blipFill>
          <a:blip r:embed="rId3"/>
          <a:stretch>
            <a:fillRect/>
          </a:stretch>
        </p:blipFill>
        <p:spPr>
          <a:xfrm>
            <a:off x="12323" y="18235"/>
            <a:ext cx="1292360" cy="1216861"/>
          </a:xfrm>
          <a:prstGeom prst="rect">
            <a:avLst/>
          </a:prstGeom>
        </p:spPr>
      </p:pic>
      <p:pic>
        <p:nvPicPr>
          <p:cNvPr id="4" name="Picture 3">
            <a:extLst>
              <a:ext uri="{FF2B5EF4-FFF2-40B4-BE49-F238E27FC236}">
                <a16:creationId xmlns:a16="http://schemas.microsoft.com/office/drawing/2014/main" id="{8347DB14-1327-A9C8-9480-1A6676F9440C}"/>
              </a:ext>
            </a:extLst>
          </p:cNvPr>
          <p:cNvPicPr>
            <a:picLocks noChangeAspect="1"/>
          </p:cNvPicPr>
          <p:nvPr/>
        </p:nvPicPr>
        <p:blipFill>
          <a:blip r:embed="rId4"/>
          <a:stretch>
            <a:fillRect/>
          </a:stretch>
        </p:blipFill>
        <p:spPr>
          <a:xfrm>
            <a:off x="5945462" y="1101570"/>
            <a:ext cx="5667418" cy="5141033"/>
          </a:xfrm>
          <a:prstGeom prst="rect">
            <a:avLst/>
          </a:prstGeom>
        </p:spPr>
      </p:pic>
      <p:sp>
        <p:nvSpPr>
          <p:cNvPr id="11" name="Date Placeholder 3">
            <a:extLst>
              <a:ext uri="{FF2B5EF4-FFF2-40B4-BE49-F238E27FC236}">
                <a16:creationId xmlns:a16="http://schemas.microsoft.com/office/drawing/2014/main" id="{F0B8B6A3-A0DB-C07F-1DA9-0C0043CF3F1E}"/>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Tree>
    <p:extLst>
      <p:ext uri="{BB962C8B-B14F-4D97-AF65-F5344CB8AC3E}">
        <p14:creationId xmlns:p14="http://schemas.microsoft.com/office/powerpoint/2010/main" val="3913712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F1E277-A59B-4122-B0A8-8D6146670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3EFF45-C116-4D49-A894-F4A9B2DF88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 y="854"/>
            <a:ext cx="12192005" cy="6857145"/>
          </a:xfrm>
          <a:prstGeom prst="rect">
            <a:avLst/>
          </a:prstGeom>
          <a:gradFill>
            <a:gsLst>
              <a:gs pos="16000">
                <a:schemeClr val="accent5">
                  <a:alpha val="83000"/>
                </a:schemeClr>
              </a:gs>
              <a:gs pos="100000">
                <a:schemeClr val="accent2">
                  <a:alpha val="94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3B4333-6DF4-492A-AA50-4B0FDF076E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4222" y="1389369"/>
            <a:ext cx="6858855" cy="4076700"/>
          </a:xfrm>
          <a:prstGeom prst="rect">
            <a:avLst/>
          </a:prstGeom>
          <a:gradFill>
            <a:gsLst>
              <a:gs pos="8000">
                <a:schemeClr val="accent6">
                  <a:alpha val="11000"/>
                </a:schemeClr>
              </a:gs>
              <a:gs pos="100000">
                <a:schemeClr val="accent4"/>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EDB92F6-717C-4C09-9EC2-6BC052D27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 y="2647666"/>
            <a:ext cx="8115303" cy="4210334"/>
          </a:xfrm>
          <a:prstGeom prst="rect">
            <a:avLst/>
          </a:prstGeom>
          <a:gradFill>
            <a:gsLst>
              <a:gs pos="2000">
                <a:schemeClr val="accent5">
                  <a:alpha val="59000"/>
                </a:schemeClr>
              </a:gs>
              <a:gs pos="42000">
                <a:schemeClr val="accent4">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1AA1231-4C15-6168-8EE5-BA0D4422169B}"/>
              </a:ext>
            </a:extLst>
          </p:cNvPr>
          <p:cNvPicPr>
            <a:picLocks noChangeAspect="1"/>
          </p:cNvPicPr>
          <p:nvPr/>
        </p:nvPicPr>
        <p:blipFill>
          <a:blip r:embed="rId2"/>
          <a:srcRect r="99" b="-2"/>
          <a:stretch/>
        </p:blipFill>
        <p:spPr>
          <a:xfrm>
            <a:off x="-7" y="528154"/>
            <a:ext cx="12169240" cy="5694846"/>
          </a:xfrm>
          <a:prstGeom prst="rect">
            <a:avLst/>
          </a:prstGeom>
        </p:spPr>
      </p:pic>
      <p:sp>
        <p:nvSpPr>
          <p:cNvPr id="5" name="Date Placeholder 3">
            <a:extLst>
              <a:ext uri="{FF2B5EF4-FFF2-40B4-BE49-F238E27FC236}">
                <a16:creationId xmlns:a16="http://schemas.microsoft.com/office/drawing/2014/main" id="{D46B61C7-B26E-D9D8-3FB1-D144A4D91C8E}"/>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6" name="Date Placeholder 3">
            <a:extLst>
              <a:ext uri="{FF2B5EF4-FFF2-40B4-BE49-F238E27FC236}">
                <a16:creationId xmlns:a16="http://schemas.microsoft.com/office/drawing/2014/main" id="{415CD3C5-7B6D-14F5-256D-474D43EBB81C}"/>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7" name="Picture 6">
            <a:extLst>
              <a:ext uri="{FF2B5EF4-FFF2-40B4-BE49-F238E27FC236}">
                <a16:creationId xmlns:a16="http://schemas.microsoft.com/office/drawing/2014/main" id="{D76084E2-389D-4A1C-329C-5CBCFD760579}"/>
              </a:ext>
            </a:extLst>
          </p:cNvPr>
          <p:cNvPicPr>
            <a:picLocks noChangeAspect="1"/>
          </p:cNvPicPr>
          <p:nvPr/>
        </p:nvPicPr>
        <p:blipFill>
          <a:blip r:embed="rId3"/>
          <a:stretch>
            <a:fillRect/>
          </a:stretch>
        </p:blipFill>
        <p:spPr>
          <a:xfrm>
            <a:off x="85345" y="6541897"/>
            <a:ext cx="679558" cy="163703"/>
          </a:xfrm>
          <a:prstGeom prst="rect">
            <a:avLst/>
          </a:prstGeom>
        </p:spPr>
      </p:pic>
      <p:sp>
        <p:nvSpPr>
          <p:cNvPr id="8" name="Slide Number Placeholder 4">
            <a:extLst>
              <a:ext uri="{FF2B5EF4-FFF2-40B4-BE49-F238E27FC236}">
                <a16:creationId xmlns:a16="http://schemas.microsoft.com/office/drawing/2014/main" id="{88901026-AA5A-04E0-BA1D-467484ED91BD}"/>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39</a:t>
            </a:fld>
            <a:endParaRPr lang="en-US" sz="1100" dirty="0"/>
          </a:p>
        </p:txBody>
      </p:sp>
    </p:spTree>
    <p:extLst>
      <p:ext uri="{BB962C8B-B14F-4D97-AF65-F5344CB8AC3E}">
        <p14:creationId xmlns:p14="http://schemas.microsoft.com/office/powerpoint/2010/main" val="2707770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ACE9E2ED-2BB1-46AE-A037-86EC1BF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F8DDB5-D758-BFD8-8810-D39E56AD2D19}"/>
              </a:ext>
            </a:extLst>
          </p:cNvPr>
          <p:cNvSpPr>
            <a:spLocks noGrp="1"/>
          </p:cNvSpPr>
          <p:nvPr>
            <p:ph type="title"/>
          </p:nvPr>
        </p:nvSpPr>
        <p:spPr>
          <a:xfrm>
            <a:off x="482571" y="201110"/>
            <a:ext cx="7570203" cy="1451981"/>
          </a:xfrm>
        </p:spPr>
        <p:txBody>
          <a:bodyPr vert="horz" lIns="0" tIns="0" rIns="0" bIns="0" rtlCol="0" anchor="t">
            <a:normAutofit/>
          </a:bodyPr>
          <a:lstStyle/>
          <a:p>
            <a:r>
              <a:rPr lang="en-US" sz="4000" spc="750" dirty="0"/>
              <a:t>role of near detectors</a:t>
            </a:r>
          </a:p>
        </p:txBody>
      </p:sp>
      <p:sp>
        <p:nvSpPr>
          <p:cNvPr id="17" name="Rectangle 16">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7" y="-3"/>
            <a:ext cx="3611463" cy="6858000"/>
          </a:xfrm>
          <a:prstGeom prst="rect">
            <a:avLst/>
          </a:prstGeom>
          <a:gradFill>
            <a:gsLst>
              <a:gs pos="0">
                <a:schemeClr val="accent5">
                  <a:alpha val="77000"/>
                </a:schemeClr>
              </a:gs>
              <a:gs pos="100000">
                <a:schemeClr val="tx2">
                  <a:lumMod val="50000"/>
                  <a:lumOff val="50000"/>
                  <a:alpha val="5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2000">
                <a:schemeClr val="accent2">
                  <a:alpha val="69000"/>
                </a:schemeClr>
              </a:gs>
              <a:gs pos="99000">
                <a:schemeClr val="accent4">
                  <a:alpha val="74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426853" y="-345671"/>
            <a:ext cx="3429002" cy="4120348"/>
          </a:xfrm>
          <a:prstGeom prst="rect">
            <a:avLst/>
          </a:prstGeom>
          <a:gradFill>
            <a:gsLst>
              <a:gs pos="0">
                <a:schemeClr val="accent5">
                  <a:alpha val="26000"/>
                </a:schemeClr>
              </a:gs>
              <a:gs pos="49000">
                <a:schemeClr val="tx2">
                  <a:lumMod val="75000"/>
                  <a:lumOff val="25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10;&#10;Description automatically generated">
            <a:extLst>
              <a:ext uri="{FF2B5EF4-FFF2-40B4-BE49-F238E27FC236}">
                <a16:creationId xmlns:a16="http://schemas.microsoft.com/office/drawing/2014/main" id="{B25221AA-6423-08E3-EE2F-0C66AF4F4389}"/>
              </a:ext>
            </a:extLst>
          </p:cNvPr>
          <p:cNvPicPr>
            <a:picLocks noChangeAspect="1"/>
          </p:cNvPicPr>
          <p:nvPr/>
        </p:nvPicPr>
        <p:blipFill>
          <a:blip r:embed="rId3"/>
          <a:stretch>
            <a:fillRect/>
          </a:stretch>
        </p:blipFill>
        <p:spPr>
          <a:xfrm>
            <a:off x="8266681" y="932271"/>
            <a:ext cx="4100576" cy="5543372"/>
          </a:xfrm>
          <a:prstGeom prst="rect">
            <a:avLst/>
          </a:prstGeom>
        </p:spPr>
      </p:pic>
      <p:grpSp>
        <p:nvGrpSpPr>
          <p:cNvPr id="8" name="Group 7">
            <a:extLst>
              <a:ext uri="{FF2B5EF4-FFF2-40B4-BE49-F238E27FC236}">
                <a16:creationId xmlns:a16="http://schemas.microsoft.com/office/drawing/2014/main" id="{29CE8987-46D5-D81D-4794-15D4035410BF}"/>
              </a:ext>
            </a:extLst>
          </p:cNvPr>
          <p:cNvGrpSpPr/>
          <p:nvPr/>
        </p:nvGrpSpPr>
        <p:grpSpPr>
          <a:xfrm>
            <a:off x="25371" y="1653090"/>
            <a:ext cx="8097964" cy="2150657"/>
            <a:chOff x="1153830" y="492938"/>
            <a:chExt cx="6486533" cy="1453306"/>
          </a:xfrm>
        </p:grpSpPr>
        <p:pic>
          <p:nvPicPr>
            <p:cNvPr id="9" name="Picture 8">
              <a:extLst>
                <a:ext uri="{FF2B5EF4-FFF2-40B4-BE49-F238E27FC236}">
                  <a16:creationId xmlns:a16="http://schemas.microsoft.com/office/drawing/2014/main" id="{1D0CA914-0789-02F1-1CF2-E4D7A223B62A}"/>
                </a:ext>
              </a:extLst>
            </p:cNvPr>
            <p:cNvPicPr>
              <a:picLocks noChangeAspect="1"/>
            </p:cNvPicPr>
            <p:nvPr/>
          </p:nvPicPr>
          <p:blipFill>
            <a:blip r:embed="rId4">
              <a:duotone>
                <a:schemeClr val="accent1">
                  <a:shade val="45000"/>
                  <a:satMod val="135000"/>
                </a:schemeClr>
                <a:prstClr val="white"/>
              </a:duotone>
            </a:blip>
            <a:stretch>
              <a:fillRect/>
            </a:stretch>
          </p:blipFill>
          <p:spPr>
            <a:xfrm>
              <a:off x="1153830" y="793443"/>
              <a:ext cx="6486533" cy="707622"/>
            </a:xfrm>
            <a:prstGeom prst="rect">
              <a:avLst/>
            </a:prstGeom>
          </p:spPr>
        </p:pic>
        <p:grpSp>
          <p:nvGrpSpPr>
            <p:cNvPr id="10" name="Group 9">
              <a:extLst>
                <a:ext uri="{FF2B5EF4-FFF2-40B4-BE49-F238E27FC236}">
                  <a16:creationId xmlns:a16="http://schemas.microsoft.com/office/drawing/2014/main" id="{84BC7E78-7F4F-F7CA-1D0B-A5B8037F5900}"/>
                </a:ext>
              </a:extLst>
            </p:cNvPr>
            <p:cNvGrpSpPr/>
            <p:nvPr/>
          </p:nvGrpSpPr>
          <p:grpSpPr>
            <a:xfrm>
              <a:off x="2365118" y="803612"/>
              <a:ext cx="5155893" cy="718457"/>
              <a:chOff x="2259770" y="1245474"/>
              <a:chExt cx="5155893" cy="718457"/>
            </a:xfrm>
          </p:grpSpPr>
          <p:sp>
            <p:nvSpPr>
              <p:cNvPr id="22" name="TextBox 21">
                <a:extLst>
                  <a:ext uri="{FF2B5EF4-FFF2-40B4-BE49-F238E27FC236}">
                    <a16:creationId xmlns:a16="http://schemas.microsoft.com/office/drawing/2014/main" id="{CEC2978A-77CD-B871-1CD8-0201D6473E6E}"/>
                  </a:ext>
                </a:extLst>
              </p:cNvPr>
              <p:cNvSpPr txBox="1"/>
              <p:nvPr/>
            </p:nvSpPr>
            <p:spPr>
              <a:xfrm>
                <a:off x="5695577" y="1245474"/>
                <a:ext cx="1720086" cy="276999"/>
              </a:xfrm>
              <a:prstGeom prst="rect">
                <a:avLst/>
              </a:prstGeom>
              <a:noFill/>
            </p:spPr>
            <p:txBody>
              <a:bodyPr wrap="none" rtlCol="0">
                <a:spAutoFit/>
              </a:bodyPr>
              <a:lstStyle/>
              <a:p>
                <a:r>
                  <a:rPr lang="en-US" sz="1200">
                    <a:latin typeface="News Gothic MT" panose="020B0503020103020203" pitchFamily="34" charset="0"/>
                  </a:rPr>
                  <a:t>oscillation probability</a:t>
                </a:r>
              </a:p>
            </p:txBody>
          </p:sp>
          <p:sp>
            <p:nvSpPr>
              <p:cNvPr id="23" name="TextBox 22">
                <a:extLst>
                  <a:ext uri="{FF2B5EF4-FFF2-40B4-BE49-F238E27FC236}">
                    <a16:creationId xmlns:a16="http://schemas.microsoft.com/office/drawing/2014/main" id="{F8917BE6-4F35-0BE4-F017-755671D06042}"/>
                  </a:ext>
                </a:extLst>
              </p:cNvPr>
              <p:cNvSpPr txBox="1"/>
              <p:nvPr/>
            </p:nvSpPr>
            <p:spPr>
              <a:xfrm>
                <a:off x="4710799" y="1776749"/>
                <a:ext cx="1720086" cy="187182"/>
              </a:xfrm>
              <a:prstGeom prst="rect">
                <a:avLst/>
              </a:prstGeom>
              <a:noFill/>
            </p:spPr>
            <p:txBody>
              <a:bodyPr wrap="square" rtlCol="0">
                <a:spAutoFit/>
              </a:bodyPr>
              <a:lstStyle/>
              <a:p>
                <a:r>
                  <a:rPr lang="en-US" sz="1200" b="1" dirty="0">
                    <a:solidFill>
                      <a:schemeClr val="accent6">
                        <a:lumMod val="75000"/>
                      </a:schemeClr>
                    </a:solidFill>
                    <a:latin typeface="News Gothic MT" panose="020B0503020103020203" pitchFamily="34" charset="0"/>
                  </a:rPr>
                  <a:t>detector response</a:t>
                </a:r>
              </a:p>
            </p:txBody>
          </p:sp>
          <p:sp>
            <p:nvSpPr>
              <p:cNvPr id="24" name="TextBox 23">
                <a:extLst>
                  <a:ext uri="{FF2B5EF4-FFF2-40B4-BE49-F238E27FC236}">
                    <a16:creationId xmlns:a16="http://schemas.microsoft.com/office/drawing/2014/main" id="{245EFA7E-04D7-0059-F7E5-973E2E8B3EDE}"/>
                  </a:ext>
                </a:extLst>
              </p:cNvPr>
              <p:cNvSpPr txBox="1"/>
              <p:nvPr/>
            </p:nvSpPr>
            <p:spPr>
              <a:xfrm>
                <a:off x="3387125" y="1257105"/>
                <a:ext cx="1720086" cy="187182"/>
              </a:xfrm>
              <a:prstGeom prst="rect">
                <a:avLst/>
              </a:prstGeom>
              <a:noFill/>
            </p:spPr>
            <p:txBody>
              <a:bodyPr wrap="square" rtlCol="0">
                <a:spAutoFit/>
              </a:bodyPr>
              <a:lstStyle/>
              <a:p>
                <a:r>
                  <a:rPr lang="en-US" sz="1200" b="1" dirty="0">
                    <a:solidFill>
                      <a:schemeClr val="accent2">
                        <a:lumMod val="75000"/>
                      </a:schemeClr>
                    </a:solidFill>
                    <a:latin typeface="News Gothic MT" panose="020B0503020103020203" pitchFamily="34" charset="0"/>
                  </a:rPr>
                  <a:t>cross-section</a:t>
                </a:r>
              </a:p>
            </p:txBody>
          </p:sp>
          <p:sp>
            <p:nvSpPr>
              <p:cNvPr id="25" name="TextBox 24">
                <a:extLst>
                  <a:ext uri="{FF2B5EF4-FFF2-40B4-BE49-F238E27FC236}">
                    <a16:creationId xmlns:a16="http://schemas.microsoft.com/office/drawing/2014/main" id="{806C32B0-29EC-65C5-59EE-9ADC53C7DFDE}"/>
                  </a:ext>
                </a:extLst>
              </p:cNvPr>
              <p:cNvSpPr txBox="1"/>
              <p:nvPr/>
            </p:nvSpPr>
            <p:spPr>
              <a:xfrm>
                <a:off x="2259770" y="1748290"/>
                <a:ext cx="1720086" cy="187182"/>
              </a:xfrm>
              <a:prstGeom prst="rect">
                <a:avLst/>
              </a:prstGeom>
              <a:noFill/>
            </p:spPr>
            <p:txBody>
              <a:bodyPr wrap="square" rtlCol="0">
                <a:spAutoFit/>
              </a:bodyPr>
              <a:lstStyle/>
              <a:p>
                <a:r>
                  <a:rPr lang="en-US" sz="1200" b="1" dirty="0">
                    <a:solidFill>
                      <a:schemeClr val="accent5"/>
                    </a:solidFill>
                    <a:latin typeface="News Gothic MT" panose="020B0503020103020203" pitchFamily="34" charset="0"/>
                  </a:rPr>
                  <a:t>neutrino flux</a:t>
                </a:r>
              </a:p>
            </p:txBody>
          </p:sp>
        </p:grpSp>
        <p:sp>
          <p:nvSpPr>
            <p:cNvPr id="12" name="TextBox 11">
              <a:extLst>
                <a:ext uri="{FF2B5EF4-FFF2-40B4-BE49-F238E27FC236}">
                  <a16:creationId xmlns:a16="http://schemas.microsoft.com/office/drawing/2014/main" id="{3F425BCB-DAEB-3E5F-C042-C486274649CA}"/>
                </a:ext>
              </a:extLst>
            </p:cNvPr>
            <p:cNvSpPr txBox="1"/>
            <p:nvPr/>
          </p:nvSpPr>
          <p:spPr>
            <a:xfrm>
              <a:off x="1479800" y="764627"/>
              <a:ext cx="1720086" cy="276999"/>
            </a:xfrm>
            <a:prstGeom prst="rect">
              <a:avLst/>
            </a:prstGeom>
            <a:noFill/>
          </p:spPr>
          <p:txBody>
            <a:bodyPr wrap="square" rtlCol="0">
              <a:spAutoFit/>
            </a:bodyPr>
            <a:lstStyle/>
            <a:p>
              <a:r>
                <a:rPr lang="en-US" sz="1200">
                  <a:latin typeface="News Gothic MT" panose="020B0503020103020203" pitchFamily="34" charset="0"/>
                </a:rPr>
                <a:t>Event rate</a:t>
              </a:r>
            </a:p>
          </p:txBody>
        </p:sp>
        <p:sp>
          <p:nvSpPr>
            <p:cNvPr id="14" name="TextBox 13">
              <a:extLst>
                <a:ext uri="{FF2B5EF4-FFF2-40B4-BE49-F238E27FC236}">
                  <a16:creationId xmlns:a16="http://schemas.microsoft.com/office/drawing/2014/main" id="{2066E11E-1761-399F-96DA-B1C0E37B8FAD}"/>
                </a:ext>
              </a:extLst>
            </p:cNvPr>
            <p:cNvSpPr txBox="1"/>
            <p:nvPr/>
          </p:nvSpPr>
          <p:spPr>
            <a:xfrm>
              <a:off x="4038113" y="1669245"/>
              <a:ext cx="1283377" cy="276999"/>
            </a:xfrm>
            <a:prstGeom prst="rect">
              <a:avLst/>
            </a:prstGeom>
            <a:solidFill>
              <a:schemeClr val="accent1">
                <a:lumMod val="20000"/>
                <a:lumOff val="80000"/>
              </a:schemeClr>
            </a:solidFill>
          </p:spPr>
          <p:txBody>
            <a:bodyPr wrap="square" rtlCol="0">
              <a:spAutoFit/>
            </a:bodyPr>
            <a:lstStyle/>
            <a:p>
              <a:pPr algn="ctr"/>
              <a:r>
                <a:rPr lang="en-US" sz="1200">
                  <a:solidFill>
                    <a:srgbClr val="124094"/>
                  </a:solidFill>
                  <a:latin typeface="News Gothic MT" panose="020B0503020103020203" pitchFamily="34" charset="0"/>
                </a:rPr>
                <a:t>FAR DETECTOR</a:t>
              </a:r>
            </a:p>
          </p:txBody>
        </p:sp>
        <p:sp>
          <p:nvSpPr>
            <p:cNvPr id="16" name="TextBox 15">
              <a:extLst>
                <a:ext uri="{FF2B5EF4-FFF2-40B4-BE49-F238E27FC236}">
                  <a16:creationId xmlns:a16="http://schemas.microsoft.com/office/drawing/2014/main" id="{3185CCB2-4D26-E31F-B875-B7C3656B6A66}"/>
                </a:ext>
              </a:extLst>
            </p:cNvPr>
            <p:cNvSpPr txBox="1"/>
            <p:nvPr/>
          </p:nvSpPr>
          <p:spPr>
            <a:xfrm>
              <a:off x="3258148" y="492938"/>
              <a:ext cx="1421654" cy="276999"/>
            </a:xfrm>
            <a:prstGeom prst="rect">
              <a:avLst/>
            </a:prstGeom>
            <a:solidFill>
              <a:schemeClr val="accent1">
                <a:lumMod val="20000"/>
                <a:lumOff val="80000"/>
              </a:schemeClr>
            </a:solidFill>
          </p:spPr>
          <p:txBody>
            <a:bodyPr wrap="square" rtlCol="0">
              <a:spAutoFit/>
            </a:bodyPr>
            <a:lstStyle/>
            <a:p>
              <a:pPr algn="ctr"/>
              <a:r>
                <a:rPr lang="en-US" sz="1200">
                  <a:solidFill>
                    <a:srgbClr val="124094"/>
                  </a:solidFill>
                  <a:latin typeface="News Gothic MT" panose="020B0503020103020203" pitchFamily="34" charset="0"/>
                </a:rPr>
                <a:t>NEAR DETECTOR</a:t>
              </a:r>
            </a:p>
          </p:txBody>
        </p:sp>
        <p:sp>
          <p:nvSpPr>
            <p:cNvPr id="18" name="Left Bracket 17">
              <a:extLst>
                <a:ext uri="{FF2B5EF4-FFF2-40B4-BE49-F238E27FC236}">
                  <a16:creationId xmlns:a16="http://schemas.microsoft.com/office/drawing/2014/main" id="{20BA3FE2-3ABC-2D59-33D5-99BFD5AA2708}"/>
                </a:ext>
              </a:extLst>
            </p:cNvPr>
            <p:cNvSpPr/>
            <p:nvPr/>
          </p:nvSpPr>
          <p:spPr>
            <a:xfrm rot="5400000">
              <a:off x="4035992" y="-368718"/>
              <a:ext cx="98423" cy="2523239"/>
            </a:xfrm>
            <a:prstGeom prst="leftBracket">
              <a:avLst/>
            </a:prstGeom>
            <a:ln w="15875">
              <a:solidFill>
                <a:srgbClr val="1240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Left Bracket 19">
              <a:extLst>
                <a:ext uri="{FF2B5EF4-FFF2-40B4-BE49-F238E27FC236}">
                  <a16:creationId xmlns:a16="http://schemas.microsoft.com/office/drawing/2014/main" id="{7ED9E743-0D83-5B24-F215-2F7FEC0FBF63}"/>
                </a:ext>
              </a:extLst>
            </p:cNvPr>
            <p:cNvSpPr/>
            <p:nvPr/>
          </p:nvSpPr>
          <p:spPr>
            <a:xfrm rot="16200000">
              <a:off x="4877040" y="-517406"/>
              <a:ext cx="60561" cy="4188114"/>
            </a:xfrm>
            <a:prstGeom prst="leftBracket">
              <a:avLst/>
            </a:prstGeom>
            <a:ln w="15875">
              <a:solidFill>
                <a:srgbClr val="1240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Content Placeholder 26">
            <a:extLst>
              <a:ext uri="{FF2B5EF4-FFF2-40B4-BE49-F238E27FC236}">
                <a16:creationId xmlns:a16="http://schemas.microsoft.com/office/drawing/2014/main" id="{C8CCB75C-F7D1-5AEA-8551-75EF798CE19D}"/>
              </a:ext>
            </a:extLst>
          </p:cNvPr>
          <p:cNvSpPr>
            <a:spLocks noGrp="1"/>
          </p:cNvSpPr>
          <p:nvPr>
            <p:ph idx="1"/>
          </p:nvPr>
        </p:nvSpPr>
        <p:spPr>
          <a:xfrm>
            <a:off x="315001" y="4213319"/>
            <a:ext cx="7719611" cy="2150657"/>
          </a:xfrm>
        </p:spPr>
        <p:txBody>
          <a:bodyPr>
            <a:normAutofit fontScale="92500" lnSpcReduction="20000"/>
          </a:bodyPr>
          <a:lstStyle/>
          <a:p>
            <a:pPr>
              <a:buClr>
                <a:schemeClr val="tx1">
                  <a:lumMod val="65000"/>
                  <a:lumOff val="35000"/>
                </a:schemeClr>
              </a:buClr>
            </a:pPr>
            <a:r>
              <a:rPr lang="en-US" sz="2800" dirty="0">
                <a:ea typeface="Hiragino Sans W4" panose="020B0400000000000000" pitchFamily="34" charset="-128"/>
              </a:rPr>
              <a:t>Near Detector provides valuable in-situ cancelation and constraints on:</a:t>
            </a:r>
          </a:p>
          <a:p>
            <a:pPr lvl="1">
              <a:buClr>
                <a:schemeClr val="tx1">
                  <a:lumMod val="65000"/>
                  <a:lumOff val="35000"/>
                </a:schemeClr>
              </a:buClr>
            </a:pPr>
            <a:r>
              <a:rPr lang="en-US" sz="2400" b="1" dirty="0">
                <a:solidFill>
                  <a:schemeClr val="accent5"/>
                </a:solidFill>
                <a:ea typeface="Hiragino Sans W4" panose="020B0400000000000000" pitchFamily="34" charset="-128"/>
              </a:rPr>
              <a:t>neutrino flux </a:t>
            </a:r>
          </a:p>
          <a:p>
            <a:pPr lvl="1">
              <a:buClr>
                <a:schemeClr val="tx1">
                  <a:lumMod val="65000"/>
                  <a:lumOff val="35000"/>
                </a:schemeClr>
              </a:buClr>
            </a:pPr>
            <a:r>
              <a:rPr lang="en-US" sz="2400" b="1" dirty="0">
                <a:solidFill>
                  <a:schemeClr val="accent2">
                    <a:lumMod val="75000"/>
                  </a:schemeClr>
                </a:solidFill>
                <a:ea typeface="Hiragino Sans W4" panose="020B0400000000000000" pitchFamily="34" charset="-128"/>
              </a:rPr>
              <a:t>cross-section</a:t>
            </a:r>
            <a:r>
              <a:rPr lang="en-US" sz="2400" dirty="0">
                <a:ea typeface="Hiragino Sans W4" panose="020B0400000000000000" pitchFamily="34" charset="-128"/>
              </a:rPr>
              <a:t>, and </a:t>
            </a:r>
          </a:p>
          <a:p>
            <a:pPr lvl="1">
              <a:buClr>
                <a:schemeClr val="tx1">
                  <a:lumMod val="65000"/>
                  <a:lumOff val="35000"/>
                </a:schemeClr>
              </a:buClr>
            </a:pPr>
            <a:r>
              <a:rPr lang="en-US" sz="2400" b="1" dirty="0">
                <a:solidFill>
                  <a:schemeClr val="accent6">
                    <a:lumMod val="75000"/>
                  </a:schemeClr>
                </a:solidFill>
                <a:ea typeface="Hiragino Sans W4" panose="020B0400000000000000" pitchFamily="34" charset="-128"/>
              </a:rPr>
              <a:t>detector uncertainties</a:t>
            </a:r>
          </a:p>
          <a:p>
            <a:endParaRPr lang="en-US" dirty="0"/>
          </a:p>
        </p:txBody>
      </p:sp>
      <p:sp>
        <p:nvSpPr>
          <p:cNvPr id="28" name="Date Placeholder 3">
            <a:extLst>
              <a:ext uri="{FF2B5EF4-FFF2-40B4-BE49-F238E27FC236}">
                <a16:creationId xmlns:a16="http://schemas.microsoft.com/office/drawing/2014/main" id="{DD56B51D-1073-DE1F-2136-8C62A92F89A8}"/>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pic>
        <p:nvPicPr>
          <p:cNvPr id="30" name="Picture 29">
            <a:extLst>
              <a:ext uri="{FF2B5EF4-FFF2-40B4-BE49-F238E27FC236}">
                <a16:creationId xmlns:a16="http://schemas.microsoft.com/office/drawing/2014/main" id="{B73F8E47-E61C-20D4-F1A8-1933C442ACE0}"/>
              </a:ext>
            </a:extLst>
          </p:cNvPr>
          <p:cNvPicPr>
            <a:picLocks noChangeAspect="1"/>
          </p:cNvPicPr>
          <p:nvPr/>
        </p:nvPicPr>
        <p:blipFill>
          <a:blip r:embed="rId5"/>
          <a:stretch>
            <a:fillRect/>
          </a:stretch>
        </p:blipFill>
        <p:spPr>
          <a:xfrm>
            <a:off x="85345" y="6541897"/>
            <a:ext cx="679558" cy="163703"/>
          </a:xfrm>
          <a:prstGeom prst="rect">
            <a:avLst/>
          </a:prstGeom>
        </p:spPr>
      </p:pic>
      <p:sp>
        <p:nvSpPr>
          <p:cNvPr id="31" name="Slide Number Placeholder 4">
            <a:extLst>
              <a:ext uri="{FF2B5EF4-FFF2-40B4-BE49-F238E27FC236}">
                <a16:creationId xmlns:a16="http://schemas.microsoft.com/office/drawing/2014/main" id="{6FAE47B5-BAC3-884F-D6B3-48FE5581DBA2}"/>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4</a:t>
            </a:fld>
            <a:endParaRPr lang="en-US" sz="1100" dirty="0"/>
          </a:p>
        </p:txBody>
      </p:sp>
      <p:sp>
        <p:nvSpPr>
          <p:cNvPr id="32" name="Date Placeholder 3">
            <a:extLst>
              <a:ext uri="{FF2B5EF4-FFF2-40B4-BE49-F238E27FC236}">
                <a16:creationId xmlns:a16="http://schemas.microsoft.com/office/drawing/2014/main" id="{93EFA179-79C3-925B-8BE8-1B7C7DE37C58}"/>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chemeClr val="tx1">
                    <a:lumMod val="75000"/>
                    <a:lumOff val="25000"/>
                  </a:schemeClr>
                </a:solidFill>
              </a:rPr>
              <a:t>Zoya Vallari, NNN 2024</a:t>
            </a:r>
          </a:p>
        </p:txBody>
      </p:sp>
      <p:sp>
        <p:nvSpPr>
          <p:cNvPr id="33" name="TextBox 32">
            <a:extLst>
              <a:ext uri="{FF2B5EF4-FFF2-40B4-BE49-F238E27FC236}">
                <a16:creationId xmlns:a16="http://schemas.microsoft.com/office/drawing/2014/main" id="{02DD2FEE-9818-5B3B-3671-F34AAD17DB31}"/>
              </a:ext>
            </a:extLst>
          </p:cNvPr>
          <p:cNvSpPr txBox="1"/>
          <p:nvPr/>
        </p:nvSpPr>
        <p:spPr>
          <a:xfrm>
            <a:off x="4912078" y="5479515"/>
            <a:ext cx="3258264" cy="646331"/>
          </a:xfrm>
          <a:prstGeom prst="rect">
            <a:avLst/>
          </a:prstGeom>
          <a:noFill/>
        </p:spPr>
        <p:txBody>
          <a:bodyPr wrap="none" rtlCol="0">
            <a:spAutoFit/>
          </a:bodyPr>
          <a:lstStyle/>
          <a:p>
            <a:r>
              <a:rPr lang="en-US" dirty="0">
                <a:solidFill>
                  <a:srgbClr val="004C97"/>
                </a:solidFill>
              </a:rPr>
              <a:t>*More from </a:t>
            </a:r>
            <a:r>
              <a:rPr lang="en-US" dirty="0">
                <a:solidFill>
                  <a:srgbClr val="004C97"/>
                </a:solidFill>
                <a:hlinkClick r:id="rId6">
                  <a:extLst>
                    <a:ext uri="{A12FA001-AC4F-418D-AE19-62706E023703}">
                      <ahyp:hlinkClr xmlns:ahyp="http://schemas.microsoft.com/office/drawing/2018/hyperlinkcolor" val="tx"/>
                    </a:ext>
                  </a:extLst>
                </a:hlinkClick>
              </a:rPr>
              <a:t>Joe Walsh</a:t>
            </a:r>
          </a:p>
          <a:p>
            <a:r>
              <a:rPr lang="en-US" dirty="0">
                <a:solidFill>
                  <a:srgbClr val="004C97"/>
                </a:solidFill>
                <a:hlinkClick r:id="rId6">
                  <a:extLst>
                    <a:ext uri="{A12FA001-AC4F-418D-AE19-62706E023703}">
                      <ahyp:hlinkClr xmlns:ahyp="http://schemas.microsoft.com/office/drawing/2018/hyperlinkcolor" val="tx"/>
                    </a:ext>
                  </a:extLst>
                </a:hlinkClick>
              </a:rPr>
              <a:t>in tomorrow morning session</a:t>
            </a:r>
            <a:endParaRPr lang="en-US" dirty="0">
              <a:solidFill>
                <a:srgbClr val="004C97"/>
              </a:solidFill>
            </a:endParaRPr>
          </a:p>
        </p:txBody>
      </p:sp>
    </p:spTree>
    <p:extLst>
      <p:ext uri="{BB962C8B-B14F-4D97-AF65-F5344CB8AC3E}">
        <p14:creationId xmlns:p14="http://schemas.microsoft.com/office/powerpoint/2010/main" val="896932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5EA7F1D-6737-4609-94CE-0E7C0CED7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0FCA68-3497-4CB3-8C25-B6AE87EF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4">
                  <a:alpha val="61000"/>
                </a:schemeClr>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A3DC6B-18DE-4588-B321-8101DED54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80357" y="0"/>
            <a:ext cx="11711642" cy="6857998"/>
          </a:xfrm>
          <a:prstGeom prst="rect">
            <a:avLst/>
          </a:prstGeom>
          <a:gradFill>
            <a:gsLst>
              <a:gs pos="6000">
                <a:schemeClr val="accent6">
                  <a:lumMod val="75000"/>
                  <a:alpha val="93000"/>
                </a:schemeClr>
              </a:gs>
              <a:gs pos="100000">
                <a:schemeClr val="accent2">
                  <a:lumMod val="60000"/>
                  <a:lumOff val="40000"/>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AA34BCD-93B4-45FF-9448-87F7C4311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1494"/>
            <a:ext cx="8153399" cy="6399306"/>
          </a:xfrm>
          <a:prstGeom prst="rect">
            <a:avLst/>
          </a:prstGeom>
          <a:gradFill>
            <a:gsLst>
              <a:gs pos="22000">
                <a:schemeClr val="accent2">
                  <a:alpha val="68000"/>
                </a:schemeClr>
              </a:gs>
              <a:gs pos="99000">
                <a:schemeClr val="accent5">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BF7F8F0-28A9-4A24-96A8-E5E423FBF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chemeClr val="accent6">
                  <a:alpha val="0"/>
                </a:schemeClr>
              </a:gs>
              <a:gs pos="85000">
                <a:schemeClr val="accent6">
                  <a:lumMod val="60000"/>
                  <a:lumOff val="40000"/>
                  <a:alpha val="2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ADEE5410-5DAB-442C-8E7B-CDAB35E75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
            <a:ext cx="12191999" cy="4399229"/>
          </a:xfrm>
          <a:prstGeom prst="rect">
            <a:avLst/>
          </a:prstGeom>
          <a:gradFill>
            <a:gsLst>
              <a:gs pos="22000">
                <a:schemeClr val="accent2">
                  <a:alpha val="49000"/>
                </a:schemeClr>
              </a:gs>
              <a:gs pos="99000">
                <a:schemeClr val="accent5">
                  <a:alpha val="62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9EA9DE-7480-A431-F11B-FB9712A2BC31}"/>
              </a:ext>
            </a:extLst>
          </p:cNvPr>
          <p:cNvSpPr>
            <a:spLocks noGrp="1"/>
          </p:cNvSpPr>
          <p:nvPr>
            <p:ph type="title"/>
          </p:nvPr>
        </p:nvSpPr>
        <p:spPr>
          <a:xfrm>
            <a:off x="2250282" y="1584183"/>
            <a:ext cx="9194096" cy="2431226"/>
          </a:xfrm>
        </p:spPr>
        <p:txBody>
          <a:bodyPr vert="horz" lIns="0" tIns="0" rIns="0" bIns="0" rtlCol="0" anchor="t">
            <a:normAutofit/>
          </a:bodyPr>
          <a:lstStyle/>
          <a:p>
            <a:pPr algn="r"/>
            <a:r>
              <a:rPr lang="en-US" sz="4400" spc="750" dirty="0">
                <a:solidFill>
                  <a:schemeClr val="bg1"/>
                </a:solidFill>
              </a:rPr>
              <a:t>summary</a:t>
            </a:r>
          </a:p>
        </p:txBody>
      </p:sp>
      <p:sp>
        <p:nvSpPr>
          <p:cNvPr id="4" name="Date Placeholder 3">
            <a:extLst>
              <a:ext uri="{FF2B5EF4-FFF2-40B4-BE49-F238E27FC236}">
                <a16:creationId xmlns:a16="http://schemas.microsoft.com/office/drawing/2014/main" id="{E14EAF50-D9D1-671E-2C0D-E4BA6A8871CE}"/>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6" name="Date Placeholder 3">
            <a:extLst>
              <a:ext uri="{FF2B5EF4-FFF2-40B4-BE49-F238E27FC236}">
                <a16:creationId xmlns:a16="http://schemas.microsoft.com/office/drawing/2014/main" id="{C6C3BB18-9D11-72F3-AA03-61D05D5CFA5B}"/>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7" name="Picture 6">
            <a:extLst>
              <a:ext uri="{FF2B5EF4-FFF2-40B4-BE49-F238E27FC236}">
                <a16:creationId xmlns:a16="http://schemas.microsoft.com/office/drawing/2014/main" id="{02F14667-44C7-6E84-53D8-23D373BFD616}"/>
              </a:ext>
            </a:extLst>
          </p:cNvPr>
          <p:cNvPicPr>
            <a:picLocks noChangeAspect="1"/>
          </p:cNvPicPr>
          <p:nvPr/>
        </p:nvPicPr>
        <p:blipFill>
          <a:blip r:embed="rId2"/>
          <a:stretch>
            <a:fillRect/>
          </a:stretch>
        </p:blipFill>
        <p:spPr>
          <a:xfrm>
            <a:off x="85345" y="6541897"/>
            <a:ext cx="679558" cy="163703"/>
          </a:xfrm>
          <a:prstGeom prst="rect">
            <a:avLst/>
          </a:prstGeom>
        </p:spPr>
      </p:pic>
      <p:sp>
        <p:nvSpPr>
          <p:cNvPr id="9" name="Slide Number Placeholder 4">
            <a:extLst>
              <a:ext uri="{FF2B5EF4-FFF2-40B4-BE49-F238E27FC236}">
                <a16:creationId xmlns:a16="http://schemas.microsoft.com/office/drawing/2014/main" id="{9D150682-EC90-7F2F-43DA-3551FDF1A493}"/>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40</a:t>
            </a:fld>
            <a:endParaRPr lang="en-US" sz="1100" dirty="0"/>
          </a:p>
        </p:txBody>
      </p:sp>
    </p:spTree>
    <p:extLst>
      <p:ext uri="{BB962C8B-B14F-4D97-AF65-F5344CB8AC3E}">
        <p14:creationId xmlns:p14="http://schemas.microsoft.com/office/powerpoint/2010/main" val="1424174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5F1EC-80B3-2C2F-5930-9A3563FA0B0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E813F98-5767-3825-304E-E8BE559F806E}"/>
              </a:ext>
            </a:extLst>
          </p:cNvPr>
          <p:cNvSpPr>
            <a:spLocks noGrp="1"/>
          </p:cNvSpPr>
          <p:nvPr>
            <p:ph type="title"/>
          </p:nvPr>
        </p:nvSpPr>
        <p:spPr>
          <a:xfrm>
            <a:off x="239283" y="-156831"/>
            <a:ext cx="6376215" cy="1711580"/>
          </a:xfrm>
        </p:spPr>
        <p:txBody>
          <a:bodyPr>
            <a:noAutofit/>
          </a:bodyPr>
          <a:lstStyle/>
          <a:p>
            <a:r>
              <a:rPr lang="en-US" sz="3200" dirty="0"/>
              <a:t>DUNE ND-LA</a:t>
            </a:r>
            <a:r>
              <a:rPr lang="en-US" sz="3200" cap="none" dirty="0"/>
              <a:t>r</a:t>
            </a:r>
            <a:br>
              <a:rPr lang="en-US" sz="3200" cap="none" dirty="0"/>
            </a:br>
            <a:r>
              <a:rPr lang="en-US" sz="3200" cap="none" dirty="0"/>
              <a:t>next generation TPC</a:t>
            </a:r>
            <a:br>
              <a:rPr lang="en-US" sz="3200" dirty="0"/>
            </a:br>
            <a:endParaRPr lang="en-US" sz="3200" dirty="0"/>
          </a:p>
        </p:txBody>
      </p:sp>
      <p:sp>
        <p:nvSpPr>
          <p:cNvPr id="21" name="TextBox 20">
            <a:extLst>
              <a:ext uri="{FF2B5EF4-FFF2-40B4-BE49-F238E27FC236}">
                <a16:creationId xmlns:a16="http://schemas.microsoft.com/office/drawing/2014/main" id="{52FCDD80-625D-102F-0B96-0062CD531A0B}"/>
              </a:ext>
            </a:extLst>
          </p:cNvPr>
          <p:cNvSpPr txBox="1"/>
          <p:nvPr/>
        </p:nvSpPr>
        <p:spPr>
          <a:xfrm>
            <a:off x="8253282" y="463840"/>
            <a:ext cx="3783463" cy="1015663"/>
          </a:xfrm>
          <a:prstGeom prst="rect">
            <a:avLst/>
          </a:prstGeom>
          <a:solidFill>
            <a:schemeClr val="bg1"/>
          </a:solidFill>
        </p:spPr>
        <p:txBody>
          <a:bodyPr wrap="square" rtlCol="0">
            <a:spAutoFit/>
          </a:bodyPr>
          <a:lstStyle/>
          <a:p>
            <a:pPr rtl="0">
              <a:spcBef>
                <a:spcPts val="0"/>
              </a:spcBef>
              <a:spcAft>
                <a:spcPts val="0"/>
              </a:spcAft>
            </a:pPr>
            <a:r>
              <a:rPr lang="en-US" sz="2000" b="1" i="0" u="none" strike="noStrike" dirty="0">
                <a:solidFill>
                  <a:srgbClr val="E95233"/>
                </a:solidFill>
                <a:effectLst/>
                <a:latin typeface="Hiragino Sans W4" panose="020B0400000000000000" pitchFamily="34" charset="-128"/>
                <a:ea typeface="Hiragino Sans W4" panose="020B0400000000000000" pitchFamily="34" charset="-128"/>
              </a:rPr>
              <a:t>5 x 7 array of LAr TPC modules (1 m x 1m x 3m) with ~67t Fiducial Volume</a:t>
            </a:r>
            <a:endParaRPr lang="en-US" sz="2000" b="0" dirty="0">
              <a:effectLst/>
              <a:latin typeface="Hiragino Sans W4" panose="020B0400000000000000" pitchFamily="34" charset="-128"/>
              <a:ea typeface="Hiragino Sans W4" panose="020B0400000000000000" pitchFamily="34" charset="-128"/>
            </a:endParaRPr>
          </a:p>
        </p:txBody>
      </p:sp>
      <p:grpSp>
        <p:nvGrpSpPr>
          <p:cNvPr id="12" name="Group 11">
            <a:extLst>
              <a:ext uri="{FF2B5EF4-FFF2-40B4-BE49-F238E27FC236}">
                <a16:creationId xmlns:a16="http://schemas.microsoft.com/office/drawing/2014/main" id="{DAA6869A-0963-B616-2D2D-CAECB1205979}"/>
              </a:ext>
            </a:extLst>
          </p:cNvPr>
          <p:cNvGrpSpPr/>
          <p:nvPr/>
        </p:nvGrpSpPr>
        <p:grpSpPr>
          <a:xfrm>
            <a:off x="7109962" y="1815031"/>
            <a:ext cx="5302516" cy="4594913"/>
            <a:chOff x="7350929" y="1556951"/>
            <a:chExt cx="4853428" cy="5305173"/>
          </a:xfrm>
        </p:grpSpPr>
        <p:pic>
          <p:nvPicPr>
            <p:cNvPr id="12291" name="Picture 3">
              <a:extLst>
                <a:ext uri="{FF2B5EF4-FFF2-40B4-BE49-F238E27FC236}">
                  <a16:creationId xmlns:a16="http://schemas.microsoft.com/office/drawing/2014/main" id="{869ABB38-8AAD-115F-88D7-20A5FC37A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929" y="1686873"/>
              <a:ext cx="4853428" cy="51752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9FD342C-A48E-B2EA-FB58-CE5E8FD3D524}"/>
                </a:ext>
              </a:extLst>
            </p:cNvPr>
            <p:cNvSpPr/>
            <p:nvPr/>
          </p:nvSpPr>
          <p:spPr>
            <a:xfrm>
              <a:off x="7350929" y="1556951"/>
              <a:ext cx="1002239" cy="827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riangle 21">
            <a:extLst>
              <a:ext uri="{FF2B5EF4-FFF2-40B4-BE49-F238E27FC236}">
                <a16:creationId xmlns:a16="http://schemas.microsoft.com/office/drawing/2014/main" id="{A78376D4-6BEB-C038-7266-5FC5D24D8884}"/>
              </a:ext>
            </a:extLst>
          </p:cNvPr>
          <p:cNvSpPr/>
          <p:nvPr/>
        </p:nvSpPr>
        <p:spPr>
          <a:xfrm rot="6857641">
            <a:off x="7962541" y="1992425"/>
            <a:ext cx="274000" cy="1757779"/>
          </a:xfrm>
          <a:prstGeom prst="triangle">
            <a:avLst/>
          </a:prstGeom>
          <a:gradFill flip="none" rotWithShape="1">
            <a:gsLst>
              <a:gs pos="0">
                <a:schemeClr val="accent1">
                  <a:lumMod val="5000"/>
                  <a:lumOff val="95000"/>
                </a:schemeClr>
              </a:gs>
              <a:gs pos="51000">
                <a:schemeClr val="accent4">
                  <a:lumMod val="20000"/>
                  <a:lumOff val="80000"/>
                </a:schemeClr>
              </a:gs>
              <a:gs pos="83000">
                <a:schemeClr val="accent4">
                  <a:lumMod val="40000"/>
                  <a:lumOff val="60000"/>
                </a:schemeClr>
              </a:gs>
              <a:gs pos="100000">
                <a:schemeClr val="accent4"/>
              </a:gs>
            </a:gsLst>
            <a:lin ang="0" scaled="1"/>
            <a:tileRect/>
          </a:gra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pic>
        <p:nvPicPr>
          <p:cNvPr id="12290" name="Picture 2">
            <a:extLst>
              <a:ext uri="{FF2B5EF4-FFF2-40B4-BE49-F238E27FC236}">
                <a16:creationId xmlns:a16="http://schemas.microsoft.com/office/drawing/2014/main" id="{7EF98B5F-B951-D7ED-5B8C-4AE00A115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0047" y="57245"/>
            <a:ext cx="1398720" cy="365195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9AC4B72-78B8-FB1C-D55F-9F143E7EB4A3}"/>
              </a:ext>
            </a:extLst>
          </p:cNvPr>
          <p:cNvSpPr txBox="1"/>
          <p:nvPr/>
        </p:nvSpPr>
        <p:spPr>
          <a:xfrm>
            <a:off x="155255" y="1012331"/>
            <a:ext cx="6202679" cy="5205207"/>
          </a:xfrm>
          <a:prstGeom prst="rect">
            <a:avLst/>
          </a:prstGeom>
          <a:noFill/>
        </p:spPr>
        <p:txBody>
          <a:bodyPr wrap="square" rtlCol="0">
            <a:spAutoFit/>
          </a:bodyPr>
          <a:lstStyle/>
          <a:p>
            <a:pPr>
              <a:lnSpc>
                <a:spcPts val="2500"/>
              </a:lnSpc>
            </a:pPr>
            <a:endParaRPr lang="en-US" sz="2000" dirty="0">
              <a:ea typeface="Hiragino Sans W4" panose="020B0400000000000000" pitchFamily="34" charset="-128"/>
            </a:endParaRPr>
          </a:p>
          <a:p>
            <a:pPr marL="342900" indent="-342900">
              <a:lnSpc>
                <a:spcPts val="2500"/>
              </a:lnSpc>
              <a:buFont typeface="Wingdings" pitchFamily="2" charset="2"/>
              <a:buChar char="§"/>
            </a:pPr>
            <a:r>
              <a:rPr lang="en-US" sz="2000" dirty="0">
                <a:ea typeface="Hiragino Sans W4" panose="020B0400000000000000" pitchFamily="34" charset="-128"/>
              </a:rPr>
              <a:t>To cope with the extremely high-multiplicity environment of the most powerful accelerator neutrino beam, DUNE ND-LAr employs multiple advanced technologies for next-generation LArTPCs:</a:t>
            </a:r>
          </a:p>
          <a:p>
            <a:pPr marL="800100" lvl="1" indent="-342900">
              <a:lnSpc>
                <a:spcPts val="2500"/>
              </a:lnSpc>
              <a:buFont typeface="Wingdings" pitchFamily="2" charset="2"/>
              <a:buChar char="§"/>
            </a:pPr>
            <a:r>
              <a:rPr lang="en-US" sz="2000" dirty="0"/>
              <a:t>~14M pixels across a 5 x 7 array of TPC modules</a:t>
            </a:r>
          </a:p>
          <a:p>
            <a:pPr marL="800100" lvl="1" indent="-342900">
              <a:lnSpc>
                <a:spcPts val="2500"/>
              </a:lnSpc>
              <a:buFont typeface="Wingdings" pitchFamily="2" charset="2"/>
              <a:buChar char="§"/>
            </a:pPr>
            <a:r>
              <a:rPr lang="en-US" sz="2000" dirty="0"/>
              <a:t>Central cathode</a:t>
            </a:r>
          </a:p>
          <a:p>
            <a:pPr marL="800100" lvl="1" indent="-342900">
              <a:lnSpc>
                <a:spcPts val="2500"/>
              </a:lnSpc>
              <a:buFont typeface="Wingdings" pitchFamily="2" charset="2"/>
              <a:buChar char="§"/>
            </a:pPr>
            <a:r>
              <a:rPr lang="en-US" sz="2000" dirty="0">
                <a:ea typeface="Hiragino Sans W4" panose="020B0400000000000000" pitchFamily="34" charset="-128"/>
              </a:rPr>
              <a:t>Two anode planes of PCB tiles with gold-plated pixel pads and LArPix ASICs on opposite sides</a:t>
            </a:r>
          </a:p>
          <a:p>
            <a:pPr marL="800100" lvl="1" indent="-342900">
              <a:lnSpc>
                <a:spcPts val="2500"/>
              </a:lnSpc>
              <a:buFont typeface="Wingdings" pitchFamily="2" charset="2"/>
              <a:buChar char="§"/>
            </a:pPr>
            <a:r>
              <a:rPr lang="en-US" sz="2000" dirty="0">
                <a:ea typeface="Hiragino Sans W4" panose="020B0400000000000000" pitchFamily="34" charset="-128"/>
              </a:rPr>
              <a:t>Optically segmented modular design with 50 cm drift</a:t>
            </a:r>
          </a:p>
          <a:p>
            <a:pPr marL="800100" lvl="1" indent="-342900">
              <a:lnSpc>
                <a:spcPts val="2500"/>
              </a:lnSpc>
              <a:buFont typeface="Wingdings" pitchFamily="2" charset="2"/>
              <a:buChar char="§"/>
            </a:pPr>
            <a:r>
              <a:rPr lang="en-US" sz="2000" dirty="0"/>
              <a:t>Resistive shell field cage with light detection modules on the side</a:t>
            </a:r>
            <a:endParaRPr lang="en-US" sz="2000" dirty="0">
              <a:ea typeface="Hiragino Sans W4" panose="020B0400000000000000" pitchFamily="34" charset="-128"/>
            </a:endParaRPr>
          </a:p>
        </p:txBody>
      </p:sp>
      <p:sp>
        <p:nvSpPr>
          <p:cNvPr id="7" name="Slide Number Placeholder 6">
            <a:extLst>
              <a:ext uri="{FF2B5EF4-FFF2-40B4-BE49-F238E27FC236}">
                <a16:creationId xmlns:a16="http://schemas.microsoft.com/office/drawing/2014/main" id="{FBDC86ED-53A1-57C4-CB57-E6914E4FF69E}"/>
              </a:ext>
            </a:extLst>
          </p:cNvPr>
          <p:cNvSpPr>
            <a:spLocks noGrp="1"/>
          </p:cNvSpPr>
          <p:nvPr>
            <p:ph type="sldNum" sz="quarter" idx="12"/>
          </p:nvPr>
        </p:nvSpPr>
        <p:spPr/>
        <p:txBody>
          <a:bodyPr/>
          <a:lstStyle/>
          <a:p>
            <a:fld id="{48F63A3B-78C7-47BE-AE5E-E10140E04643}" type="slidenum">
              <a:rPr lang="en-US" smtClean="0"/>
              <a:pPr/>
              <a:t>41</a:t>
            </a:fld>
            <a:endParaRPr lang="en-US"/>
          </a:p>
        </p:txBody>
      </p:sp>
      <p:sp>
        <p:nvSpPr>
          <p:cNvPr id="6" name="Date Placeholder 3">
            <a:extLst>
              <a:ext uri="{FF2B5EF4-FFF2-40B4-BE49-F238E27FC236}">
                <a16:creationId xmlns:a16="http://schemas.microsoft.com/office/drawing/2014/main" id="{C09D002F-1183-AAEA-DA31-8F513FF6F49B}"/>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Tree>
    <p:extLst>
      <p:ext uri="{BB962C8B-B14F-4D97-AF65-F5344CB8AC3E}">
        <p14:creationId xmlns:p14="http://schemas.microsoft.com/office/powerpoint/2010/main" val="621473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1D95AEF4-DB73-D386-1728-2FE394E91F5D}"/>
              </a:ext>
            </a:extLst>
          </p:cNvPr>
          <p:cNvPicPr>
            <a:picLocks noGrp="1" noChangeAspect="1"/>
          </p:cNvPicPr>
          <p:nvPr>
            <p:ph idx="1"/>
          </p:nvPr>
        </p:nvPicPr>
        <p:blipFill>
          <a:blip r:embed="rId2"/>
          <a:srcRect r="19277" b="2"/>
          <a:stretch/>
        </p:blipFill>
        <p:spPr>
          <a:xfrm>
            <a:off x="20" y="431"/>
            <a:ext cx="8585998" cy="6408311"/>
          </a:xfrm>
          <a:prstGeom prst="rect">
            <a:avLst/>
          </a:prstGeom>
        </p:spPr>
      </p:pic>
      <p:sp>
        <p:nvSpPr>
          <p:cNvPr id="7" name="TextBox 6">
            <a:extLst>
              <a:ext uri="{FF2B5EF4-FFF2-40B4-BE49-F238E27FC236}">
                <a16:creationId xmlns:a16="http://schemas.microsoft.com/office/drawing/2014/main" id="{E88FF35A-A010-1E37-8B47-FAFCF9530A3F}"/>
              </a:ext>
            </a:extLst>
          </p:cNvPr>
          <p:cNvSpPr txBox="1"/>
          <p:nvPr/>
        </p:nvSpPr>
        <p:spPr>
          <a:xfrm>
            <a:off x="155255" y="6068447"/>
            <a:ext cx="2942813" cy="339651"/>
          </a:xfrm>
          <a:prstGeom prst="rect">
            <a:avLst/>
          </a:prstGeom>
        </p:spPr>
        <p:txBody>
          <a:bodyPr vert="horz" lIns="0" tIns="0" rIns="0" bIns="0" rtlCol="0">
            <a:normAutofit/>
          </a:bodyPr>
          <a:lstStyle/>
          <a:p>
            <a:pPr>
              <a:lnSpc>
                <a:spcPct val="120000"/>
              </a:lnSpc>
              <a:spcAft>
                <a:spcPts val="600"/>
              </a:spcAft>
            </a:pPr>
            <a:r>
              <a:rPr lang="en-US" sz="1400" i="1" dirty="0">
                <a:solidFill>
                  <a:schemeClr val="bg1"/>
                </a:solidFill>
              </a:rPr>
              <a:t>Image by R. </a:t>
            </a:r>
            <a:r>
              <a:rPr lang="en-US" sz="1400" i="1" dirty="0" err="1">
                <a:solidFill>
                  <a:schemeClr val="bg1"/>
                </a:solidFill>
              </a:rPr>
              <a:t>Soleti</a:t>
            </a:r>
            <a:endParaRPr lang="en-US" sz="1400" i="1" dirty="0">
              <a:solidFill>
                <a:schemeClr val="bg1"/>
              </a:solidFill>
            </a:endParaRPr>
          </a:p>
        </p:txBody>
      </p:sp>
      <p:sp>
        <p:nvSpPr>
          <p:cNvPr id="29" name="Rectangle 28">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D366A7-EA95-7CBB-CB14-6180D2674D33}"/>
              </a:ext>
            </a:extLst>
          </p:cNvPr>
          <p:cNvSpPr txBox="1"/>
          <p:nvPr/>
        </p:nvSpPr>
        <p:spPr>
          <a:xfrm>
            <a:off x="8687246" y="682594"/>
            <a:ext cx="3345331" cy="4832092"/>
          </a:xfrm>
          <a:prstGeom prst="rect">
            <a:avLst/>
          </a:prstGeom>
          <a:noFill/>
        </p:spPr>
        <p:txBody>
          <a:bodyPr wrap="square" rtlCol="0">
            <a:spAutoFit/>
          </a:bodyPr>
          <a:lstStyle/>
          <a:p>
            <a:pPr algn="ctr"/>
            <a:endParaRPr lang="en-US" sz="2800" dirty="0">
              <a:solidFill>
                <a:schemeClr val="accent2">
                  <a:lumMod val="75000"/>
                </a:schemeClr>
              </a:solidFill>
              <a:ea typeface="Hiragino Sans W4" panose="020B0400000000000000" pitchFamily="34" charset="-128"/>
            </a:endParaRPr>
          </a:p>
          <a:p>
            <a:pPr algn="ctr"/>
            <a:r>
              <a:rPr lang="en-US" sz="2800" dirty="0">
                <a:solidFill>
                  <a:schemeClr val="accent2">
                    <a:lumMod val="75000"/>
                  </a:schemeClr>
                </a:solidFill>
                <a:ea typeface="Hiragino Sans W4" panose="020B0400000000000000" pitchFamily="34" charset="-128"/>
              </a:rPr>
              <a:t>We are excited to embrace the challenge of “too-many-neutrinos” in the precision era of neutrino physics. </a:t>
            </a:r>
          </a:p>
          <a:p>
            <a:pPr algn="ctr"/>
            <a:r>
              <a:rPr lang="en-US" sz="2800" dirty="0">
                <a:solidFill>
                  <a:schemeClr val="accent2">
                    <a:lumMod val="75000"/>
                  </a:schemeClr>
                </a:solidFill>
                <a:ea typeface="Hiragino Sans W4" panose="020B0400000000000000" pitchFamily="34" charset="-128"/>
              </a:rPr>
              <a:t>We aim to capture every neutrino interaction—pixel by pixel!!</a:t>
            </a:r>
          </a:p>
        </p:txBody>
      </p:sp>
      <p:sp>
        <p:nvSpPr>
          <p:cNvPr id="10" name="Date Placeholder 3">
            <a:extLst>
              <a:ext uri="{FF2B5EF4-FFF2-40B4-BE49-F238E27FC236}">
                <a16:creationId xmlns:a16="http://schemas.microsoft.com/office/drawing/2014/main" id="{9E774408-712D-D26C-77B7-5D0FA1A7CE44}"/>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11" name="Date Placeholder 3">
            <a:extLst>
              <a:ext uri="{FF2B5EF4-FFF2-40B4-BE49-F238E27FC236}">
                <a16:creationId xmlns:a16="http://schemas.microsoft.com/office/drawing/2014/main" id="{227FDC45-A66C-9397-AB31-B1CC5311FD33}"/>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13" name="Picture 12">
            <a:extLst>
              <a:ext uri="{FF2B5EF4-FFF2-40B4-BE49-F238E27FC236}">
                <a16:creationId xmlns:a16="http://schemas.microsoft.com/office/drawing/2014/main" id="{68AA2F64-FBCD-14EE-41CC-6428624E7E64}"/>
              </a:ext>
            </a:extLst>
          </p:cNvPr>
          <p:cNvPicPr>
            <a:picLocks noChangeAspect="1"/>
          </p:cNvPicPr>
          <p:nvPr/>
        </p:nvPicPr>
        <p:blipFill>
          <a:blip r:embed="rId3"/>
          <a:stretch>
            <a:fillRect/>
          </a:stretch>
        </p:blipFill>
        <p:spPr>
          <a:xfrm>
            <a:off x="85345" y="6541897"/>
            <a:ext cx="679558" cy="163703"/>
          </a:xfrm>
          <a:prstGeom prst="rect">
            <a:avLst/>
          </a:prstGeom>
        </p:spPr>
      </p:pic>
      <p:sp>
        <p:nvSpPr>
          <p:cNvPr id="15" name="Slide Number Placeholder 4">
            <a:extLst>
              <a:ext uri="{FF2B5EF4-FFF2-40B4-BE49-F238E27FC236}">
                <a16:creationId xmlns:a16="http://schemas.microsoft.com/office/drawing/2014/main" id="{6ACB290F-97F4-F235-5DA0-E3333AAA4A35}"/>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42</a:t>
            </a:fld>
            <a:endParaRPr lang="en-US" sz="1100" dirty="0"/>
          </a:p>
        </p:txBody>
      </p:sp>
    </p:spTree>
    <p:extLst>
      <p:ext uri="{BB962C8B-B14F-4D97-AF65-F5344CB8AC3E}">
        <p14:creationId xmlns:p14="http://schemas.microsoft.com/office/powerpoint/2010/main" val="377392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5EA7F1D-6737-4609-94CE-0E7C0CED7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0FCA68-3497-4CB3-8C25-B6AE87EF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4">
                  <a:alpha val="61000"/>
                </a:schemeClr>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A3DC6B-18DE-4588-B321-8101DED54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80357" y="0"/>
            <a:ext cx="11711642" cy="6857998"/>
          </a:xfrm>
          <a:prstGeom prst="rect">
            <a:avLst/>
          </a:prstGeom>
          <a:gradFill>
            <a:gsLst>
              <a:gs pos="6000">
                <a:schemeClr val="accent6">
                  <a:lumMod val="75000"/>
                  <a:alpha val="93000"/>
                </a:schemeClr>
              </a:gs>
              <a:gs pos="100000">
                <a:schemeClr val="accent2">
                  <a:lumMod val="60000"/>
                  <a:lumOff val="40000"/>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AA34BCD-93B4-45FF-9448-87F7C4311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1494"/>
            <a:ext cx="8153399" cy="6399306"/>
          </a:xfrm>
          <a:prstGeom prst="rect">
            <a:avLst/>
          </a:prstGeom>
          <a:gradFill>
            <a:gsLst>
              <a:gs pos="22000">
                <a:schemeClr val="accent2">
                  <a:alpha val="68000"/>
                </a:schemeClr>
              </a:gs>
              <a:gs pos="99000">
                <a:schemeClr val="accent5">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BF7F8F0-28A9-4A24-96A8-E5E423FBF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chemeClr val="accent6">
                  <a:alpha val="0"/>
                </a:schemeClr>
              </a:gs>
              <a:gs pos="85000">
                <a:schemeClr val="accent6">
                  <a:lumMod val="60000"/>
                  <a:lumOff val="40000"/>
                  <a:alpha val="2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ADEE5410-5DAB-442C-8E7B-CDAB35E75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
            <a:ext cx="12191999" cy="4399229"/>
          </a:xfrm>
          <a:prstGeom prst="rect">
            <a:avLst/>
          </a:prstGeom>
          <a:gradFill>
            <a:gsLst>
              <a:gs pos="22000">
                <a:schemeClr val="accent2">
                  <a:alpha val="49000"/>
                </a:schemeClr>
              </a:gs>
              <a:gs pos="99000">
                <a:schemeClr val="accent5">
                  <a:alpha val="62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9EA9DE-7480-A431-F11B-FB9712A2BC31}"/>
              </a:ext>
            </a:extLst>
          </p:cNvPr>
          <p:cNvSpPr>
            <a:spLocks noGrp="1"/>
          </p:cNvSpPr>
          <p:nvPr>
            <p:ph type="title"/>
          </p:nvPr>
        </p:nvSpPr>
        <p:spPr>
          <a:xfrm>
            <a:off x="2250282" y="1584183"/>
            <a:ext cx="9194096" cy="2431226"/>
          </a:xfrm>
        </p:spPr>
        <p:txBody>
          <a:bodyPr vert="horz" lIns="0" tIns="0" rIns="0" bIns="0" rtlCol="0" anchor="t">
            <a:normAutofit/>
          </a:bodyPr>
          <a:lstStyle/>
          <a:p>
            <a:pPr algn="r"/>
            <a:r>
              <a:rPr lang="en-US" sz="4400" spc="750" dirty="0">
                <a:solidFill>
                  <a:schemeClr val="bg1"/>
                </a:solidFill>
              </a:rPr>
              <a:t>SUPPLEMENTARY </a:t>
            </a:r>
            <a:br>
              <a:rPr lang="en-US" sz="4400" spc="750" dirty="0">
                <a:solidFill>
                  <a:schemeClr val="bg1"/>
                </a:solidFill>
              </a:rPr>
            </a:br>
            <a:r>
              <a:rPr lang="en-US" sz="4400" spc="750" dirty="0">
                <a:solidFill>
                  <a:schemeClr val="bg1"/>
                </a:solidFill>
              </a:rPr>
              <a:t>SLIDES</a:t>
            </a:r>
          </a:p>
        </p:txBody>
      </p:sp>
      <p:sp>
        <p:nvSpPr>
          <p:cNvPr id="4" name="Date Placeholder 3">
            <a:extLst>
              <a:ext uri="{FF2B5EF4-FFF2-40B4-BE49-F238E27FC236}">
                <a16:creationId xmlns:a16="http://schemas.microsoft.com/office/drawing/2014/main" id="{BE4A7A72-C360-3ADE-0359-B0A585664B7F}"/>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6" name="Date Placeholder 3">
            <a:extLst>
              <a:ext uri="{FF2B5EF4-FFF2-40B4-BE49-F238E27FC236}">
                <a16:creationId xmlns:a16="http://schemas.microsoft.com/office/drawing/2014/main" id="{64AFAD7B-CDB2-C347-F5F0-957E38C776B3}"/>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7" name="Picture 6">
            <a:extLst>
              <a:ext uri="{FF2B5EF4-FFF2-40B4-BE49-F238E27FC236}">
                <a16:creationId xmlns:a16="http://schemas.microsoft.com/office/drawing/2014/main" id="{7D308C44-2BDB-3306-0CE4-4D4F385A52CA}"/>
              </a:ext>
            </a:extLst>
          </p:cNvPr>
          <p:cNvPicPr>
            <a:picLocks noChangeAspect="1"/>
          </p:cNvPicPr>
          <p:nvPr/>
        </p:nvPicPr>
        <p:blipFill>
          <a:blip r:embed="rId2"/>
          <a:stretch>
            <a:fillRect/>
          </a:stretch>
        </p:blipFill>
        <p:spPr>
          <a:xfrm>
            <a:off x="85345" y="6541897"/>
            <a:ext cx="679558" cy="163703"/>
          </a:xfrm>
          <a:prstGeom prst="rect">
            <a:avLst/>
          </a:prstGeom>
        </p:spPr>
      </p:pic>
      <p:sp>
        <p:nvSpPr>
          <p:cNvPr id="9" name="Slide Number Placeholder 4">
            <a:extLst>
              <a:ext uri="{FF2B5EF4-FFF2-40B4-BE49-F238E27FC236}">
                <a16:creationId xmlns:a16="http://schemas.microsoft.com/office/drawing/2014/main" id="{E80C8316-88F7-495D-6FFE-067E2F345DC5}"/>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43</a:t>
            </a:fld>
            <a:endParaRPr lang="en-US" sz="1100" dirty="0"/>
          </a:p>
        </p:txBody>
      </p:sp>
    </p:spTree>
    <p:extLst>
      <p:ext uri="{BB962C8B-B14F-4D97-AF65-F5344CB8AC3E}">
        <p14:creationId xmlns:p14="http://schemas.microsoft.com/office/powerpoint/2010/main" val="3807372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4A497E-7AF0-C2C7-35EE-E0C485D83C9C}"/>
              </a:ext>
            </a:extLst>
          </p:cNvPr>
          <p:cNvSpPr>
            <a:spLocks noGrp="1"/>
          </p:cNvSpPr>
          <p:nvPr>
            <p:ph type="title"/>
          </p:nvPr>
        </p:nvSpPr>
        <p:spPr>
          <a:xfrm>
            <a:off x="76200" y="-449918"/>
            <a:ext cx="10241280" cy="1234440"/>
          </a:xfrm>
        </p:spPr>
        <p:txBody>
          <a:bodyPr/>
          <a:lstStyle/>
          <a:p>
            <a:r>
              <a:rPr lang="en-US" dirty="0"/>
              <a:t>DUNE ND Complex</a:t>
            </a:r>
          </a:p>
        </p:txBody>
      </p:sp>
      <p:sp>
        <p:nvSpPr>
          <p:cNvPr id="7" name="Content Placeholder 6">
            <a:extLst>
              <a:ext uri="{FF2B5EF4-FFF2-40B4-BE49-F238E27FC236}">
                <a16:creationId xmlns:a16="http://schemas.microsoft.com/office/drawing/2014/main" id="{97C2C7A5-7403-8965-C1A3-D8EB7B01F828}"/>
              </a:ext>
            </a:extLst>
          </p:cNvPr>
          <p:cNvSpPr>
            <a:spLocks noGrp="1"/>
          </p:cNvSpPr>
          <p:nvPr>
            <p:ph idx="1"/>
          </p:nvPr>
        </p:nvSpPr>
        <p:spPr>
          <a:xfrm>
            <a:off x="875756" y="1600200"/>
            <a:ext cx="4414516" cy="4463140"/>
          </a:xfrm>
        </p:spPr>
        <p:txBody>
          <a:bodyPr>
            <a:normAutofit/>
          </a:bodyPr>
          <a:lstStyle/>
          <a:p>
            <a:r>
              <a:rPr lang="en-US" sz="2000" dirty="0">
                <a:solidFill>
                  <a:srgbClr val="3C5A77"/>
                </a:solidFill>
                <a:latin typeface="Hiragino Sans W4" panose="020B0400000000000000" pitchFamily="34" charset="-128"/>
                <a:ea typeface="Hiragino Sans W4" panose="020B0400000000000000" pitchFamily="34" charset="-128"/>
                <a:cs typeface="Segoe UI" panose="020B0502040204020203" pitchFamily="34" charset="0"/>
              </a:rPr>
              <a:t>To </a:t>
            </a:r>
            <a:r>
              <a:rPr lang="en-US" sz="2000" dirty="0">
                <a:solidFill>
                  <a:srgbClr val="3C5A77"/>
                </a:solidFill>
                <a:latin typeface="Hiragino Sans W4" panose="020B0400000000000000" pitchFamily="34" charset="-128"/>
                <a:ea typeface="Hiragino Sans W4" panose="020B0400000000000000" pitchFamily="34" charset="-128"/>
              </a:rPr>
              <a:t>achieve its ambitious physics goals, DUNE will need to constrain its systematics to a few percent level.</a:t>
            </a:r>
          </a:p>
          <a:p>
            <a:endParaRPr lang="en-US" sz="2000" dirty="0">
              <a:solidFill>
                <a:srgbClr val="3C5A77"/>
              </a:solidFill>
              <a:latin typeface="Hiragino Sans W4" panose="020B0400000000000000" pitchFamily="34" charset="-128"/>
              <a:ea typeface="Hiragino Sans W4" panose="020B0400000000000000" pitchFamily="34" charset="-128"/>
            </a:endParaRPr>
          </a:p>
          <a:p>
            <a:r>
              <a:rPr lang="en-US" sz="2000" b="1" dirty="0">
                <a:solidFill>
                  <a:srgbClr val="3C5A77"/>
                </a:solidFill>
                <a:latin typeface="Hiragino Sans W4" panose="020B0400000000000000" pitchFamily="34" charset="-128"/>
                <a:ea typeface="Hiragino Sans W4" panose="020B0400000000000000" pitchFamily="34" charset="-128"/>
              </a:rPr>
              <a:t>A suite of near detectors </a:t>
            </a:r>
            <a:r>
              <a:rPr lang="en-US" sz="2000" dirty="0">
                <a:solidFill>
                  <a:srgbClr val="3C5A77"/>
                </a:solidFill>
                <a:latin typeface="Hiragino Sans W4" panose="020B0400000000000000" pitchFamily="34" charset="-128"/>
                <a:ea typeface="Hiragino Sans W4" panose="020B0400000000000000" pitchFamily="34" charset="-128"/>
              </a:rPr>
              <a:t>are designed to robustly constrain systematics and achieve required sensitivities</a:t>
            </a:r>
            <a:r>
              <a:rPr lang="en-US" sz="2000" dirty="0">
                <a:solidFill>
                  <a:srgbClr val="3C5A77"/>
                </a:solidFill>
                <a:latin typeface="Helvetica" pitchFamily="2" charset="0"/>
              </a:rPr>
              <a:t>.</a:t>
            </a:r>
          </a:p>
          <a:p>
            <a:pPr marL="0" indent="0">
              <a:buNone/>
            </a:pPr>
            <a:endParaRPr lang="en-US" sz="2000" dirty="0">
              <a:latin typeface="Segoe UI" panose="020B0502040204020203" pitchFamily="34" charset="0"/>
              <a:cs typeface="Segoe UI" panose="020B0502040204020203" pitchFamily="34" charset="0"/>
            </a:endParaRPr>
          </a:p>
        </p:txBody>
      </p:sp>
      <p:sp>
        <p:nvSpPr>
          <p:cNvPr id="4" name="Date Placeholder 3">
            <a:extLst>
              <a:ext uri="{FF2B5EF4-FFF2-40B4-BE49-F238E27FC236}">
                <a16:creationId xmlns:a16="http://schemas.microsoft.com/office/drawing/2014/main" id="{EF3DC789-0BBE-88B6-3905-9929279FFA5F}"/>
              </a:ext>
            </a:extLst>
          </p:cNvPr>
          <p:cNvSpPr>
            <a:spLocks noGrp="1"/>
          </p:cNvSpPr>
          <p:nvPr>
            <p:ph type="dt" sz="half" idx="10"/>
          </p:nvPr>
        </p:nvSpPr>
        <p:spPr/>
        <p:txBody>
          <a:bodyPr/>
          <a:lstStyle/>
          <a:p>
            <a:r>
              <a:rPr lang="en-US" dirty="0"/>
              <a:t>oct 31, 2024</a:t>
            </a:r>
          </a:p>
        </p:txBody>
      </p:sp>
      <p:sp>
        <p:nvSpPr>
          <p:cNvPr id="5" name="Slide Number Placeholder 4">
            <a:extLst>
              <a:ext uri="{FF2B5EF4-FFF2-40B4-BE49-F238E27FC236}">
                <a16:creationId xmlns:a16="http://schemas.microsoft.com/office/drawing/2014/main" id="{E8631386-373B-DDE0-C08A-80F583937E2E}"/>
              </a:ext>
            </a:extLst>
          </p:cNvPr>
          <p:cNvSpPr>
            <a:spLocks noGrp="1"/>
          </p:cNvSpPr>
          <p:nvPr>
            <p:ph type="sldNum" sz="quarter" idx="12"/>
          </p:nvPr>
        </p:nvSpPr>
        <p:spPr/>
        <p:txBody>
          <a:bodyPr/>
          <a:lstStyle/>
          <a:p>
            <a:fld id="{C01389E6-C847-4AD0-B56D-D205B2EAB1EE}" type="slidenum">
              <a:rPr lang="en-US" smtClean="0"/>
              <a:t>44</a:t>
            </a:fld>
            <a:endParaRPr lang="en-US"/>
          </a:p>
        </p:txBody>
      </p:sp>
      <p:grpSp>
        <p:nvGrpSpPr>
          <p:cNvPr id="15" name="Group 14">
            <a:extLst>
              <a:ext uri="{FF2B5EF4-FFF2-40B4-BE49-F238E27FC236}">
                <a16:creationId xmlns:a16="http://schemas.microsoft.com/office/drawing/2014/main" id="{8684FF99-60D0-B34F-1D0B-9A285CA25A84}"/>
              </a:ext>
            </a:extLst>
          </p:cNvPr>
          <p:cNvGrpSpPr/>
          <p:nvPr/>
        </p:nvGrpSpPr>
        <p:grpSpPr>
          <a:xfrm>
            <a:off x="5085370" y="1099273"/>
            <a:ext cx="7021286" cy="5094356"/>
            <a:chOff x="277485" y="315686"/>
            <a:chExt cx="8866515" cy="6293675"/>
          </a:xfrm>
        </p:grpSpPr>
        <p:pic>
          <p:nvPicPr>
            <p:cNvPr id="16" name="Picture 15">
              <a:extLst>
                <a:ext uri="{FF2B5EF4-FFF2-40B4-BE49-F238E27FC236}">
                  <a16:creationId xmlns:a16="http://schemas.microsoft.com/office/drawing/2014/main" id="{C95D0438-0880-F244-1342-AFC06A9834D0}"/>
                </a:ext>
              </a:extLst>
            </p:cNvPr>
            <p:cNvPicPr>
              <a:picLocks noChangeAspect="1"/>
            </p:cNvPicPr>
            <p:nvPr/>
          </p:nvPicPr>
          <p:blipFill rotWithShape="1">
            <a:blip r:embed="rId2"/>
            <a:srcRect l="6612" t="774" r="2497" b="1"/>
            <a:stretch/>
          </p:blipFill>
          <p:spPr>
            <a:xfrm>
              <a:off x="847788" y="315686"/>
              <a:ext cx="8296212" cy="6226628"/>
            </a:xfrm>
            <a:prstGeom prst="rect">
              <a:avLst/>
            </a:prstGeom>
            <a:noFill/>
            <a:effectLst>
              <a:softEdge rad="25400"/>
            </a:effectLst>
          </p:spPr>
        </p:pic>
        <p:cxnSp>
          <p:nvCxnSpPr>
            <p:cNvPr id="17" name="Straight Arrow Connector 16">
              <a:extLst>
                <a:ext uri="{FF2B5EF4-FFF2-40B4-BE49-F238E27FC236}">
                  <a16:creationId xmlns:a16="http://schemas.microsoft.com/office/drawing/2014/main" id="{8BEB207F-098C-E19F-D20C-9C465842BFD8}"/>
                </a:ext>
              </a:extLst>
            </p:cNvPr>
            <p:cNvCxnSpPr>
              <a:cxnSpLocks/>
            </p:cNvCxnSpPr>
            <p:nvPr/>
          </p:nvCxnSpPr>
          <p:spPr>
            <a:xfrm>
              <a:off x="4332514" y="1887824"/>
              <a:ext cx="1229437" cy="6955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AD4F9F5-ED7F-46F8-9AF9-F2100F86DB4A}"/>
                </a:ext>
              </a:extLst>
            </p:cNvPr>
            <p:cNvSpPr txBox="1"/>
            <p:nvPr/>
          </p:nvSpPr>
          <p:spPr>
            <a:xfrm>
              <a:off x="2531372" y="1497244"/>
              <a:ext cx="2079341" cy="798491"/>
            </a:xfrm>
            <a:prstGeom prst="rect">
              <a:avLst/>
            </a:prstGeom>
            <a:noFill/>
          </p:spPr>
          <p:txBody>
            <a:bodyPr wrap="none" rtlCol="0">
              <a:spAutoFit/>
            </a:bodyPr>
            <a:lstStyle/>
            <a:p>
              <a:r>
                <a:rPr lang="en-US" b="1" dirty="0">
                  <a:solidFill>
                    <a:srgbClr val="BC5F2B"/>
                  </a:solidFill>
                  <a:latin typeface="Arial" panose="020B0604020202020204" pitchFamily="34" charset="0"/>
                  <a:cs typeface="Arial" panose="020B0604020202020204" pitchFamily="34" charset="0"/>
                </a:rPr>
                <a:t>Muon-range </a:t>
              </a:r>
            </a:p>
            <a:p>
              <a:r>
                <a:rPr lang="en-US" b="1" dirty="0">
                  <a:solidFill>
                    <a:srgbClr val="BC5F2B"/>
                  </a:solidFill>
                  <a:latin typeface="Arial" panose="020B0604020202020204" pitchFamily="34" charset="0"/>
                  <a:cs typeface="Arial" panose="020B0604020202020204" pitchFamily="34" charset="0"/>
                </a:rPr>
                <a:t>spectrometer</a:t>
              </a:r>
            </a:p>
          </p:txBody>
        </p:sp>
        <p:sp>
          <p:nvSpPr>
            <p:cNvPr id="19" name="TextBox 18">
              <a:extLst>
                <a:ext uri="{FF2B5EF4-FFF2-40B4-BE49-F238E27FC236}">
                  <a16:creationId xmlns:a16="http://schemas.microsoft.com/office/drawing/2014/main" id="{04035D60-8D5F-8667-1348-BDE5C8FDEE7B}"/>
                </a:ext>
              </a:extLst>
            </p:cNvPr>
            <p:cNvSpPr txBox="1"/>
            <p:nvPr/>
          </p:nvSpPr>
          <p:spPr>
            <a:xfrm>
              <a:off x="277485" y="5962964"/>
              <a:ext cx="2369127" cy="646397"/>
            </a:xfrm>
            <a:prstGeom prst="rect">
              <a:avLst/>
            </a:prstGeom>
            <a:noFill/>
          </p:spPr>
          <p:txBody>
            <a:bodyPr wrap="square" rtlCol="0">
              <a:spAutoFit/>
            </a:bodyPr>
            <a:lstStyle/>
            <a:p>
              <a:pPr algn="ctr"/>
              <a:r>
                <a:rPr lang="en-US" sz="1400" dirty="0">
                  <a:latin typeface="News Gothic MT" panose="020B0503020103020203" pitchFamily="34" charset="0"/>
                </a:rPr>
                <a:t>System for On-Axis Neutrino Detection</a:t>
              </a:r>
            </a:p>
          </p:txBody>
        </p:sp>
        <p:sp>
          <p:nvSpPr>
            <p:cNvPr id="20" name="TextBox 19">
              <a:extLst>
                <a:ext uri="{FF2B5EF4-FFF2-40B4-BE49-F238E27FC236}">
                  <a16:creationId xmlns:a16="http://schemas.microsoft.com/office/drawing/2014/main" id="{72FA3FE6-76CB-7C49-FC2E-12A344D1B0B9}"/>
                </a:ext>
              </a:extLst>
            </p:cNvPr>
            <p:cNvSpPr txBox="1"/>
            <p:nvPr/>
          </p:nvSpPr>
          <p:spPr>
            <a:xfrm>
              <a:off x="1762940" y="753992"/>
              <a:ext cx="3943350" cy="912561"/>
            </a:xfrm>
            <a:prstGeom prst="rect">
              <a:avLst/>
            </a:prstGeom>
            <a:noFill/>
          </p:spPr>
          <p:txBody>
            <a:bodyPr wrap="square" rtlCol="0">
              <a:spAutoFit/>
            </a:bodyPr>
            <a:lstStyle/>
            <a:p>
              <a:pPr algn="ctr"/>
              <a:r>
                <a:rPr lang="en-US" sz="1400" dirty="0">
                  <a:latin typeface="News Gothic MT" panose="020B0503020103020203" pitchFamily="34" charset="0"/>
                </a:rPr>
                <a:t> </a:t>
              </a:r>
            </a:p>
            <a:p>
              <a:pPr algn="ctr"/>
              <a:r>
                <a:rPr lang="en-US" sz="1400" dirty="0">
                  <a:latin typeface="News Gothic MT" panose="020B0503020103020203" pitchFamily="34" charset="0"/>
                </a:rPr>
                <a:t>Downstream Magnetized Tracker</a:t>
              </a:r>
            </a:p>
            <a:p>
              <a:pPr algn="ctr"/>
              <a:r>
                <a:rPr lang="en-US" sz="1400" dirty="0">
                  <a:latin typeface="News Gothic MT" panose="020B0503020103020203" pitchFamily="34" charset="0"/>
                </a:rPr>
                <a:t>(such as TMS)</a:t>
              </a:r>
            </a:p>
          </p:txBody>
        </p:sp>
        <p:cxnSp>
          <p:nvCxnSpPr>
            <p:cNvPr id="21" name="Straight Arrow Connector 20">
              <a:extLst>
                <a:ext uri="{FF2B5EF4-FFF2-40B4-BE49-F238E27FC236}">
                  <a16:creationId xmlns:a16="http://schemas.microsoft.com/office/drawing/2014/main" id="{32D451A4-F019-D7E9-B019-231CD4A57C23}"/>
                </a:ext>
              </a:extLst>
            </p:cNvPr>
            <p:cNvCxnSpPr>
              <a:cxnSpLocks/>
            </p:cNvCxnSpPr>
            <p:nvPr/>
          </p:nvCxnSpPr>
          <p:spPr>
            <a:xfrm flipH="1">
              <a:off x="5592492" y="4007709"/>
              <a:ext cx="2324804" cy="2002971"/>
            </a:xfrm>
            <a:prstGeom prst="straightConnector1">
              <a:avLst/>
            </a:prstGeom>
            <a:ln w="28575">
              <a:solidFill>
                <a:srgbClr val="6FA8E1"/>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2D392206-6417-B33B-0840-22361F57DD86}"/>
              </a:ext>
            </a:extLst>
          </p:cNvPr>
          <p:cNvSpPr txBox="1"/>
          <p:nvPr/>
        </p:nvSpPr>
        <p:spPr>
          <a:xfrm>
            <a:off x="8500264" y="5508319"/>
            <a:ext cx="3813895" cy="892552"/>
          </a:xfrm>
          <a:prstGeom prst="rect">
            <a:avLst/>
          </a:prstGeom>
          <a:noFill/>
        </p:spPr>
        <p:txBody>
          <a:bodyPr wrap="square" rtlCol="0">
            <a:spAutoFit/>
          </a:bodyPr>
          <a:lstStyle/>
          <a:p>
            <a:pPr algn="ctr"/>
            <a:r>
              <a:rPr lang="en-US" sz="2400" b="1" dirty="0">
                <a:solidFill>
                  <a:srgbClr val="B8561A"/>
                </a:solidFill>
                <a:latin typeface="Arial" panose="020B0604020202020204" pitchFamily="34" charset="0"/>
                <a:cs typeface="Arial" panose="020B0604020202020204" pitchFamily="34" charset="0"/>
              </a:rPr>
              <a:t>    PRISM</a:t>
            </a:r>
          </a:p>
          <a:p>
            <a:pPr algn="ctr"/>
            <a:r>
              <a:rPr lang="en-US" sz="1400" dirty="0">
                <a:latin typeface="News Gothic MT" panose="020B0503020103020203" pitchFamily="34" charset="0"/>
              </a:rPr>
              <a:t>System for moving the LArTPC and tracker up to 30m transverse to the beam</a:t>
            </a:r>
          </a:p>
        </p:txBody>
      </p:sp>
      <p:sp>
        <p:nvSpPr>
          <p:cNvPr id="23" name="TextBox 22">
            <a:extLst>
              <a:ext uri="{FF2B5EF4-FFF2-40B4-BE49-F238E27FC236}">
                <a16:creationId xmlns:a16="http://schemas.microsoft.com/office/drawing/2014/main" id="{6A9158E6-8873-66E6-0EE1-D26038FD2633}"/>
              </a:ext>
            </a:extLst>
          </p:cNvPr>
          <p:cNvSpPr txBox="1"/>
          <p:nvPr/>
        </p:nvSpPr>
        <p:spPr>
          <a:xfrm>
            <a:off x="9069606" y="5130475"/>
            <a:ext cx="764426" cy="400110"/>
          </a:xfrm>
          <a:prstGeom prst="rect">
            <a:avLst/>
          </a:prstGeom>
          <a:noFill/>
        </p:spPr>
        <p:txBody>
          <a:bodyPr wrap="square" rtlCol="0">
            <a:spAutoFit/>
          </a:bodyPr>
          <a:lstStyle/>
          <a:p>
            <a:pPr algn="ctr"/>
            <a:r>
              <a:rPr lang="en-US" sz="1000" b="1" dirty="0">
                <a:solidFill>
                  <a:srgbClr val="FF0000"/>
                </a:solidFill>
                <a:latin typeface="News Gothic MT" panose="020B0503020103020203" pitchFamily="34" charset="0"/>
              </a:rPr>
              <a:t>Beam </a:t>
            </a:r>
          </a:p>
          <a:p>
            <a:pPr algn="ctr"/>
            <a:r>
              <a:rPr lang="en-US" sz="1000" b="1" dirty="0">
                <a:solidFill>
                  <a:srgbClr val="FF0000"/>
                </a:solidFill>
                <a:latin typeface="News Gothic MT" panose="020B0503020103020203" pitchFamily="34" charset="0"/>
              </a:rPr>
              <a:t>axis</a:t>
            </a:r>
          </a:p>
        </p:txBody>
      </p:sp>
    </p:spTree>
    <p:extLst>
      <p:ext uri="{BB962C8B-B14F-4D97-AF65-F5344CB8AC3E}">
        <p14:creationId xmlns:p14="http://schemas.microsoft.com/office/powerpoint/2010/main" val="3176755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418B-C359-82FB-740A-9EC4F6528BC9}"/>
              </a:ext>
            </a:extLst>
          </p:cNvPr>
          <p:cNvSpPr>
            <a:spLocks noGrp="1"/>
          </p:cNvSpPr>
          <p:nvPr>
            <p:ph type="title"/>
          </p:nvPr>
        </p:nvSpPr>
        <p:spPr>
          <a:xfrm>
            <a:off x="353169" y="-216421"/>
            <a:ext cx="10241280" cy="1234440"/>
          </a:xfrm>
        </p:spPr>
        <p:txBody>
          <a:bodyPr/>
          <a:lstStyle/>
          <a:p>
            <a:r>
              <a:rPr lang="en-US" dirty="0"/>
              <a:t>Dune </a:t>
            </a:r>
            <a:r>
              <a:rPr lang="en-US" dirty="0" err="1"/>
              <a:t>nd</a:t>
            </a:r>
            <a:r>
              <a:rPr lang="en-US" dirty="0"/>
              <a:t> requirements</a:t>
            </a:r>
          </a:p>
        </p:txBody>
      </p:sp>
      <p:sp>
        <p:nvSpPr>
          <p:cNvPr id="4" name="Date Placeholder 3">
            <a:extLst>
              <a:ext uri="{FF2B5EF4-FFF2-40B4-BE49-F238E27FC236}">
                <a16:creationId xmlns:a16="http://schemas.microsoft.com/office/drawing/2014/main" id="{87598A41-A18C-626F-9745-E4E30CFEAFC9}"/>
              </a:ext>
            </a:extLst>
          </p:cNvPr>
          <p:cNvSpPr>
            <a:spLocks noGrp="1"/>
          </p:cNvSpPr>
          <p:nvPr>
            <p:ph type="dt" sz="half" idx="10"/>
          </p:nvPr>
        </p:nvSpPr>
        <p:spPr/>
        <p:txBody>
          <a:bodyPr/>
          <a:lstStyle/>
          <a:p>
            <a:r>
              <a:rPr lang="en-US"/>
              <a:t>oct 31, 2024</a:t>
            </a:r>
            <a:endParaRPr lang="en-US" dirty="0"/>
          </a:p>
        </p:txBody>
      </p:sp>
      <p:sp>
        <p:nvSpPr>
          <p:cNvPr id="5" name="Slide Number Placeholder 4">
            <a:extLst>
              <a:ext uri="{FF2B5EF4-FFF2-40B4-BE49-F238E27FC236}">
                <a16:creationId xmlns:a16="http://schemas.microsoft.com/office/drawing/2014/main" id="{F7E58A19-307A-3179-B481-747CD0F178A4}"/>
              </a:ext>
            </a:extLst>
          </p:cNvPr>
          <p:cNvSpPr>
            <a:spLocks noGrp="1"/>
          </p:cNvSpPr>
          <p:nvPr>
            <p:ph type="sldNum" sz="quarter" idx="12"/>
          </p:nvPr>
        </p:nvSpPr>
        <p:spPr/>
        <p:txBody>
          <a:bodyPr/>
          <a:lstStyle/>
          <a:p>
            <a:fld id="{C01389E6-C847-4AD0-B56D-D205B2EAB1EE}" type="slidenum">
              <a:rPr lang="en-US" smtClean="0"/>
              <a:pPr/>
              <a:t>45</a:t>
            </a:fld>
            <a:endParaRPr lang="en-US" dirty="0"/>
          </a:p>
        </p:txBody>
      </p:sp>
      <p:sp>
        <p:nvSpPr>
          <p:cNvPr id="6" name="Rectangle 5">
            <a:extLst>
              <a:ext uri="{FF2B5EF4-FFF2-40B4-BE49-F238E27FC236}">
                <a16:creationId xmlns:a16="http://schemas.microsoft.com/office/drawing/2014/main" id="{A55BC545-C4F5-6D5A-2246-5FDCF2E5E01A}"/>
              </a:ext>
            </a:extLst>
          </p:cNvPr>
          <p:cNvSpPr/>
          <p:nvPr/>
        </p:nvSpPr>
        <p:spPr>
          <a:xfrm>
            <a:off x="1769350" y="1073427"/>
            <a:ext cx="4485677" cy="5218517"/>
          </a:xfrm>
          <a:prstGeom prst="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8">
            <a:extLst>
              <a:ext uri="{FF2B5EF4-FFF2-40B4-BE49-F238E27FC236}">
                <a16:creationId xmlns:a16="http://schemas.microsoft.com/office/drawing/2014/main" id="{766438B4-8199-1016-72D0-2211DDAD6BAB}"/>
              </a:ext>
            </a:extLst>
          </p:cNvPr>
          <p:cNvPicPr>
            <a:picLocks noChangeAspect="1"/>
          </p:cNvPicPr>
          <p:nvPr/>
        </p:nvPicPr>
        <p:blipFill>
          <a:blip r:embed="rId2"/>
          <a:stretch>
            <a:fillRect/>
          </a:stretch>
        </p:blipFill>
        <p:spPr>
          <a:xfrm>
            <a:off x="2669678" y="1093594"/>
            <a:ext cx="2547604" cy="994657"/>
          </a:xfrm>
          <a:prstGeom prst="rect">
            <a:avLst/>
          </a:prstGeom>
        </p:spPr>
      </p:pic>
      <p:pic>
        <p:nvPicPr>
          <p:cNvPr id="8" name="Picture 7">
            <a:extLst>
              <a:ext uri="{FF2B5EF4-FFF2-40B4-BE49-F238E27FC236}">
                <a16:creationId xmlns:a16="http://schemas.microsoft.com/office/drawing/2014/main" id="{A50E7573-6506-0380-CF5A-F34DC2EFBFB5}"/>
              </a:ext>
            </a:extLst>
          </p:cNvPr>
          <p:cNvPicPr>
            <a:picLocks noChangeAspect="1"/>
          </p:cNvPicPr>
          <p:nvPr/>
        </p:nvPicPr>
        <p:blipFill>
          <a:blip r:embed="rId3"/>
          <a:stretch>
            <a:fillRect/>
          </a:stretch>
        </p:blipFill>
        <p:spPr>
          <a:xfrm>
            <a:off x="2874239" y="4400419"/>
            <a:ext cx="1812040" cy="1802452"/>
          </a:xfrm>
          <a:prstGeom prst="rect">
            <a:avLst/>
          </a:prstGeom>
        </p:spPr>
      </p:pic>
      <p:cxnSp>
        <p:nvCxnSpPr>
          <p:cNvPr id="9" name="Straight Connector 8">
            <a:extLst>
              <a:ext uri="{FF2B5EF4-FFF2-40B4-BE49-F238E27FC236}">
                <a16:creationId xmlns:a16="http://schemas.microsoft.com/office/drawing/2014/main" id="{173FBDAD-10A3-EBB4-2193-8060D8F615A7}"/>
              </a:ext>
            </a:extLst>
          </p:cNvPr>
          <p:cNvCxnSpPr>
            <a:cxnSpLocks/>
          </p:cNvCxnSpPr>
          <p:nvPr/>
        </p:nvCxnSpPr>
        <p:spPr>
          <a:xfrm>
            <a:off x="1769350" y="2128145"/>
            <a:ext cx="4485677"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AEDD393-468B-7283-259C-0C51F3482EA3}"/>
              </a:ext>
            </a:extLst>
          </p:cNvPr>
          <p:cNvCxnSpPr>
            <a:cxnSpLocks/>
          </p:cNvCxnSpPr>
          <p:nvPr/>
        </p:nvCxnSpPr>
        <p:spPr>
          <a:xfrm>
            <a:off x="1769350" y="4457976"/>
            <a:ext cx="4485677"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0C08E0A-E905-2289-6462-4AD812018FFC}"/>
              </a:ext>
            </a:extLst>
          </p:cNvPr>
          <p:cNvCxnSpPr>
            <a:cxnSpLocks/>
          </p:cNvCxnSpPr>
          <p:nvPr/>
        </p:nvCxnSpPr>
        <p:spPr>
          <a:xfrm flipH="1">
            <a:off x="4020711" y="2129667"/>
            <a:ext cx="1" cy="2328308"/>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F722C38-3971-BB1B-AF33-6B9476D5CF24}"/>
              </a:ext>
            </a:extLst>
          </p:cNvPr>
          <p:cNvSpPr txBox="1"/>
          <p:nvPr/>
        </p:nvSpPr>
        <p:spPr>
          <a:xfrm>
            <a:off x="3021035" y="2088250"/>
            <a:ext cx="1008609" cy="369332"/>
          </a:xfrm>
          <a:prstGeom prst="rect">
            <a:avLst/>
          </a:prstGeom>
          <a:noFill/>
        </p:spPr>
        <p:txBody>
          <a:bodyPr wrap="none" rtlCol="0">
            <a:spAutoFit/>
          </a:bodyPr>
          <a:lstStyle/>
          <a:p>
            <a:r>
              <a:rPr lang="en-US" dirty="0">
                <a:solidFill>
                  <a:srgbClr val="002060"/>
                </a:solidFill>
                <a:latin typeface="Gulim" panose="020B0600000101010101" pitchFamily="34" charset="-127"/>
                <a:ea typeface="Gulim" panose="020B0600000101010101" pitchFamily="34" charset="-127"/>
                <a:cs typeface="Silom" pitchFamily="2" charset="-34"/>
              </a:rPr>
              <a:t>ND-LAr</a:t>
            </a:r>
          </a:p>
        </p:txBody>
      </p:sp>
      <p:sp>
        <p:nvSpPr>
          <p:cNvPr id="13" name="TextBox 12">
            <a:extLst>
              <a:ext uri="{FF2B5EF4-FFF2-40B4-BE49-F238E27FC236}">
                <a16:creationId xmlns:a16="http://schemas.microsoft.com/office/drawing/2014/main" id="{B37ECED5-4AA7-D055-CAAC-27237BD5F687}"/>
              </a:ext>
            </a:extLst>
          </p:cNvPr>
          <p:cNvSpPr txBox="1"/>
          <p:nvPr/>
        </p:nvSpPr>
        <p:spPr>
          <a:xfrm>
            <a:off x="5169082" y="2135204"/>
            <a:ext cx="652743" cy="369332"/>
          </a:xfrm>
          <a:prstGeom prst="rect">
            <a:avLst/>
          </a:prstGeom>
          <a:noFill/>
        </p:spPr>
        <p:txBody>
          <a:bodyPr wrap="none" rtlCol="0">
            <a:spAutoFit/>
          </a:bodyPr>
          <a:lstStyle/>
          <a:p>
            <a:r>
              <a:rPr lang="en-US" dirty="0">
                <a:solidFill>
                  <a:srgbClr val="002060"/>
                </a:solidFill>
                <a:latin typeface="Gulim" panose="020B0600000101010101" pitchFamily="34" charset="-127"/>
                <a:ea typeface="Gulim" panose="020B0600000101010101" pitchFamily="34" charset="-127"/>
                <a:cs typeface="Silom" pitchFamily="2" charset="-34"/>
              </a:rPr>
              <a:t>TMS</a:t>
            </a:r>
          </a:p>
        </p:txBody>
      </p:sp>
      <p:sp>
        <p:nvSpPr>
          <p:cNvPr id="14" name="TextBox 13">
            <a:extLst>
              <a:ext uri="{FF2B5EF4-FFF2-40B4-BE49-F238E27FC236}">
                <a16:creationId xmlns:a16="http://schemas.microsoft.com/office/drawing/2014/main" id="{C228C03C-2551-31FF-D621-AC7ED2A74B0F}"/>
              </a:ext>
            </a:extLst>
          </p:cNvPr>
          <p:cNvSpPr txBox="1"/>
          <p:nvPr/>
        </p:nvSpPr>
        <p:spPr>
          <a:xfrm>
            <a:off x="2033235" y="4604087"/>
            <a:ext cx="808235" cy="369332"/>
          </a:xfrm>
          <a:prstGeom prst="rect">
            <a:avLst/>
          </a:prstGeom>
          <a:noFill/>
        </p:spPr>
        <p:txBody>
          <a:bodyPr wrap="none" rtlCol="0">
            <a:spAutoFit/>
          </a:bodyPr>
          <a:lstStyle/>
          <a:p>
            <a:r>
              <a:rPr lang="en-US" dirty="0">
                <a:solidFill>
                  <a:srgbClr val="002060"/>
                </a:solidFill>
                <a:latin typeface="Gulim" panose="020B0600000101010101" pitchFamily="34" charset="-127"/>
                <a:ea typeface="Gulim" panose="020B0600000101010101" pitchFamily="34" charset="-127"/>
                <a:cs typeface="Silom" pitchFamily="2" charset="-34"/>
              </a:rPr>
              <a:t>SAND</a:t>
            </a:r>
          </a:p>
        </p:txBody>
      </p:sp>
      <p:grpSp>
        <p:nvGrpSpPr>
          <p:cNvPr id="15" name="Group 14">
            <a:extLst>
              <a:ext uri="{FF2B5EF4-FFF2-40B4-BE49-F238E27FC236}">
                <a16:creationId xmlns:a16="http://schemas.microsoft.com/office/drawing/2014/main" id="{C70097C7-1D52-1AF3-9D1F-A9117242D17C}"/>
              </a:ext>
            </a:extLst>
          </p:cNvPr>
          <p:cNvGrpSpPr/>
          <p:nvPr/>
        </p:nvGrpSpPr>
        <p:grpSpPr>
          <a:xfrm>
            <a:off x="6188255" y="1252949"/>
            <a:ext cx="4406194" cy="4702567"/>
            <a:chOff x="4664255" y="1252948"/>
            <a:chExt cx="4406194" cy="4702567"/>
          </a:xfrm>
        </p:grpSpPr>
        <p:graphicFrame>
          <p:nvGraphicFramePr>
            <p:cNvPr id="16" name="Diagram 15">
              <a:extLst>
                <a:ext uri="{FF2B5EF4-FFF2-40B4-BE49-F238E27FC236}">
                  <a16:creationId xmlns:a16="http://schemas.microsoft.com/office/drawing/2014/main" id="{A0B496C0-A041-E217-9EC0-01B8C1147AA5}"/>
                </a:ext>
              </a:extLst>
            </p:cNvPr>
            <p:cNvGraphicFramePr/>
            <p:nvPr/>
          </p:nvGraphicFramePr>
          <p:xfrm>
            <a:off x="4664255" y="1252948"/>
            <a:ext cx="4406194" cy="47025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Picture 16" descr="A green line on a black background&#10;&#10;Description automatically generated with low confidence">
              <a:extLst>
                <a:ext uri="{FF2B5EF4-FFF2-40B4-BE49-F238E27FC236}">
                  <a16:creationId xmlns:a16="http://schemas.microsoft.com/office/drawing/2014/main" id="{9088598F-748A-60B0-0FAA-FCB90BCD4422}"/>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777449" y="1449729"/>
              <a:ext cx="413721" cy="473681"/>
            </a:xfrm>
            <a:prstGeom prst="rect">
              <a:avLst/>
            </a:prstGeom>
          </p:spPr>
        </p:pic>
        <p:pic>
          <p:nvPicPr>
            <p:cNvPr id="18" name="Picture 17" descr="A green line on a black background&#10;&#10;Description automatically generated with low confidence">
              <a:extLst>
                <a:ext uri="{FF2B5EF4-FFF2-40B4-BE49-F238E27FC236}">
                  <a16:creationId xmlns:a16="http://schemas.microsoft.com/office/drawing/2014/main" id="{24177D00-2855-F6CB-2308-7C5D74D530F0}"/>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169026" y="2096830"/>
              <a:ext cx="413721" cy="473681"/>
            </a:xfrm>
            <a:prstGeom prst="rect">
              <a:avLst/>
            </a:prstGeom>
          </p:spPr>
        </p:pic>
        <p:pic>
          <p:nvPicPr>
            <p:cNvPr id="19" name="Picture 18" descr="A green line on a black background&#10;&#10;Description automatically generated with low confidence">
              <a:extLst>
                <a:ext uri="{FF2B5EF4-FFF2-40B4-BE49-F238E27FC236}">
                  <a16:creationId xmlns:a16="http://schemas.microsoft.com/office/drawing/2014/main" id="{49BAF1FF-C639-6715-D8FB-86A1E26900EF}"/>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375886" y="2751044"/>
              <a:ext cx="413721" cy="473681"/>
            </a:xfrm>
            <a:prstGeom prst="rect">
              <a:avLst/>
            </a:prstGeom>
          </p:spPr>
        </p:pic>
        <p:pic>
          <p:nvPicPr>
            <p:cNvPr id="20" name="Picture 19" descr="A green line on a black background&#10;&#10;Description automatically generated with low confidence">
              <a:extLst>
                <a:ext uri="{FF2B5EF4-FFF2-40B4-BE49-F238E27FC236}">
                  <a16:creationId xmlns:a16="http://schemas.microsoft.com/office/drawing/2014/main" id="{43A1E2E6-729D-CCDE-C7CD-529186BC534E}"/>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448300" y="3382177"/>
              <a:ext cx="413721" cy="473681"/>
            </a:xfrm>
            <a:prstGeom prst="rect">
              <a:avLst/>
            </a:prstGeom>
          </p:spPr>
        </p:pic>
        <p:pic>
          <p:nvPicPr>
            <p:cNvPr id="21" name="Picture 20" descr="A green line on a black background&#10;&#10;Description automatically generated with low confidence">
              <a:extLst>
                <a:ext uri="{FF2B5EF4-FFF2-40B4-BE49-F238E27FC236}">
                  <a16:creationId xmlns:a16="http://schemas.microsoft.com/office/drawing/2014/main" id="{A6A30E4C-CAD7-AACF-535F-53B16D98BBFD}"/>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387662" y="4031371"/>
              <a:ext cx="413721" cy="473681"/>
            </a:xfrm>
            <a:prstGeom prst="rect">
              <a:avLst/>
            </a:prstGeom>
          </p:spPr>
        </p:pic>
        <p:pic>
          <p:nvPicPr>
            <p:cNvPr id="22" name="Picture 21" descr="A green line on a black background&#10;&#10;Description automatically generated with low confidence">
              <a:extLst>
                <a:ext uri="{FF2B5EF4-FFF2-40B4-BE49-F238E27FC236}">
                  <a16:creationId xmlns:a16="http://schemas.microsoft.com/office/drawing/2014/main" id="{A8ED3C9A-B530-72A1-5530-07CACD42901E}"/>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165568" y="4662504"/>
              <a:ext cx="413721" cy="473681"/>
            </a:xfrm>
            <a:prstGeom prst="rect">
              <a:avLst/>
            </a:prstGeom>
          </p:spPr>
        </p:pic>
        <p:pic>
          <p:nvPicPr>
            <p:cNvPr id="23" name="Graphic 22" descr="Add with solid fill">
              <a:extLst>
                <a:ext uri="{FF2B5EF4-FFF2-40B4-BE49-F238E27FC236}">
                  <a16:creationId xmlns:a16="http://schemas.microsoft.com/office/drawing/2014/main" id="{F2A29BEF-B67A-8BA9-D8BE-6D39394781F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32290" y="5286168"/>
              <a:ext cx="504038" cy="504038"/>
            </a:xfrm>
            <a:prstGeom prst="rect">
              <a:avLst/>
            </a:prstGeom>
          </p:spPr>
        </p:pic>
      </p:grpSp>
      <p:pic>
        <p:nvPicPr>
          <p:cNvPr id="24" name="Picture 2">
            <a:extLst>
              <a:ext uri="{FF2B5EF4-FFF2-40B4-BE49-F238E27FC236}">
                <a16:creationId xmlns:a16="http://schemas.microsoft.com/office/drawing/2014/main" id="{8AC2D572-69DE-BC1C-B1CE-9D591B4324C2}"/>
              </a:ext>
            </a:extLst>
          </p:cNvPr>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a:stretch/>
        </p:blipFill>
        <p:spPr bwMode="auto">
          <a:xfrm>
            <a:off x="1788471" y="2121087"/>
            <a:ext cx="2241173" cy="2328308"/>
          </a:xfrm>
          <a:prstGeom prst="rect">
            <a:avLst/>
          </a:prstGeom>
          <a:noFill/>
        </p:spPr>
      </p:pic>
      <p:pic>
        <p:nvPicPr>
          <p:cNvPr id="25" name="Picture 24">
            <a:extLst>
              <a:ext uri="{FF2B5EF4-FFF2-40B4-BE49-F238E27FC236}">
                <a16:creationId xmlns:a16="http://schemas.microsoft.com/office/drawing/2014/main" id="{152C254A-D3CC-3C4A-00F6-98E175A002DC}"/>
              </a:ext>
            </a:extLst>
          </p:cNvPr>
          <p:cNvPicPr>
            <a:picLocks noChangeAspect="1"/>
          </p:cNvPicPr>
          <p:nvPr/>
        </p:nvPicPr>
        <p:blipFill rotWithShape="1">
          <a:blip r:embed="rId14"/>
          <a:srcRect l="3826" r="3668"/>
          <a:stretch/>
        </p:blipFill>
        <p:spPr>
          <a:xfrm>
            <a:off x="4064658" y="2486106"/>
            <a:ext cx="2142102" cy="1802452"/>
          </a:xfrm>
          <a:prstGeom prst="rect">
            <a:avLst/>
          </a:prstGeom>
        </p:spPr>
      </p:pic>
    </p:spTree>
    <p:extLst>
      <p:ext uri="{BB962C8B-B14F-4D97-AF65-F5344CB8AC3E}">
        <p14:creationId xmlns:p14="http://schemas.microsoft.com/office/powerpoint/2010/main" val="3174132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BD6F-45E1-C2C0-8B81-708EF3BA1B82}"/>
              </a:ext>
            </a:extLst>
          </p:cNvPr>
          <p:cNvSpPr>
            <a:spLocks noGrp="1"/>
          </p:cNvSpPr>
          <p:nvPr>
            <p:ph type="title"/>
          </p:nvPr>
        </p:nvSpPr>
        <p:spPr>
          <a:xfrm>
            <a:off x="293914" y="-189675"/>
            <a:ext cx="10241280" cy="1234440"/>
          </a:xfrm>
        </p:spPr>
        <p:txBody>
          <a:bodyPr/>
          <a:lstStyle/>
          <a:p>
            <a:r>
              <a:rPr lang="en-US" dirty="0"/>
              <a:t>LArPix specifications</a:t>
            </a:r>
          </a:p>
        </p:txBody>
      </p:sp>
      <p:sp>
        <p:nvSpPr>
          <p:cNvPr id="4" name="Date Placeholder 3">
            <a:extLst>
              <a:ext uri="{FF2B5EF4-FFF2-40B4-BE49-F238E27FC236}">
                <a16:creationId xmlns:a16="http://schemas.microsoft.com/office/drawing/2014/main" id="{B19425DD-2D4F-AE5D-C95D-570CF3ADAD00}"/>
              </a:ext>
            </a:extLst>
          </p:cNvPr>
          <p:cNvSpPr>
            <a:spLocks noGrp="1"/>
          </p:cNvSpPr>
          <p:nvPr>
            <p:ph type="dt" sz="half" idx="10"/>
          </p:nvPr>
        </p:nvSpPr>
        <p:spPr/>
        <p:txBody>
          <a:bodyPr/>
          <a:lstStyle/>
          <a:p>
            <a:r>
              <a:rPr lang="en-US"/>
              <a:t>oct 31, 2024</a:t>
            </a:r>
            <a:endParaRPr lang="en-US" dirty="0"/>
          </a:p>
        </p:txBody>
      </p:sp>
      <p:sp>
        <p:nvSpPr>
          <p:cNvPr id="5" name="Slide Number Placeholder 4">
            <a:extLst>
              <a:ext uri="{FF2B5EF4-FFF2-40B4-BE49-F238E27FC236}">
                <a16:creationId xmlns:a16="http://schemas.microsoft.com/office/drawing/2014/main" id="{DFAD29B4-3D50-5247-8B6B-805A62C0FBBE}"/>
              </a:ext>
            </a:extLst>
          </p:cNvPr>
          <p:cNvSpPr>
            <a:spLocks noGrp="1"/>
          </p:cNvSpPr>
          <p:nvPr>
            <p:ph type="sldNum" sz="quarter" idx="12"/>
          </p:nvPr>
        </p:nvSpPr>
        <p:spPr/>
        <p:txBody>
          <a:bodyPr/>
          <a:lstStyle/>
          <a:p>
            <a:fld id="{C01389E6-C847-4AD0-B56D-D205B2EAB1EE}" type="slidenum">
              <a:rPr lang="en-US" smtClean="0"/>
              <a:pPr/>
              <a:t>46</a:t>
            </a:fld>
            <a:endParaRPr lang="en-US" dirty="0"/>
          </a:p>
        </p:txBody>
      </p:sp>
      <mc:AlternateContent xmlns:mc="http://schemas.openxmlformats.org/markup-compatibility/2006">
        <mc:Choice xmlns:a14="http://schemas.microsoft.com/office/drawing/2010/main" Requires="a14">
          <p:graphicFrame>
            <p:nvGraphicFramePr>
              <p:cNvPr id="6" name="Table 8">
                <a:extLst>
                  <a:ext uri="{FF2B5EF4-FFF2-40B4-BE49-F238E27FC236}">
                    <a16:creationId xmlns:a16="http://schemas.microsoft.com/office/drawing/2014/main" id="{5461C437-6D54-BD34-D75E-559E2B21EDEC}"/>
                  </a:ext>
                </a:extLst>
              </p:cNvPr>
              <p:cNvGraphicFramePr>
                <a:graphicFrameLocks/>
              </p:cNvGraphicFramePr>
              <p:nvPr>
                <p:extLst>
                  <p:ext uri="{D42A27DB-BD31-4B8C-83A1-F6EECF244321}">
                    <p14:modId xmlns:p14="http://schemas.microsoft.com/office/powerpoint/2010/main" val="290348815"/>
                  </p:ext>
                </p:extLst>
              </p:nvPr>
            </p:nvGraphicFramePr>
            <p:xfrm>
              <a:off x="875244" y="2005676"/>
              <a:ext cx="4966023" cy="3276600"/>
            </p:xfrm>
            <a:graphic>
              <a:graphicData uri="http://schemas.openxmlformats.org/drawingml/2006/table">
                <a:tbl>
                  <a:tblPr firstRow="1" bandRow="1">
                    <a:tableStyleId>{5C22544A-7EE6-4342-B048-85BDC9FD1C3A}</a:tableStyleId>
                  </a:tblPr>
                  <a:tblGrid>
                    <a:gridCol w="1787857">
                      <a:extLst>
                        <a:ext uri="{9D8B030D-6E8A-4147-A177-3AD203B41FA5}">
                          <a16:colId xmlns:a16="http://schemas.microsoft.com/office/drawing/2014/main" val="988444081"/>
                        </a:ext>
                      </a:extLst>
                    </a:gridCol>
                    <a:gridCol w="1522825">
                      <a:extLst>
                        <a:ext uri="{9D8B030D-6E8A-4147-A177-3AD203B41FA5}">
                          <a16:colId xmlns:a16="http://schemas.microsoft.com/office/drawing/2014/main" val="2536177856"/>
                        </a:ext>
                      </a:extLst>
                    </a:gridCol>
                    <a:gridCol w="1655341">
                      <a:extLst>
                        <a:ext uri="{9D8B030D-6E8A-4147-A177-3AD203B41FA5}">
                          <a16:colId xmlns:a16="http://schemas.microsoft.com/office/drawing/2014/main" val="1828239832"/>
                        </a:ext>
                      </a:extLst>
                    </a:gridCol>
                  </a:tblGrid>
                  <a:tr h="231577">
                    <a:tc>
                      <a:txBody>
                        <a:bodyPr/>
                        <a:lstStyle/>
                        <a:p>
                          <a:r>
                            <a:rPr lang="en-US" sz="1100" dirty="0"/>
                            <a:t>Specification</a:t>
                          </a:r>
                        </a:p>
                      </a:txBody>
                      <a:tcPr/>
                    </a:tc>
                    <a:tc>
                      <a:txBody>
                        <a:bodyPr/>
                        <a:lstStyle/>
                        <a:p>
                          <a:r>
                            <a:rPr lang="en-US" sz="1100" dirty="0"/>
                            <a:t>Value</a:t>
                          </a:r>
                        </a:p>
                      </a:txBody>
                      <a:tcPr/>
                    </a:tc>
                    <a:tc>
                      <a:txBody>
                        <a:bodyPr/>
                        <a:lstStyle/>
                        <a:p>
                          <a:r>
                            <a:rPr lang="en-US" sz="1100" dirty="0"/>
                            <a:t>Comment</a:t>
                          </a:r>
                        </a:p>
                      </a:txBody>
                      <a:tcPr/>
                    </a:tc>
                    <a:extLst>
                      <a:ext uri="{0D108BD9-81ED-4DB2-BD59-A6C34878D82A}">
                        <a16:rowId xmlns:a16="http://schemas.microsoft.com/office/drawing/2014/main" val="3050010693"/>
                      </a:ext>
                    </a:extLst>
                  </a:tr>
                  <a:tr h="231577">
                    <a:tc>
                      <a:txBody>
                        <a:bodyPr/>
                        <a:lstStyle/>
                        <a:p>
                          <a:r>
                            <a:rPr lang="en-US" sz="1100" dirty="0"/>
                            <a:t>Analog inputs</a:t>
                          </a:r>
                        </a:p>
                      </a:txBody>
                      <a:tcPr/>
                    </a:tc>
                    <a:tc>
                      <a:txBody>
                        <a:bodyPr/>
                        <a:lstStyle/>
                        <a:p>
                          <a:r>
                            <a:rPr lang="en-US" sz="1100" dirty="0"/>
                            <a:t>64</a:t>
                          </a:r>
                        </a:p>
                      </a:txBody>
                      <a:tcPr/>
                    </a:tc>
                    <a:tc>
                      <a:txBody>
                        <a:bodyPr/>
                        <a:lstStyle/>
                        <a:p>
                          <a:r>
                            <a:rPr lang="en-US" sz="1100" dirty="0"/>
                            <a:t>Single-ended input</a:t>
                          </a:r>
                        </a:p>
                      </a:txBody>
                      <a:tcPr/>
                    </a:tc>
                    <a:extLst>
                      <a:ext uri="{0D108BD9-81ED-4DB2-BD59-A6C34878D82A}">
                        <a16:rowId xmlns:a16="http://schemas.microsoft.com/office/drawing/2014/main" val="1473067065"/>
                      </a:ext>
                    </a:extLst>
                  </a:tr>
                  <a:tr h="231577">
                    <a:tc>
                      <a:txBody>
                        <a:bodyPr/>
                        <a:lstStyle/>
                        <a:p>
                          <a:r>
                            <a:rPr lang="en-US" sz="1100" dirty="0"/>
                            <a:t>Gain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4.5 </a:t>
                          </a:r>
                          <a14:m>
                            <m:oMath xmlns:m="http://schemas.openxmlformats.org/officeDocument/2006/math">
                              <m:r>
                                <a:rPr lang="en-US" sz="1100" b="0" i="1" smtClean="0">
                                  <a:latin typeface="Cambria Math" panose="02040503050406030204" pitchFamily="18" charset="0"/>
                                </a:rPr>
                                <m:t>𝜇</m:t>
                              </m:r>
                            </m:oMath>
                          </a14:m>
                          <a:r>
                            <a:rPr lang="en-US" sz="1100" dirty="0"/>
                            <a:t>V/e</a:t>
                          </a:r>
                          <a:r>
                            <a:rPr lang="en-US" sz="1100" baseline="30000" dirty="0"/>
                            <a:t>-</a:t>
                          </a:r>
                          <a:endParaRPr lang="en-US" sz="1100" b="0" baseline="30000" dirty="0"/>
                        </a:p>
                      </a:txBody>
                      <a:tcPr/>
                    </a:tc>
                    <a:tc>
                      <a:txBody>
                        <a:bodyPr/>
                        <a:lstStyle/>
                        <a:p>
                          <a:endParaRPr lang="en-US" sz="1100" dirty="0"/>
                        </a:p>
                      </a:txBody>
                      <a:tcPr/>
                    </a:tc>
                    <a:extLst>
                      <a:ext uri="{0D108BD9-81ED-4DB2-BD59-A6C34878D82A}">
                        <a16:rowId xmlns:a16="http://schemas.microsoft.com/office/drawing/2014/main" val="3639865011"/>
                      </a:ext>
                    </a:extLst>
                  </a:tr>
                  <a:tr h="231577">
                    <a:tc>
                      <a:txBody>
                        <a:bodyPr/>
                        <a:lstStyle/>
                        <a:p>
                          <a:r>
                            <a:rPr lang="en-US" sz="1100" dirty="0"/>
                            <a:t>Power</a:t>
                          </a:r>
                        </a:p>
                      </a:txBody>
                      <a:tcPr/>
                    </a:tc>
                    <a:tc>
                      <a:txBody>
                        <a:bodyPr/>
                        <a:lstStyle/>
                        <a:p>
                          <a:r>
                            <a:rPr lang="en-US" sz="1100" dirty="0"/>
                            <a:t>&lt;200 </a:t>
                          </a:r>
                          <a14:m>
                            <m:oMath xmlns:m="http://schemas.openxmlformats.org/officeDocument/2006/math">
                              <m:r>
                                <a:rPr lang="en-US" sz="1100" b="0" i="1" smtClean="0">
                                  <a:latin typeface="Cambria Math" panose="02040503050406030204" pitchFamily="18" charset="0"/>
                                </a:rPr>
                                <m:t>𝜇</m:t>
                              </m:r>
                            </m:oMath>
                          </a14:m>
                          <a:r>
                            <a:rPr lang="en-US" sz="1100" dirty="0"/>
                            <a:t>W/channel</a:t>
                          </a:r>
                        </a:p>
                      </a:txBody>
                      <a:tcPr/>
                    </a:tc>
                    <a:tc>
                      <a:txBody>
                        <a:bodyPr/>
                        <a:lstStyle/>
                        <a:p>
                          <a:r>
                            <a:rPr lang="en-US" sz="1100" dirty="0"/>
                            <a:t>Static power dissipation</a:t>
                          </a:r>
                        </a:p>
                      </a:txBody>
                      <a:tcPr/>
                    </a:tc>
                    <a:extLst>
                      <a:ext uri="{0D108BD9-81ED-4DB2-BD59-A6C34878D82A}">
                        <a16:rowId xmlns:a16="http://schemas.microsoft.com/office/drawing/2014/main" val="2430779043"/>
                      </a:ext>
                    </a:extLst>
                  </a:tr>
                  <a:tr h="231577">
                    <a:tc>
                      <a:txBody>
                        <a:bodyPr/>
                        <a:lstStyle/>
                        <a:p>
                          <a:r>
                            <a:rPr lang="en-US" sz="1100" dirty="0"/>
                            <a:t>Dynamic range</a:t>
                          </a:r>
                        </a:p>
                      </a:txBody>
                      <a:tcPr/>
                    </a:tc>
                    <a:tc>
                      <a:txBody>
                        <a:bodyPr/>
                        <a:lstStyle/>
                        <a:p>
                          <a:r>
                            <a:rPr lang="en-US" sz="1100" dirty="0"/>
                            <a:t>1.3 V</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Chip configurable</a:t>
                          </a:r>
                        </a:p>
                      </a:txBody>
                      <a:tcPr/>
                    </a:tc>
                    <a:extLst>
                      <a:ext uri="{0D108BD9-81ED-4DB2-BD59-A6C34878D82A}">
                        <a16:rowId xmlns:a16="http://schemas.microsoft.com/office/drawing/2014/main" val="2275490188"/>
                      </a:ext>
                    </a:extLst>
                  </a:tr>
                  <a:tr h="231577">
                    <a:tc>
                      <a:txBody>
                        <a:bodyPr/>
                        <a:lstStyle/>
                        <a:p>
                          <a:r>
                            <a:rPr lang="en-US" sz="1100" dirty="0"/>
                            <a:t>ADC resolution</a:t>
                          </a:r>
                        </a:p>
                      </a:txBody>
                      <a:tcPr/>
                    </a:tc>
                    <a:tc>
                      <a:txBody>
                        <a:bodyPr/>
                        <a:lstStyle/>
                        <a:p>
                          <a:r>
                            <a:rPr lang="en-US" sz="1100" dirty="0"/>
                            <a:t>8 bits</a:t>
                          </a:r>
                        </a:p>
                      </a:txBody>
                      <a:tcPr/>
                    </a:tc>
                    <a:tc>
                      <a:txBody>
                        <a:bodyPr/>
                        <a:lstStyle/>
                        <a:p>
                          <a:endParaRPr lang="en-US" sz="1100"/>
                        </a:p>
                      </a:txBody>
                      <a:tcPr/>
                    </a:tc>
                    <a:extLst>
                      <a:ext uri="{0D108BD9-81ED-4DB2-BD59-A6C34878D82A}">
                        <a16:rowId xmlns:a16="http://schemas.microsoft.com/office/drawing/2014/main" val="1955921664"/>
                      </a:ext>
                    </a:extLst>
                  </a:tr>
                  <a:tr h="231577">
                    <a:tc>
                      <a:txBody>
                        <a:bodyPr/>
                        <a:lstStyle/>
                        <a:p>
                          <a:r>
                            <a:rPr lang="en-US" sz="1100" dirty="0"/>
                            <a:t>ADC LSB</a:t>
                          </a:r>
                        </a:p>
                      </a:txBody>
                      <a:tcPr/>
                    </a:tc>
                    <a:tc>
                      <a:txBody>
                        <a:bodyPr/>
                        <a:lstStyle/>
                        <a:p>
                          <a:r>
                            <a:rPr lang="en-US" sz="1100" dirty="0"/>
                            <a:t>4 mV</a:t>
                          </a:r>
                        </a:p>
                      </a:txBody>
                      <a:tcPr/>
                    </a:tc>
                    <a:tc>
                      <a:txBody>
                        <a:bodyPr/>
                        <a:lstStyle/>
                        <a:p>
                          <a:r>
                            <a:rPr lang="en-US" sz="1100" dirty="0"/>
                            <a:t>Chip configurable</a:t>
                          </a:r>
                        </a:p>
                      </a:txBody>
                      <a:tcPr/>
                    </a:tc>
                    <a:extLst>
                      <a:ext uri="{0D108BD9-81ED-4DB2-BD59-A6C34878D82A}">
                        <a16:rowId xmlns:a16="http://schemas.microsoft.com/office/drawing/2014/main" val="2556017860"/>
                      </a:ext>
                    </a:extLst>
                  </a:tr>
                  <a:tr h="231577">
                    <a:tc>
                      <a:txBody>
                        <a:bodyPr/>
                        <a:lstStyle/>
                        <a:p>
                          <a:r>
                            <a:rPr lang="en-US" sz="1100" dirty="0"/>
                            <a:t>Threshold range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0 to 1.8 V</a:t>
                          </a:r>
                        </a:p>
                      </a:txBody>
                      <a:tcPr/>
                    </a:tc>
                    <a:tc>
                      <a:txBody>
                        <a:bodyPr/>
                        <a:lstStyle/>
                        <a:p>
                          <a:r>
                            <a:rPr lang="en-US" sz="1100" dirty="0"/>
                            <a:t>Channel configurable</a:t>
                          </a:r>
                        </a:p>
                      </a:txBody>
                      <a:tcPr/>
                    </a:tc>
                    <a:extLst>
                      <a:ext uri="{0D108BD9-81ED-4DB2-BD59-A6C34878D82A}">
                        <a16:rowId xmlns:a16="http://schemas.microsoft.com/office/drawing/2014/main" val="1008661334"/>
                      </a:ext>
                    </a:extLst>
                  </a:tr>
                  <a:tr h="231577">
                    <a:tc>
                      <a:txBody>
                        <a:bodyPr/>
                        <a:lstStyle/>
                        <a:p>
                          <a:r>
                            <a:rPr lang="en-US" sz="1100" dirty="0"/>
                            <a:t>Threshold resolution</a:t>
                          </a:r>
                        </a:p>
                      </a:txBody>
                      <a:tcPr/>
                    </a:tc>
                    <a:tc>
                      <a:txBody>
                        <a:bodyPr/>
                        <a:lstStyle/>
                        <a:p>
                          <a:r>
                            <a:rPr lang="en-US" sz="1100" dirty="0"/>
                            <a:t>1.5 mV</a:t>
                          </a:r>
                        </a:p>
                      </a:txBody>
                      <a:tcPr/>
                    </a:tc>
                    <a:tc>
                      <a:txBody>
                        <a:bodyPr/>
                        <a:lstStyle/>
                        <a:p>
                          <a:endParaRPr lang="en-US" sz="1100" dirty="0"/>
                        </a:p>
                      </a:txBody>
                      <a:tcPr/>
                    </a:tc>
                    <a:extLst>
                      <a:ext uri="{0D108BD9-81ED-4DB2-BD59-A6C34878D82A}">
                        <a16:rowId xmlns:a16="http://schemas.microsoft.com/office/drawing/2014/main" val="2698624896"/>
                      </a:ext>
                    </a:extLst>
                  </a:tr>
                  <a:tr h="231577">
                    <a:tc>
                      <a:txBody>
                        <a:bodyPr/>
                        <a:lstStyle/>
                        <a:p>
                          <a:r>
                            <a:rPr lang="en-US" sz="1100" dirty="0"/>
                            <a:t>Channel linearity</a:t>
                          </a:r>
                        </a:p>
                      </a:txBody>
                      <a:tcPr/>
                    </a:tc>
                    <a:tc>
                      <a:txBody>
                        <a:bodyPr/>
                        <a:lstStyle/>
                        <a:p>
                          <a:r>
                            <a:rPr lang="en-US" sz="1100" dirty="0"/>
                            <a:t>&lt; 1.2%</a:t>
                          </a:r>
                        </a:p>
                      </a:txBody>
                      <a:tcPr/>
                    </a:tc>
                    <a:tc>
                      <a:txBody>
                        <a:bodyPr/>
                        <a:lstStyle/>
                        <a:p>
                          <a:r>
                            <a:rPr lang="en-US" sz="1100" dirty="0"/>
                            <a:t>Pre-calibration</a:t>
                          </a:r>
                        </a:p>
                      </a:txBody>
                      <a:tcPr/>
                    </a:tc>
                    <a:extLst>
                      <a:ext uri="{0D108BD9-81ED-4DB2-BD59-A6C34878D82A}">
                        <a16:rowId xmlns:a16="http://schemas.microsoft.com/office/drawing/2014/main" val="1756777507"/>
                      </a:ext>
                    </a:extLst>
                  </a:tr>
                  <a:tr h="231577">
                    <a:tc>
                      <a:txBody>
                        <a:bodyPr/>
                        <a:lstStyle/>
                        <a:p>
                          <a:r>
                            <a:rPr lang="en-US" sz="1100" dirty="0"/>
                            <a:t>Multi-hit separation time</a:t>
                          </a:r>
                        </a:p>
                      </a:txBody>
                      <a:tcPr/>
                    </a:tc>
                    <a:tc>
                      <a:txBody>
                        <a:bodyPr/>
                        <a:lstStyle/>
                        <a:p>
                          <a:r>
                            <a:rPr lang="en-US" sz="1100" dirty="0"/>
                            <a:t>1.2 </a:t>
                          </a:r>
                          <a14:m>
                            <m:oMath xmlns:m="http://schemas.openxmlformats.org/officeDocument/2006/math">
                              <m:r>
                                <a:rPr lang="en-US" sz="1100" b="0" i="1" smtClean="0">
                                  <a:latin typeface="Cambria Math" panose="02040503050406030204" pitchFamily="18" charset="0"/>
                                </a:rPr>
                                <m:t>𝜇</m:t>
                              </m:r>
                            </m:oMath>
                          </a14:m>
                          <a:r>
                            <a:rPr lang="en-US" sz="1100" dirty="0"/>
                            <a:t>s</a:t>
                          </a:r>
                        </a:p>
                      </a:txBody>
                      <a:tcPr/>
                    </a:tc>
                    <a:tc>
                      <a:txBody>
                        <a:bodyPr/>
                        <a:lstStyle/>
                        <a:p>
                          <a:r>
                            <a:rPr lang="en-US" sz="1100" dirty="0"/>
                            <a:t>Chip configurable</a:t>
                          </a:r>
                        </a:p>
                      </a:txBody>
                      <a:tcPr/>
                    </a:tc>
                    <a:extLst>
                      <a:ext uri="{0D108BD9-81ED-4DB2-BD59-A6C34878D82A}">
                        <a16:rowId xmlns:a16="http://schemas.microsoft.com/office/drawing/2014/main" val="2990723013"/>
                      </a:ext>
                    </a:extLst>
                  </a:tr>
                  <a:tr h="231577">
                    <a:tc>
                      <a:txBody>
                        <a:bodyPr/>
                        <a:lstStyle/>
                        <a:p>
                          <a:r>
                            <a:rPr lang="en-US" sz="1100" dirty="0"/>
                            <a:t>Operating temperature</a:t>
                          </a:r>
                        </a:p>
                      </a:txBody>
                      <a:tcPr/>
                    </a:tc>
                    <a:tc>
                      <a:txBody>
                        <a:bodyPr/>
                        <a:lstStyle/>
                        <a:p>
                          <a:r>
                            <a:rPr lang="en-US" sz="1100" dirty="0"/>
                            <a:t>80 to 300 K</a:t>
                          </a:r>
                        </a:p>
                      </a:txBody>
                      <a:tcPr/>
                    </a:tc>
                    <a:tc>
                      <a:txBody>
                        <a:bodyPr/>
                        <a:lstStyle/>
                        <a:p>
                          <a:endParaRPr lang="en-US" sz="1100" dirty="0"/>
                        </a:p>
                      </a:txBody>
                      <a:tcPr/>
                    </a:tc>
                    <a:extLst>
                      <a:ext uri="{0D108BD9-81ED-4DB2-BD59-A6C34878D82A}">
                        <a16:rowId xmlns:a16="http://schemas.microsoft.com/office/drawing/2014/main" val="1728817740"/>
                      </a:ext>
                    </a:extLst>
                  </a:tr>
                </a:tbl>
              </a:graphicData>
            </a:graphic>
          </p:graphicFrame>
        </mc:Choice>
        <mc:Fallback>
          <p:graphicFrame>
            <p:nvGraphicFramePr>
              <p:cNvPr id="6" name="Table 8">
                <a:extLst>
                  <a:ext uri="{FF2B5EF4-FFF2-40B4-BE49-F238E27FC236}">
                    <a16:creationId xmlns:a16="http://schemas.microsoft.com/office/drawing/2014/main" id="{5461C437-6D54-BD34-D75E-559E2B21EDEC}"/>
                  </a:ext>
                </a:extLst>
              </p:cNvPr>
              <p:cNvGraphicFramePr>
                <a:graphicFrameLocks/>
              </p:cNvGraphicFramePr>
              <p:nvPr>
                <p:extLst>
                  <p:ext uri="{D42A27DB-BD31-4B8C-83A1-F6EECF244321}">
                    <p14:modId xmlns:p14="http://schemas.microsoft.com/office/powerpoint/2010/main" val="290348815"/>
                  </p:ext>
                </p:extLst>
              </p:nvPr>
            </p:nvGraphicFramePr>
            <p:xfrm>
              <a:off x="875244" y="2005676"/>
              <a:ext cx="4966023" cy="3276600"/>
            </p:xfrm>
            <a:graphic>
              <a:graphicData uri="http://schemas.openxmlformats.org/drawingml/2006/table">
                <a:tbl>
                  <a:tblPr firstRow="1" bandRow="1">
                    <a:tableStyleId>{5C22544A-7EE6-4342-B048-85BDC9FD1C3A}</a:tableStyleId>
                  </a:tblPr>
                  <a:tblGrid>
                    <a:gridCol w="1787857">
                      <a:extLst>
                        <a:ext uri="{9D8B030D-6E8A-4147-A177-3AD203B41FA5}">
                          <a16:colId xmlns:a16="http://schemas.microsoft.com/office/drawing/2014/main" val="988444081"/>
                        </a:ext>
                      </a:extLst>
                    </a:gridCol>
                    <a:gridCol w="1522825">
                      <a:extLst>
                        <a:ext uri="{9D8B030D-6E8A-4147-A177-3AD203B41FA5}">
                          <a16:colId xmlns:a16="http://schemas.microsoft.com/office/drawing/2014/main" val="2536177856"/>
                        </a:ext>
                      </a:extLst>
                    </a:gridCol>
                    <a:gridCol w="1655341">
                      <a:extLst>
                        <a:ext uri="{9D8B030D-6E8A-4147-A177-3AD203B41FA5}">
                          <a16:colId xmlns:a16="http://schemas.microsoft.com/office/drawing/2014/main" val="1828239832"/>
                        </a:ext>
                      </a:extLst>
                    </a:gridCol>
                  </a:tblGrid>
                  <a:tr h="259080">
                    <a:tc>
                      <a:txBody>
                        <a:bodyPr/>
                        <a:lstStyle/>
                        <a:p>
                          <a:r>
                            <a:rPr lang="en-US" sz="1100" dirty="0"/>
                            <a:t>Specification</a:t>
                          </a:r>
                        </a:p>
                      </a:txBody>
                      <a:tcPr/>
                    </a:tc>
                    <a:tc>
                      <a:txBody>
                        <a:bodyPr/>
                        <a:lstStyle/>
                        <a:p>
                          <a:r>
                            <a:rPr lang="en-US" sz="1100" dirty="0"/>
                            <a:t>Value</a:t>
                          </a:r>
                        </a:p>
                      </a:txBody>
                      <a:tcPr/>
                    </a:tc>
                    <a:tc>
                      <a:txBody>
                        <a:bodyPr/>
                        <a:lstStyle/>
                        <a:p>
                          <a:r>
                            <a:rPr lang="en-US" sz="1100" dirty="0"/>
                            <a:t>Comment</a:t>
                          </a:r>
                        </a:p>
                      </a:txBody>
                      <a:tcPr/>
                    </a:tc>
                    <a:extLst>
                      <a:ext uri="{0D108BD9-81ED-4DB2-BD59-A6C34878D82A}">
                        <a16:rowId xmlns:a16="http://schemas.microsoft.com/office/drawing/2014/main" val="3050010693"/>
                      </a:ext>
                    </a:extLst>
                  </a:tr>
                  <a:tr h="259080">
                    <a:tc>
                      <a:txBody>
                        <a:bodyPr/>
                        <a:lstStyle/>
                        <a:p>
                          <a:r>
                            <a:rPr lang="en-US" sz="1100" dirty="0"/>
                            <a:t>Analog inputs</a:t>
                          </a:r>
                        </a:p>
                      </a:txBody>
                      <a:tcPr/>
                    </a:tc>
                    <a:tc>
                      <a:txBody>
                        <a:bodyPr/>
                        <a:lstStyle/>
                        <a:p>
                          <a:r>
                            <a:rPr lang="en-US" sz="1100" dirty="0"/>
                            <a:t>64</a:t>
                          </a:r>
                        </a:p>
                      </a:txBody>
                      <a:tcPr/>
                    </a:tc>
                    <a:tc>
                      <a:txBody>
                        <a:bodyPr/>
                        <a:lstStyle/>
                        <a:p>
                          <a:r>
                            <a:rPr lang="en-US" sz="1100" dirty="0"/>
                            <a:t>Single-ended input</a:t>
                          </a:r>
                        </a:p>
                      </a:txBody>
                      <a:tcPr/>
                    </a:tc>
                    <a:extLst>
                      <a:ext uri="{0D108BD9-81ED-4DB2-BD59-A6C34878D82A}">
                        <a16:rowId xmlns:a16="http://schemas.microsoft.com/office/drawing/2014/main" val="1473067065"/>
                      </a:ext>
                    </a:extLst>
                  </a:tr>
                  <a:tr h="259080">
                    <a:tc>
                      <a:txBody>
                        <a:bodyPr/>
                        <a:lstStyle/>
                        <a:p>
                          <a:r>
                            <a:rPr lang="en-US" sz="1100" dirty="0"/>
                            <a:t>Gain</a:t>
                          </a:r>
                        </a:p>
                      </a:txBody>
                      <a:tcPr/>
                    </a:tc>
                    <a:tc>
                      <a:txBody>
                        <a:bodyPr/>
                        <a:lstStyle/>
                        <a:p>
                          <a:endParaRPr lang="en-US"/>
                        </a:p>
                      </a:txBody>
                      <a:tcPr>
                        <a:blipFill>
                          <a:blip r:embed="rId2"/>
                          <a:stretch>
                            <a:fillRect l="-117500" t="-210000" r="-111667" b="-1010000"/>
                          </a:stretch>
                        </a:blipFill>
                      </a:tcPr>
                    </a:tc>
                    <a:tc>
                      <a:txBody>
                        <a:bodyPr/>
                        <a:lstStyle/>
                        <a:p>
                          <a:endParaRPr lang="en-US" sz="1100" dirty="0"/>
                        </a:p>
                      </a:txBody>
                      <a:tcPr/>
                    </a:tc>
                    <a:extLst>
                      <a:ext uri="{0D108BD9-81ED-4DB2-BD59-A6C34878D82A}">
                        <a16:rowId xmlns:a16="http://schemas.microsoft.com/office/drawing/2014/main" val="3639865011"/>
                      </a:ext>
                    </a:extLst>
                  </a:tr>
                  <a:tr h="426720">
                    <a:tc>
                      <a:txBody>
                        <a:bodyPr/>
                        <a:lstStyle/>
                        <a:p>
                          <a:r>
                            <a:rPr lang="en-US" sz="1100" dirty="0"/>
                            <a:t>Power</a:t>
                          </a:r>
                        </a:p>
                      </a:txBody>
                      <a:tcPr/>
                    </a:tc>
                    <a:tc>
                      <a:txBody>
                        <a:bodyPr/>
                        <a:lstStyle/>
                        <a:p>
                          <a:endParaRPr lang="en-US"/>
                        </a:p>
                      </a:txBody>
                      <a:tcPr>
                        <a:blipFill>
                          <a:blip r:embed="rId2"/>
                          <a:stretch>
                            <a:fillRect l="-117500" t="-182353" r="-111667" b="-494118"/>
                          </a:stretch>
                        </a:blipFill>
                      </a:tcPr>
                    </a:tc>
                    <a:tc>
                      <a:txBody>
                        <a:bodyPr/>
                        <a:lstStyle/>
                        <a:p>
                          <a:r>
                            <a:rPr lang="en-US" sz="1100" dirty="0"/>
                            <a:t>Static power dissipation</a:t>
                          </a:r>
                        </a:p>
                      </a:txBody>
                      <a:tcPr/>
                    </a:tc>
                    <a:extLst>
                      <a:ext uri="{0D108BD9-81ED-4DB2-BD59-A6C34878D82A}">
                        <a16:rowId xmlns:a16="http://schemas.microsoft.com/office/drawing/2014/main" val="2430779043"/>
                      </a:ext>
                    </a:extLst>
                  </a:tr>
                  <a:tr h="259080">
                    <a:tc>
                      <a:txBody>
                        <a:bodyPr/>
                        <a:lstStyle/>
                        <a:p>
                          <a:r>
                            <a:rPr lang="en-US" sz="1100" dirty="0"/>
                            <a:t>Dynamic range</a:t>
                          </a:r>
                        </a:p>
                      </a:txBody>
                      <a:tcPr/>
                    </a:tc>
                    <a:tc>
                      <a:txBody>
                        <a:bodyPr/>
                        <a:lstStyle/>
                        <a:p>
                          <a:r>
                            <a:rPr lang="en-US" sz="1100" dirty="0"/>
                            <a:t>1.3 V</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Chip configurable</a:t>
                          </a:r>
                        </a:p>
                      </a:txBody>
                      <a:tcPr/>
                    </a:tc>
                    <a:extLst>
                      <a:ext uri="{0D108BD9-81ED-4DB2-BD59-A6C34878D82A}">
                        <a16:rowId xmlns:a16="http://schemas.microsoft.com/office/drawing/2014/main" val="2275490188"/>
                      </a:ext>
                    </a:extLst>
                  </a:tr>
                  <a:tr h="259080">
                    <a:tc>
                      <a:txBody>
                        <a:bodyPr/>
                        <a:lstStyle/>
                        <a:p>
                          <a:r>
                            <a:rPr lang="en-US" sz="1100" dirty="0"/>
                            <a:t>ADC resolution</a:t>
                          </a:r>
                        </a:p>
                      </a:txBody>
                      <a:tcPr/>
                    </a:tc>
                    <a:tc>
                      <a:txBody>
                        <a:bodyPr/>
                        <a:lstStyle/>
                        <a:p>
                          <a:r>
                            <a:rPr lang="en-US" sz="1100" dirty="0"/>
                            <a:t>8 bits</a:t>
                          </a:r>
                        </a:p>
                      </a:txBody>
                      <a:tcPr/>
                    </a:tc>
                    <a:tc>
                      <a:txBody>
                        <a:bodyPr/>
                        <a:lstStyle/>
                        <a:p>
                          <a:endParaRPr lang="en-US" sz="1100"/>
                        </a:p>
                      </a:txBody>
                      <a:tcPr/>
                    </a:tc>
                    <a:extLst>
                      <a:ext uri="{0D108BD9-81ED-4DB2-BD59-A6C34878D82A}">
                        <a16:rowId xmlns:a16="http://schemas.microsoft.com/office/drawing/2014/main" val="1955921664"/>
                      </a:ext>
                    </a:extLst>
                  </a:tr>
                  <a:tr h="259080">
                    <a:tc>
                      <a:txBody>
                        <a:bodyPr/>
                        <a:lstStyle/>
                        <a:p>
                          <a:r>
                            <a:rPr lang="en-US" sz="1100" dirty="0"/>
                            <a:t>ADC LSB</a:t>
                          </a:r>
                        </a:p>
                      </a:txBody>
                      <a:tcPr/>
                    </a:tc>
                    <a:tc>
                      <a:txBody>
                        <a:bodyPr/>
                        <a:lstStyle/>
                        <a:p>
                          <a:r>
                            <a:rPr lang="en-US" sz="1100" dirty="0"/>
                            <a:t>4 mV</a:t>
                          </a:r>
                        </a:p>
                      </a:txBody>
                      <a:tcPr/>
                    </a:tc>
                    <a:tc>
                      <a:txBody>
                        <a:bodyPr/>
                        <a:lstStyle/>
                        <a:p>
                          <a:r>
                            <a:rPr lang="en-US" sz="1100" dirty="0"/>
                            <a:t>Chip configurable</a:t>
                          </a:r>
                        </a:p>
                      </a:txBody>
                      <a:tcPr/>
                    </a:tc>
                    <a:extLst>
                      <a:ext uri="{0D108BD9-81ED-4DB2-BD59-A6C34878D82A}">
                        <a16:rowId xmlns:a16="http://schemas.microsoft.com/office/drawing/2014/main" val="2556017860"/>
                      </a:ext>
                    </a:extLst>
                  </a:tr>
                  <a:tr h="259080">
                    <a:tc>
                      <a:txBody>
                        <a:bodyPr/>
                        <a:lstStyle/>
                        <a:p>
                          <a:r>
                            <a:rPr lang="en-US" sz="1100" dirty="0"/>
                            <a:t>Threshold range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0 to 1.8 V</a:t>
                          </a:r>
                        </a:p>
                      </a:txBody>
                      <a:tcPr/>
                    </a:tc>
                    <a:tc>
                      <a:txBody>
                        <a:bodyPr/>
                        <a:lstStyle/>
                        <a:p>
                          <a:r>
                            <a:rPr lang="en-US" sz="1100" dirty="0"/>
                            <a:t>Channel configurable</a:t>
                          </a:r>
                        </a:p>
                      </a:txBody>
                      <a:tcPr/>
                    </a:tc>
                    <a:extLst>
                      <a:ext uri="{0D108BD9-81ED-4DB2-BD59-A6C34878D82A}">
                        <a16:rowId xmlns:a16="http://schemas.microsoft.com/office/drawing/2014/main" val="1008661334"/>
                      </a:ext>
                    </a:extLst>
                  </a:tr>
                  <a:tr h="259080">
                    <a:tc>
                      <a:txBody>
                        <a:bodyPr/>
                        <a:lstStyle/>
                        <a:p>
                          <a:r>
                            <a:rPr lang="en-US" sz="1100" dirty="0"/>
                            <a:t>Threshold resolution</a:t>
                          </a:r>
                        </a:p>
                      </a:txBody>
                      <a:tcPr/>
                    </a:tc>
                    <a:tc>
                      <a:txBody>
                        <a:bodyPr/>
                        <a:lstStyle/>
                        <a:p>
                          <a:r>
                            <a:rPr lang="en-US" sz="1100" dirty="0"/>
                            <a:t>1.5 mV</a:t>
                          </a:r>
                        </a:p>
                      </a:txBody>
                      <a:tcPr/>
                    </a:tc>
                    <a:tc>
                      <a:txBody>
                        <a:bodyPr/>
                        <a:lstStyle/>
                        <a:p>
                          <a:endParaRPr lang="en-US" sz="1100" dirty="0"/>
                        </a:p>
                      </a:txBody>
                      <a:tcPr/>
                    </a:tc>
                    <a:extLst>
                      <a:ext uri="{0D108BD9-81ED-4DB2-BD59-A6C34878D82A}">
                        <a16:rowId xmlns:a16="http://schemas.microsoft.com/office/drawing/2014/main" val="2698624896"/>
                      </a:ext>
                    </a:extLst>
                  </a:tr>
                  <a:tr h="259080">
                    <a:tc>
                      <a:txBody>
                        <a:bodyPr/>
                        <a:lstStyle/>
                        <a:p>
                          <a:r>
                            <a:rPr lang="en-US" sz="1100" dirty="0"/>
                            <a:t>Channel linearity</a:t>
                          </a:r>
                        </a:p>
                      </a:txBody>
                      <a:tcPr/>
                    </a:tc>
                    <a:tc>
                      <a:txBody>
                        <a:bodyPr/>
                        <a:lstStyle/>
                        <a:p>
                          <a:r>
                            <a:rPr lang="en-US" sz="1100" dirty="0"/>
                            <a:t>&lt; 1.2%</a:t>
                          </a:r>
                        </a:p>
                      </a:txBody>
                      <a:tcPr/>
                    </a:tc>
                    <a:tc>
                      <a:txBody>
                        <a:bodyPr/>
                        <a:lstStyle/>
                        <a:p>
                          <a:r>
                            <a:rPr lang="en-US" sz="1100" dirty="0"/>
                            <a:t>Pre-calibration</a:t>
                          </a:r>
                        </a:p>
                      </a:txBody>
                      <a:tcPr/>
                    </a:tc>
                    <a:extLst>
                      <a:ext uri="{0D108BD9-81ED-4DB2-BD59-A6C34878D82A}">
                        <a16:rowId xmlns:a16="http://schemas.microsoft.com/office/drawing/2014/main" val="1756777507"/>
                      </a:ext>
                    </a:extLst>
                  </a:tr>
                  <a:tr h="259080">
                    <a:tc>
                      <a:txBody>
                        <a:bodyPr/>
                        <a:lstStyle/>
                        <a:p>
                          <a:r>
                            <a:rPr lang="en-US" sz="1100" dirty="0"/>
                            <a:t>Multi-hit separation time</a:t>
                          </a:r>
                        </a:p>
                      </a:txBody>
                      <a:tcPr/>
                    </a:tc>
                    <a:tc>
                      <a:txBody>
                        <a:bodyPr/>
                        <a:lstStyle/>
                        <a:p>
                          <a:endParaRPr lang="en-US"/>
                        </a:p>
                      </a:txBody>
                      <a:tcPr>
                        <a:blipFill>
                          <a:blip r:embed="rId2"/>
                          <a:stretch>
                            <a:fillRect l="-117500" t="-1042857" r="-111667" b="-114286"/>
                          </a:stretch>
                        </a:blipFill>
                      </a:tcPr>
                    </a:tc>
                    <a:tc>
                      <a:txBody>
                        <a:bodyPr/>
                        <a:lstStyle/>
                        <a:p>
                          <a:r>
                            <a:rPr lang="en-US" sz="1100" dirty="0"/>
                            <a:t>Chip configurable</a:t>
                          </a:r>
                        </a:p>
                      </a:txBody>
                      <a:tcPr/>
                    </a:tc>
                    <a:extLst>
                      <a:ext uri="{0D108BD9-81ED-4DB2-BD59-A6C34878D82A}">
                        <a16:rowId xmlns:a16="http://schemas.microsoft.com/office/drawing/2014/main" val="2990723013"/>
                      </a:ext>
                    </a:extLst>
                  </a:tr>
                  <a:tr h="259080">
                    <a:tc>
                      <a:txBody>
                        <a:bodyPr/>
                        <a:lstStyle/>
                        <a:p>
                          <a:r>
                            <a:rPr lang="en-US" sz="1100" dirty="0"/>
                            <a:t>Operating temperature</a:t>
                          </a:r>
                        </a:p>
                      </a:txBody>
                      <a:tcPr/>
                    </a:tc>
                    <a:tc>
                      <a:txBody>
                        <a:bodyPr/>
                        <a:lstStyle/>
                        <a:p>
                          <a:r>
                            <a:rPr lang="en-US" sz="1100" dirty="0"/>
                            <a:t>80 to 300 K</a:t>
                          </a:r>
                        </a:p>
                      </a:txBody>
                      <a:tcPr/>
                    </a:tc>
                    <a:tc>
                      <a:txBody>
                        <a:bodyPr/>
                        <a:lstStyle/>
                        <a:p>
                          <a:endParaRPr lang="en-US" sz="1100" dirty="0"/>
                        </a:p>
                      </a:txBody>
                      <a:tcPr/>
                    </a:tc>
                    <a:extLst>
                      <a:ext uri="{0D108BD9-81ED-4DB2-BD59-A6C34878D82A}">
                        <a16:rowId xmlns:a16="http://schemas.microsoft.com/office/drawing/2014/main" val="172881774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7" name="Table 6">
                <a:extLst>
                  <a:ext uri="{FF2B5EF4-FFF2-40B4-BE49-F238E27FC236}">
                    <a16:creationId xmlns:a16="http://schemas.microsoft.com/office/drawing/2014/main" id="{F22DDC09-2C25-1A42-D026-9CC95E36912D}"/>
                  </a:ext>
                </a:extLst>
              </p:cNvPr>
              <p:cNvGraphicFramePr>
                <a:graphicFrameLocks/>
              </p:cNvGraphicFramePr>
              <p:nvPr>
                <p:extLst>
                  <p:ext uri="{D42A27DB-BD31-4B8C-83A1-F6EECF244321}">
                    <p14:modId xmlns:p14="http://schemas.microsoft.com/office/powerpoint/2010/main" val="3714340334"/>
                  </p:ext>
                </p:extLst>
              </p:nvPr>
            </p:nvGraphicFramePr>
            <p:xfrm>
              <a:off x="7209685" y="1883756"/>
              <a:ext cx="4107071" cy="3520440"/>
            </p:xfrm>
            <a:graphic>
              <a:graphicData uri="http://schemas.openxmlformats.org/drawingml/2006/table">
                <a:tbl>
                  <a:tblPr firstRow="1" bandRow="1">
                    <a:tableStyleId>{5C22544A-7EE6-4342-B048-85BDC9FD1C3A}</a:tableStyleId>
                  </a:tblPr>
                  <a:tblGrid>
                    <a:gridCol w="1467879">
                      <a:extLst>
                        <a:ext uri="{9D8B030D-6E8A-4147-A177-3AD203B41FA5}">
                          <a16:colId xmlns:a16="http://schemas.microsoft.com/office/drawing/2014/main" val="988444081"/>
                        </a:ext>
                      </a:extLst>
                    </a:gridCol>
                    <a:gridCol w="1118081">
                      <a:extLst>
                        <a:ext uri="{9D8B030D-6E8A-4147-A177-3AD203B41FA5}">
                          <a16:colId xmlns:a16="http://schemas.microsoft.com/office/drawing/2014/main" val="2536177856"/>
                        </a:ext>
                      </a:extLst>
                    </a:gridCol>
                    <a:gridCol w="1521111">
                      <a:extLst>
                        <a:ext uri="{9D8B030D-6E8A-4147-A177-3AD203B41FA5}">
                          <a16:colId xmlns:a16="http://schemas.microsoft.com/office/drawing/2014/main" val="624979007"/>
                        </a:ext>
                      </a:extLst>
                    </a:gridCol>
                  </a:tblGrid>
                  <a:tr h="227824">
                    <a:tc>
                      <a:txBody>
                        <a:bodyPr/>
                        <a:lstStyle/>
                        <a:p>
                          <a:r>
                            <a:rPr lang="en-US" sz="1100" dirty="0"/>
                            <a:t>Specification</a:t>
                          </a:r>
                        </a:p>
                      </a:txBody>
                      <a:tcPr/>
                    </a:tc>
                    <a:tc>
                      <a:txBody>
                        <a:bodyPr/>
                        <a:lstStyle/>
                        <a:p>
                          <a:r>
                            <a:rPr lang="en-US" sz="1100" dirty="0"/>
                            <a:t>Value</a:t>
                          </a:r>
                        </a:p>
                      </a:txBody>
                      <a:tcPr/>
                    </a:tc>
                    <a:tc>
                      <a:txBody>
                        <a:bodyPr/>
                        <a:lstStyle/>
                        <a:p>
                          <a:r>
                            <a:rPr lang="en-US" sz="1100" dirty="0"/>
                            <a:t>Comment</a:t>
                          </a:r>
                        </a:p>
                      </a:txBody>
                      <a:tcPr/>
                    </a:tc>
                    <a:extLst>
                      <a:ext uri="{0D108BD9-81ED-4DB2-BD59-A6C34878D82A}">
                        <a16:rowId xmlns:a16="http://schemas.microsoft.com/office/drawing/2014/main" val="3050010693"/>
                      </a:ext>
                    </a:extLst>
                  </a:tr>
                  <a:tr h="227824">
                    <a:tc>
                      <a:txBody>
                        <a:bodyPr/>
                        <a:lstStyle/>
                        <a:p>
                          <a:r>
                            <a:rPr lang="en-US" sz="1100" dirty="0"/>
                            <a:t>Heat density</a:t>
                          </a:r>
                        </a:p>
                      </a:txBody>
                      <a:tcPr/>
                    </a:tc>
                    <a:tc>
                      <a:txBody>
                        <a:bodyPr/>
                        <a:lstStyle/>
                        <a:p>
                          <a:r>
                            <a:rPr lang="en-US" sz="1100" dirty="0"/>
                            <a:t>~13 </a:t>
                          </a:r>
                          <a:r>
                            <a:rPr lang="en-US" sz="1100" dirty="0" err="1"/>
                            <a:t>mW</a:t>
                          </a:r>
                          <a:r>
                            <a:rPr lang="en-US" sz="1100" dirty="0"/>
                            <a:t>/ASIC</a:t>
                          </a:r>
                        </a:p>
                      </a:txBody>
                      <a:tcPr/>
                    </a:tc>
                    <a:tc>
                      <a:txBody>
                        <a:bodyPr/>
                        <a:lstStyle/>
                        <a:p>
                          <a:endParaRPr lang="en-US" sz="1100" dirty="0"/>
                        </a:p>
                      </a:txBody>
                      <a:tcPr/>
                    </a:tc>
                    <a:extLst>
                      <a:ext uri="{0D108BD9-81ED-4DB2-BD59-A6C34878D82A}">
                        <a16:rowId xmlns:a16="http://schemas.microsoft.com/office/drawing/2014/main" val="1473067065"/>
                      </a:ext>
                    </a:extLst>
                  </a:tr>
                  <a:tr h="375240">
                    <a:tc>
                      <a:txBody>
                        <a:bodyPr/>
                        <a:lstStyle/>
                        <a:p>
                          <a:r>
                            <a:rPr lang="en-US" sz="1100" dirty="0"/>
                            <a:t>Pixel multiplexing</a:t>
                          </a:r>
                        </a:p>
                      </a:txBody>
                      <a:tcPr/>
                    </a:tc>
                    <a:tc>
                      <a:txBody>
                        <a:bodyPr/>
                        <a:lstStyle/>
                        <a:p>
                          <a:r>
                            <a:rPr lang="en-US" sz="1100" dirty="0"/>
                            <a:t>6.4k channels/cable</a:t>
                          </a:r>
                        </a:p>
                      </a:txBody>
                      <a:tcPr/>
                    </a:tc>
                    <a:tc>
                      <a:txBody>
                        <a:bodyPr/>
                        <a:lstStyle/>
                        <a:p>
                          <a:endParaRPr lang="en-US" sz="1100" dirty="0"/>
                        </a:p>
                      </a:txBody>
                      <a:tcPr/>
                    </a:tc>
                    <a:extLst>
                      <a:ext uri="{0D108BD9-81ED-4DB2-BD59-A6C34878D82A}">
                        <a16:rowId xmlns:a16="http://schemas.microsoft.com/office/drawing/2014/main" val="658985544"/>
                      </a:ext>
                    </a:extLst>
                  </a:tr>
                  <a:tr h="227824">
                    <a:tc>
                      <a:txBody>
                        <a:bodyPr/>
                        <a:lstStyle/>
                        <a:p>
                          <a:r>
                            <a:rPr lang="en-US" sz="1100" dirty="0"/>
                            <a:t>Noise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~850 e</a:t>
                          </a:r>
                          <a:r>
                            <a:rPr lang="en-US" sz="1100" baseline="30000" dirty="0"/>
                            <a:t>-</a:t>
                          </a:r>
                          <a:r>
                            <a:rPr lang="en-US" sz="1100" baseline="0" dirty="0"/>
                            <a:t> ENC</a:t>
                          </a:r>
                          <a:endParaRPr lang="en-US" sz="11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p>
                      </a:txBody>
                      <a:tcPr/>
                    </a:tc>
                    <a:extLst>
                      <a:ext uri="{0D108BD9-81ED-4DB2-BD59-A6C34878D82A}">
                        <a16:rowId xmlns:a16="http://schemas.microsoft.com/office/drawing/2014/main" val="1490943464"/>
                      </a:ext>
                    </a:extLst>
                  </a:tr>
                  <a:tr h="227824">
                    <a:tc>
                      <a:txBody>
                        <a:bodyPr/>
                        <a:lstStyle/>
                        <a:p>
                          <a:r>
                            <a:rPr lang="en-US" sz="1100" dirty="0"/>
                            <a:t>Tile leakage current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&lt; 5 e</a:t>
                          </a:r>
                          <a:r>
                            <a:rPr lang="en-US" sz="1100" baseline="30000" dirty="0"/>
                            <a:t>-</a:t>
                          </a:r>
                          <a:r>
                            <a:rPr lang="en-US" sz="1100" baseline="0" dirty="0"/>
                            <a:t> / 500 </a:t>
                          </a:r>
                          <a14:m>
                            <m:oMath xmlns:m="http://schemas.openxmlformats.org/officeDocument/2006/math">
                              <m:r>
                                <a:rPr lang="en-US" sz="1100" b="0" i="1" baseline="0" smtClean="0">
                                  <a:latin typeface="Cambria Math" panose="02040503050406030204" pitchFamily="18" charset="0"/>
                                </a:rPr>
                                <m:t>𝜇</m:t>
                              </m:r>
                            </m:oMath>
                          </a14:m>
                          <a:r>
                            <a:rPr lang="en-US" sz="1100" dirty="0"/>
                            <a:t>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p>
                      </a:txBody>
                      <a:tcPr/>
                    </a:tc>
                    <a:extLst>
                      <a:ext uri="{0D108BD9-81ED-4DB2-BD59-A6C34878D82A}">
                        <a16:rowId xmlns:a16="http://schemas.microsoft.com/office/drawing/2014/main" val="2641965172"/>
                      </a:ext>
                    </a:extLst>
                  </a:tr>
                  <a:tr h="227824">
                    <a:tc>
                      <a:txBody>
                        <a:bodyPr/>
                        <a:lstStyle/>
                        <a:p>
                          <a:r>
                            <a:rPr lang="en-US" sz="1100" dirty="0"/>
                            <a:t>Charge resolution</a:t>
                          </a:r>
                        </a:p>
                      </a:txBody>
                      <a:tcPr/>
                    </a:tc>
                    <a:tc>
                      <a:txBody>
                        <a:bodyPr/>
                        <a:lstStyle/>
                        <a:p>
                          <a:r>
                            <a:rPr lang="en-US" sz="1100" dirty="0"/>
                            <a:t>&lt; 1200  e</a:t>
                          </a:r>
                          <a:r>
                            <a:rPr lang="en-US" sz="1100" baseline="30000" dirty="0"/>
                            <a:t>-</a:t>
                          </a:r>
                          <a:r>
                            <a:rPr lang="en-US" sz="1100" baseline="0" dirty="0"/>
                            <a:t> </a:t>
                          </a:r>
                          <a:endParaRPr lang="en-US" sz="1100" dirty="0"/>
                        </a:p>
                      </a:txBody>
                      <a:tcPr/>
                    </a:tc>
                    <a:tc>
                      <a:txBody>
                        <a:bodyPr/>
                        <a:lstStyle/>
                        <a:p>
                          <a:r>
                            <a:rPr lang="en-US" sz="1100" dirty="0"/>
                            <a:t>&lt; 5% MIP charge</a:t>
                          </a:r>
                        </a:p>
                      </a:txBody>
                      <a:tcPr/>
                    </a:tc>
                    <a:extLst>
                      <a:ext uri="{0D108BD9-81ED-4DB2-BD59-A6C34878D82A}">
                        <a16:rowId xmlns:a16="http://schemas.microsoft.com/office/drawing/2014/main" val="249097120"/>
                      </a:ext>
                    </a:extLst>
                  </a:tr>
                  <a:tr h="375240">
                    <a:tc>
                      <a:txBody>
                        <a:bodyPr/>
                        <a:lstStyle/>
                        <a:p>
                          <a:r>
                            <a:rPr lang="en-US" sz="1100" dirty="0"/>
                            <a:t>Spatial resolution</a:t>
                          </a:r>
                        </a:p>
                      </a:txBody>
                      <a:tcPr/>
                    </a:tc>
                    <a:tc>
                      <a:txBody>
                        <a:bodyPr/>
                        <a:lstStyle/>
                        <a:p>
                          <a:r>
                            <a:rPr lang="en-US" sz="1100" dirty="0"/>
                            <a:t>1.1 to 1.3 mm</a:t>
                          </a:r>
                        </a:p>
                      </a:txBody>
                      <a:tcPr/>
                    </a:tc>
                    <a:tc>
                      <a:txBody>
                        <a:bodyPr/>
                        <a:lstStyle/>
                        <a:p>
                          <a:r>
                            <a:rPr lang="en-US" sz="1100" dirty="0"/>
                            <a:t>Geometry dependent</a:t>
                          </a:r>
                        </a:p>
                      </a:txBody>
                      <a:tcPr/>
                    </a:tc>
                    <a:extLst>
                      <a:ext uri="{0D108BD9-81ED-4DB2-BD59-A6C34878D82A}">
                        <a16:rowId xmlns:a16="http://schemas.microsoft.com/office/drawing/2014/main" val="3547629851"/>
                      </a:ext>
                    </a:extLst>
                  </a:tr>
                  <a:tr h="227824">
                    <a:tc>
                      <a:txBody>
                        <a:bodyPr/>
                        <a:lstStyle/>
                        <a:p>
                          <a:r>
                            <a:rPr lang="en-US" sz="1100" dirty="0"/>
                            <a:t>Timing resolution</a:t>
                          </a:r>
                        </a:p>
                      </a:txBody>
                      <a:tcPr/>
                    </a:tc>
                    <a:tc>
                      <a:txBody>
                        <a:bodyPr/>
                        <a:lstStyle/>
                        <a:p>
                          <a:r>
                            <a:rPr lang="en-US" sz="1100" dirty="0"/>
                            <a:t>0.7 </a:t>
                          </a:r>
                          <a14:m>
                            <m:oMath xmlns:m="http://schemas.openxmlformats.org/officeDocument/2006/math">
                              <m:r>
                                <a:rPr lang="en-US" sz="1100" b="0" i="1" smtClean="0">
                                  <a:latin typeface="Cambria Math" panose="02040503050406030204" pitchFamily="18" charset="0"/>
                                </a:rPr>
                                <m:t>𝜇</m:t>
                              </m:r>
                            </m:oMath>
                          </a14:m>
                          <a:r>
                            <a:rPr lang="en-US" sz="1100" dirty="0"/>
                            <a:t>s</a:t>
                          </a:r>
                        </a:p>
                      </a:txBody>
                      <a:tcPr/>
                    </a:tc>
                    <a:tc>
                      <a:txBody>
                        <a:bodyPr/>
                        <a:lstStyle/>
                        <a:p>
                          <a:r>
                            <a:rPr lang="en-US" sz="1100" dirty="0"/>
                            <a:t>Chip configurable</a:t>
                          </a:r>
                        </a:p>
                      </a:txBody>
                      <a:tcPr/>
                    </a:tc>
                    <a:extLst>
                      <a:ext uri="{0D108BD9-81ED-4DB2-BD59-A6C34878D82A}">
                        <a16:rowId xmlns:a16="http://schemas.microsoft.com/office/drawing/2014/main" val="2430779043"/>
                      </a:ext>
                    </a:extLst>
                  </a:tr>
                  <a:tr h="227824">
                    <a:tc>
                      <a:txBody>
                        <a:bodyPr/>
                        <a:lstStyle/>
                        <a:p>
                          <a:r>
                            <a:rPr lang="en-US" sz="1100" dirty="0"/>
                            <a:t>Saturation level</a:t>
                          </a:r>
                        </a:p>
                      </a:txBody>
                      <a:tcPr/>
                    </a:tc>
                    <a:tc>
                      <a:txBody>
                        <a:bodyPr/>
                        <a:lstStyle/>
                        <a:p>
                          <a:r>
                            <a:rPr lang="en-US" sz="1100" dirty="0"/>
                            <a:t>&gt; 200 </a:t>
                          </a:r>
                          <a:r>
                            <a:rPr lang="en-US" sz="1100" dirty="0" err="1"/>
                            <a:t>ke</a:t>
                          </a:r>
                          <a:r>
                            <a:rPr lang="en-US" sz="1100" baseline="30000" dirty="0"/>
                            <a:t>-</a:t>
                          </a:r>
                          <a:r>
                            <a:rPr lang="en-US" sz="1100" baseline="0" dirty="0"/>
                            <a:t> </a:t>
                          </a:r>
                          <a:endParaRPr lang="en-US" sz="1100" dirty="0"/>
                        </a:p>
                      </a:txBody>
                      <a:tcPr/>
                    </a:tc>
                    <a:tc>
                      <a:txBody>
                        <a:bodyPr/>
                        <a:lstStyle/>
                        <a:p>
                          <a:endParaRPr lang="en-US" sz="1100" dirty="0"/>
                        </a:p>
                      </a:txBody>
                      <a:tcPr/>
                    </a:tc>
                    <a:extLst>
                      <a:ext uri="{0D108BD9-81ED-4DB2-BD59-A6C34878D82A}">
                        <a16:rowId xmlns:a16="http://schemas.microsoft.com/office/drawing/2014/main" val="2275490188"/>
                      </a:ext>
                    </a:extLst>
                  </a:tr>
                  <a:tr h="227824">
                    <a:tc>
                      <a:txBody>
                        <a:bodyPr/>
                        <a:lstStyle/>
                        <a:p>
                          <a:r>
                            <a:rPr lang="en-US" sz="1100" dirty="0"/>
                            <a:t>Triggering efficiency</a:t>
                          </a:r>
                        </a:p>
                      </a:txBody>
                      <a:tcPr/>
                    </a:tc>
                    <a:tc>
                      <a:txBody>
                        <a:bodyPr/>
                        <a:lstStyle/>
                        <a:p>
                          <a:r>
                            <a:rPr lang="en-US" sz="1100" dirty="0"/>
                            <a:t>~80% for MIP</a:t>
                          </a:r>
                        </a:p>
                      </a:txBody>
                      <a:tcPr/>
                    </a:tc>
                    <a:tc>
                      <a:txBody>
                        <a:bodyPr/>
                        <a:lstStyle/>
                        <a:p>
                          <a:endParaRPr lang="en-US" sz="1100" dirty="0"/>
                        </a:p>
                      </a:txBody>
                      <a:tcPr/>
                    </a:tc>
                    <a:extLst>
                      <a:ext uri="{0D108BD9-81ED-4DB2-BD59-A6C34878D82A}">
                        <a16:rowId xmlns:a16="http://schemas.microsoft.com/office/drawing/2014/main" val="2556017860"/>
                      </a:ext>
                    </a:extLst>
                  </a:tr>
                  <a:tr h="227824">
                    <a:tc>
                      <a:txBody>
                        <a:bodyPr/>
                        <a:lstStyle/>
                        <a:p>
                          <a:r>
                            <a:rPr lang="en-US" sz="1100" dirty="0"/>
                            <a:t>MIP S:N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&gt;20:1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p>
                      </a:txBody>
                      <a:tcPr/>
                    </a:tc>
                    <a:extLst>
                      <a:ext uri="{0D108BD9-81ED-4DB2-BD59-A6C34878D82A}">
                        <a16:rowId xmlns:a16="http://schemas.microsoft.com/office/drawing/2014/main" val="1008661334"/>
                      </a:ext>
                    </a:extLst>
                  </a:tr>
                </a:tbl>
              </a:graphicData>
            </a:graphic>
          </p:graphicFrame>
        </mc:Choice>
        <mc:Fallback>
          <p:graphicFrame>
            <p:nvGraphicFramePr>
              <p:cNvPr id="7" name="Table 6">
                <a:extLst>
                  <a:ext uri="{FF2B5EF4-FFF2-40B4-BE49-F238E27FC236}">
                    <a16:creationId xmlns:a16="http://schemas.microsoft.com/office/drawing/2014/main" id="{F22DDC09-2C25-1A42-D026-9CC95E36912D}"/>
                  </a:ext>
                </a:extLst>
              </p:cNvPr>
              <p:cNvGraphicFramePr>
                <a:graphicFrameLocks/>
              </p:cNvGraphicFramePr>
              <p:nvPr>
                <p:extLst>
                  <p:ext uri="{D42A27DB-BD31-4B8C-83A1-F6EECF244321}">
                    <p14:modId xmlns:p14="http://schemas.microsoft.com/office/powerpoint/2010/main" val="3714340334"/>
                  </p:ext>
                </p:extLst>
              </p:nvPr>
            </p:nvGraphicFramePr>
            <p:xfrm>
              <a:off x="7209685" y="1883756"/>
              <a:ext cx="4107071" cy="3520440"/>
            </p:xfrm>
            <a:graphic>
              <a:graphicData uri="http://schemas.openxmlformats.org/drawingml/2006/table">
                <a:tbl>
                  <a:tblPr firstRow="1" bandRow="1">
                    <a:tableStyleId>{5C22544A-7EE6-4342-B048-85BDC9FD1C3A}</a:tableStyleId>
                  </a:tblPr>
                  <a:tblGrid>
                    <a:gridCol w="1467879">
                      <a:extLst>
                        <a:ext uri="{9D8B030D-6E8A-4147-A177-3AD203B41FA5}">
                          <a16:colId xmlns:a16="http://schemas.microsoft.com/office/drawing/2014/main" val="988444081"/>
                        </a:ext>
                      </a:extLst>
                    </a:gridCol>
                    <a:gridCol w="1118081">
                      <a:extLst>
                        <a:ext uri="{9D8B030D-6E8A-4147-A177-3AD203B41FA5}">
                          <a16:colId xmlns:a16="http://schemas.microsoft.com/office/drawing/2014/main" val="2536177856"/>
                        </a:ext>
                      </a:extLst>
                    </a:gridCol>
                    <a:gridCol w="1521111">
                      <a:extLst>
                        <a:ext uri="{9D8B030D-6E8A-4147-A177-3AD203B41FA5}">
                          <a16:colId xmlns:a16="http://schemas.microsoft.com/office/drawing/2014/main" val="624979007"/>
                        </a:ext>
                      </a:extLst>
                    </a:gridCol>
                  </a:tblGrid>
                  <a:tr h="259080">
                    <a:tc>
                      <a:txBody>
                        <a:bodyPr/>
                        <a:lstStyle/>
                        <a:p>
                          <a:r>
                            <a:rPr lang="en-US" sz="1100" dirty="0"/>
                            <a:t>Specification</a:t>
                          </a:r>
                        </a:p>
                      </a:txBody>
                      <a:tcPr/>
                    </a:tc>
                    <a:tc>
                      <a:txBody>
                        <a:bodyPr/>
                        <a:lstStyle/>
                        <a:p>
                          <a:r>
                            <a:rPr lang="en-US" sz="1100" dirty="0"/>
                            <a:t>Value</a:t>
                          </a:r>
                        </a:p>
                      </a:txBody>
                      <a:tcPr/>
                    </a:tc>
                    <a:tc>
                      <a:txBody>
                        <a:bodyPr/>
                        <a:lstStyle/>
                        <a:p>
                          <a:r>
                            <a:rPr lang="en-US" sz="1100" dirty="0"/>
                            <a:t>Comment</a:t>
                          </a:r>
                        </a:p>
                      </a:txBody>
                      <a:tcPr/>
                    </a:tc>
                    <a:extLst>
                      <a:ext uri="{0D108BD9-81ED-4DB2-BD59-A6C34878D82A}">
                        <a16:rowId xmlns:a16="http://schemas.microsoft.com/office/drawing/2014/main" val="3050010693"/>
                      </a:ext>
                    </a:extLst>
                  </a:tr>
                  <a:tr h="259080">
                    <a:tc>
                      <a:txBody>
                        <a:bodyPr/>
                        <a:lstStyle/>
                        <a:p>
                          <a:r>
                            <a:rPr lang="en-US" sz="1100" dirty="0"/>
                            <a:t>Heat density</a:t>
                          </a:r>
                        </a:p>
                      </a:txBody>
                      <a:tcPr/>
                    </a:tc>
                    <a:tc>
                      <a:txBody>
                        <a:bodyPr/>
                        <a:lstStyle/>
                        <a:p>
                          <a:r>
                            <a:rPr lang="en-US" sz="1100" dirty="0"/>
                            <a:t>~13 </a:t>
                          </a:r>
                          <a:r>
                            <a:rPr lang="en-US" sz="1100" dirty="0" err="1"/>
                            <a:t>mW</a:t>
                          </a:r>
                          <a:r>
                            <a:rPr lang="en-US" sz="1100" dirty="0"/>
                            <a:t>/ASIC</a:t>
                          </a:r>
                        </a:p>
                      </a:txBody>
                      <a:tcPr/>
                    </a:tc>
                    <a:tc>
                      <a:txBody>
                        <a:bodyPr/>
                        <a:lstStyle/>
                        <a:p>
                          <a:endParaRPr lang="en-US" sz="1100" dirty="0"/>
                        </a:p>
                      </a:txBody>
                      <a:tcPr/>
                    </a:tc>
                    <a:extLst>
                      <a:ext uri="{0D108BD9-81ED-4DB2-BD59-A6C34878D82A}">
                        <a16:rowId xmlns:a16="http://schemas.microsoft.com/office/drawing/2014/main" val="1473067065"/>
                      </a:ext>
                    </a:extLst>
                  </a:tr>
                  <a:tr h="594360">
                    <a:tc>
                      <a:txBody>
                        <a:bodyPr/>
                        <a:lstStyle/>
                        <a:p>
                          <a:r>
                            <a:rPr lang="en-US" sz="1100" dirty="0"/>
                            <a:t>Pixel multiplexing</a:t>
                          </a:r>
                        </a:p>
                      </a:txBody>
                      <a:tcPr/>
                    </a:tc>
                    <a:tc>
                      <a:txBody>
                        <a:bodyPr/>
                        <a:lstStyle/>
                        <a:p>
                          <a:r>
                            <a:rPr lang="en-US" sz="1100" dirty="0"/>
                            <a:t>6.4k channels/cable</a:t>
                          </a:r>
                        </a:p>
                      </a:txBody>
                      <a:tcPr/>
                    </a:tc>
                    <a:tc>
                      <a:txBody>
                        <a:bodyPr/>
                        <a:lstStyle/>
                        <a:p>
                          <a:endParaRPr lang="en-US" sz="1100" dirty="0"/>
                        </a:p>
                      </a:txBody>
                      <a:tcPr/>
                    </a:tc>
                    <a:extLst>
                      <a:ext uri="{0D108BD9-81ED-4DB2-BD59-A6C34878D82A}">
                        <a16:rowId xmlns:a16="http://schemas.microsoft.com/office/drawing/2014/main" val="658985544"/>
                      </a:ext>
                    </a:extLst>
                  </a:tr>
                  <a:tr h="259080">
                    <a:tc>
                      <a:txBody>
                        <a:bodyPr/>
                        <a:lstStyle/>
                        <a:p>
                          <a:r>
                            <a:rPr lang="en-US" sz="1100" dirty="0"/>
                            <a:t>Noise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~850 e</a:t>
                          </a:r>
                          <a:r>
                            <a:rPr lang="en-US" sz="1100" baseline="30000" dirty="0"/>
                            <a:t>-</a:t>
                          </a:r>
                          <a:r>
                            <a:rPr lang="en-US" sz="1100" baseline="0" dirty="0"/>
                            <a:t> ENC</a:t>
                          </a:r>
                          <a:endParaRPr lang="en-US" sz="11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p>
                      </a:txBody>
                      <a:tcPr/>
                    </a:tc>
                    <a:extLst>
                      <a:ext uri="{0D108BD9-81ED-4DB2-BD59-A6C34878D82A}">
                        <a16:rowId xmlns:a16="http://schemas.microsoft.com/office/drawing/2014/main" val="1490943464"/>
                      </a:ext>
                    </a:extLst>
                  </a:tr>
                  <a:tr h="259080">
                    <a:tc>
                      <a:txBody>
                        <a:bodyPr/>
                        <a:lstStyle/>
                        <a:p>
                          <a:r>
                            <a:rPr lang="en-US" sz="1100" dirty="0"/>
                            <a:t>Tile leakage current</a:t>
                          </a:r>
                        </a:p>
                      </a:txBody>
                      <a:tcPr/>
                    </a:tc>
                    <a:tc>
                      <a:txBody>
                        <a:bodyPr/>
                        <a:lstStyle/>
                        <a:p>
                          <a:endParaRPr lang="en-US"/>
                        </a:p>
                      </a:txBody>
                      <a:tcPr>
                        <a:blipFill>
                          <a:blip r:embed="rId3"/>
                          <a:stretch>
                            <a:fillRect l="-131461" t="-519048" r="-137079" b="-723810"/>
                          </a:stretch>
                        </a:blip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p>
                      </a:txBody>
                      <a:tcPr/>
                    </a:tc>
                    <a:extLst>
                      <a:ext uri="{0D108BD9-81ED-4DB2-BD59-A6C34878D82A}">
                        <a16:rowId xmlns:a16="http://schemas.microsoft.com/office/drawing/2014/main" val="2641965172"/>
                      </a:ext>
                    </a:extLst>
                  </a:tr>
                  <a:tr h="259080">
                    <a:tc>
                      <a:txBody>
                        <a:bodyPr/>
                        <a:lstStyle/>
                        <a:p>
                          <a:r>
                            <a:rPr lang="en-US" sz="1100" dirty="0"/>
                            <a:t>Charge resolution</a:t>
                          </a:r>
                        </a:p>
                      </a:txBody>
                      <a:tcPr/>
                    </a:tc>
                    <a:tc>
                      <a:txBody>
                        <a:bodyPr/>
                        <a:lstStyle/>
                        <a:p>
                          <a:r>
                            <a:rPr lang="en-US" sz="1100" dirty="0"/>
                            <a:t>&lt; 1200  e</a:t>
                          </a:r>
                          <a:r>
                            <a:rPr lang="en-US" sz="1100" baseline="30000" dirty="0"/>
                            <a:t>-</a:t>
                          </a:r>
                          <a:r>
                            <a:rPr lang="en-US" sz="1100" baseline="0" dirty="0"/>
                            <a:t> </a:t>
                          </a:r>
                          <a:endParaRPr lang="en-US" sz="1100" dirty="0"/>
                        </a:p>
                      </a:txBody>
                      <a:tcPr/>
                    </a:tc>
                    <a:tc>
                      <a:txBody>
                        <a:bodyPr/>
                        <a:lstStyle/>
                        <a:p>
                          <a:r>
                            <a:rPr lang="en-US" sz="1100" dirty="0"/>
                            <a:t>&lt; 5% MIP charge</a:t>
                          </a:r>
                        </a:p>
                      </a:txBody>
                      <a:tcPr/>
                    </a:tc>
                    <a:extLst>
                      <a:ext uri="{0D108BD9-81ED-4DB2-BD59-A6C34878D82A}">
                        <a16:rowId xmlns:a16="http://schemas.microsoft.com/office/drawing/2014/main" val="249097120"/>
                      </a:ext>
                    </a:extLst>
                  </a:tr>
                  <a:tr h="426720">
                    <a:tc>
                      <a:txBody>
                        <a:bodyPr/>
                        <a:lstStyle/>
                        <a:p>
                          <a:r>
                            <a:rPr lang="en-US" sz="1100" dirty="0"/>
                            <a:t>Spatial resolution</a:t>
                          </a:r>
                        </a:p>
                      </a:txBody>
                      <a:tcPr/>
                    </a:tc>
                    <a:tc>
                      <a:txBody>
                        <a:bodyPr/>
                        <a:lstStyle/>
                        <a:p>
                          <a:r>
                            <a:rPr lang="en-US" sz="1100" dirty="0"/>
                            <a:t>1.1 to 1.3 mm</a:t>
                          </a:r>
                        </a:p>
                      </a:txBody>
                      <a:tcPr/>
                    </a:tc>
                    <a:tc>
                      <a:txBody>
                        <a:bodyPr/>
                        <a:lstStyle/>
                        <a:p>
                          <a:r>
                            <a:rPr lang="en-US" sz="1100" dirty="0"/>
                            <a:t>Geometry dependent</a:t>
                          </a:r>
                        </a:p>
                      </a:txBody>
                      <a:tcPr/>
                    </a:tc>
                    <a:extLst>
                      <a:ext uri="{0D108BD9-81ED-4DB2-BD59-A6C34878D82A}">
                        <a16:rowId xmlns:a16="http://schemas.microsoft.com/office/drawing/2014/main" val="3547629851"/>
                      </a:ext>
                    </a:extLst>
                  </a:tr>
                  <a:tr h="259080">
                    <a:tc>
                      <a:txBody>
                        <a:bodyPr/>
                        <a:lstStyle/>
                        <a:p>
                          <a:r>
                            <a:rPr lang="en-US" sz="1100" dirty="0"/>
                            <a:t>Timing resolution</a:t>
                          </a:r>
                        </a:p>
                      </a:txBody>
                      <a:tcPr/>
                    </a:tc>
                    <a:tc>
                      <a:txBody>
                        <a:bodyPr/>
                        <a:lstStyle/>
                        <a:p>
                          <a:endParaRPr lang="en-US"/>
                        </a:p>
                      </a:txBody>
                      <a:tcPr>
                        <a:blipFill>
                          <a:blip r:embed="rId3"/>
                          <a:stretch>
                            <a:fillRect l="-131461" t="-920000" r="-137079" b="-390000"/>
                          </a:stretch>
                        </a:blipFill>
                      </a:tcPr>
                    </a:tc>
                    <a:tc>
                      <a:txBody>
                        <a:bodyPr/>
                        <a:lstStyle/>
                        <a:p>
                          <a:r>
                            <a:rPr lang="en-US" sz="1100" dirty="0"/>
                            <a:t>Chip configurable</a:t>
                          </a:r>
                        </a:p>
                      </a:txBody>
                      <a:tcPr/>
                    </a:tc>
                    <a:extLst>
                      <a:ext uri="{0D108BD9-81ED-4DB2-BD59-A6C34878D82A}">
                        <a16:rowId xmlns:a16="http://schemas.microsoft.com/office/drawing/2014/main" val="2430779043"/>
                      </a:ext>
                    </a:extLst>
                  </a:tr>
                  <a:tr h="259080">
                    <a:tc>
                      <a:txBody>
                        <a:bodyPr/>
                        <a:lstStyle/>
                        <a:p>
                          <a:r>
                            <a:rPr lang="en-US" sz="1100" dirty="0"/>
                            <a:t>Saturation level</a:t>
                          </a:r>
                        </a:p>
                      </a:txBody>
                      <a:tcPr/>
                    </a:tc>
                    <a:tc>
                      <a:txBody>
                        <a:bodyPr/>
                        <a:lstStyle/>
                        <a:p>
                          <a:r>
                            <a:rPr lang="en-US" sz="1100" dirty="0"/>
                            <a:t>&gt; 200 </a:t>
                          </a:r>
                          <a:r>
                            <a:rPr lang="en-US" sz="1100" dirty="0" err="1"/>
                            <a:t>ke</a:t>
                          </a:r>
                          <a:r>
                            <a:rPr lang="en-US" sz="1100" baseline="30000" dirty="0"/>
                            <a:t>-</a:t>
                          </a:r>
                          <a:r>
                            <a:rPr lang="en-US" sz="1100" baseline="0" dirty="0"/>
                            <a:t> </a:t>
                          </a:r>
                          <a:endParaRPr lang="en-US" sz="1100" dirty="0"/>
                        </a:p>
                      </a:txBody>
                      <a:tcPr/>
                    </a:tc>
                    <a:tc>
                      <a:txBody>
                        <a:bodyPr/>
                        <a:lstStyle/>
                        <a:p>
                          <a:endParaRPr lang="en-US" sz="1100" dirty="0"/>
                        </a:p>
                      </a:txBody>
                      <a:tcPr/>
                    </a:tc>
                    <a:extLst>
                      <a:ext uri="{0D108BD9-81ED-4DB2-BD59-A6C34878D82A}">
                        <a16:rowId xmlns:a16="http://schemas.microsoft.com/office/drawing/2014/main" val="2275490188"/>
                      </a:ext>
                    </a:extLst>
                  </a:tr>
                  <a:tr h="426720">
                    <a:tc>
                      <a:txBody>
                        <a:bodyPr/>
                        <a:lstStyle/>
                        <a:p>
                          <a:r>
                            <a:rPr lang="en-US" sz="1100" dirty="0"/>
                            <a:t>Triggering efficiency</a:t>
                          </a:r>
                        </a:p>
                      </a:txBody>
                      <a:tcPr/>
                    </a:tc>
                    <a:tc>
                      <a:txBody>
                        <a:bodyPr/>
                        <a:lstStyle/>
                        <a:p>
                          <a:r>
                            <a:rPr lang="en-US" sz="1100" dirty="0"/>
                            <a:t>~80% for MIP</a:t>
                          </a:r>
                        </a:p>
                      </a:txBody>
                      <a:tcPr/>
                    </a:tc>
                    <a:tc>
                      <a:txBody>
                        <a:bodyPr/>
                        <a:lstStyle/>
                        <a:p>
                          <a:endParaRPr lang="en-US" sz="1100" dirty="0"/>
                        </a:p>
                      </a:txBody>
                      <a:tcPr/>
                    </a:tc>
                    <a:extLst>
                      <a:ext uri="{0D108BD9-81ED-4DB2-BD59-A6C34878D82A}">
                        <a16:rowId xmlns:a16="http://schemas.microsoft.com/office/drawing/2014/main" val="2556017860"/>
                      </a:ext>
                    </a:extLst>
                  </a:tr>
                  <a:tr h="259080">
                    <a:tc>
                      <a:txBody>
                        <a:bodyPr/>
                        <a:lstStyle/>
                        <a:p>
                          <a:r>
                            <a:rPr lang="en-US" sz="1100" dirty="0"/>
                            <a:t>MIP S:N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&gt;20:1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p>
                      </a:txBody>
                      <a:tcPr/>
                    </a:tc>
                    <a:extLst>
                      <a:ext uri="{0D108BD9-81ED-4DB2-BD59-A6C34878D82A}">
                        <a16:rowId xmlns:a16="http://schemas.microsoft.com/office/drawing/2014/main" val="1008661334"/>
                      </a:ext>
                    </a:extLst>
                  </a:tr>
                </a:tbl>
              </a:graphicData>
            </a:graphic>
          </p:graphicFrame>
        </mc:Fallback>
      </mc:AlternateContent>
    </p:spTree>
    <p:extLst>
      <p:ext uri="{BB962C8B-B14F-4D97-AF65-F5344CB8AC3E}">
        <p14:creationId xmlns:p14="http://schemas.microsoft.com/office/powerpoint/2010/main" val="3559391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CF5008-01E2-ADC2-72D9-D846528D16B3}"/>
            </a:ext>
          </a:extLst>
        </p:cNvPr>
        <p:cNvGrpSpPr/>
        <p:nvPr/>
      </p:nvGrpSpPr>
      <p:grpSpPr>
        <a:xfrm>
          <a:off x="0" y="0"/>
          <a:ext cx="0" cy="0"/>
          <a:chOff x="0" y="0"/>
          <a:chExt cx="0" cy="0"/>
        </a:xfrm>
      </p:grpSpPr>
      <p:sp>
        <p:nvSpPr>
          <p:cNvPr id="5127" name="Rectangle 5126">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31" name="Rectangle 5130">
            <a:extLst>
              <a:ext uri="{FF2B5EF4-FFF2-40B4-BE49-F238E27FC236}">
                <a16:creationId xmlns:a16="http://schemas.microsoft.com/office/drawing/2014/main" id="{C1487210-3DC2-4CD7-97D2-075D2CE53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age4image949392096">
            <a:extLst>
              <a:ext uri="{FF2B5EF4-FFF2-40B4-BE49-F238E27FC236}">
                <a16:creationId xmlns:a16="http://schemas.microsoft.com/office/drawing/2014/main" id="{649C1904-B38E-3A53-FAE5-2F4E3ED077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8" r="3" b="3"/>
          <a:stretch/>
        </p:blipFill>
        <p:spPr bwMode="auto">
          <a:xfrm>
            <a:off x="-2373" y="10"/>
            <a:ext cx="4070725" cy="52730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page3image937998560">
            <a:extLst>
              <a:ext uri="{FF2B5EF4-FFF2-40B4-BE49-F238E27FC236}">
                <a16:creationId xmlns:a16="http://schemas.microsoft.com/office/drawing/2014/main" id="{508DFD18-E36A-AE6E-FCDB-91BC6F2BED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7703"/>
          <a:stretch/>
        </p:blipFill>
        <p:spPr bwMode="auto">
          <a:xfrm>
            <a:off x="4038600" y="10"/>
            <a:ext cx="4085050" cy="52730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D73F3C0-3AC1-DEAA-38C4-546C9D0965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577" r="12321"/>
          <a:stretch/>
        </p:blipFill>
        <p:spPr bwMode="auto">
          <a:xfrm>
            <a:off x="8117673" y="10"/>
            <a:ext cx="4085050" cy="5273097"/>
          </a:xfrm>
          <a:prstGeom prst="rect">
            <a:avLst/>
          </a:prstGeom>
          <a:noFill/>
          <a:extLst>
            <a:ext uri="{909E8E84-426E-40DD-AFC4-6F175D3DCCD1}">
              <a14:hiddenFill xmlns:a14="http://schemas.microsoft.com/office/drawing/2010/main">
                <a:solidFill>
                  <a:srgbClr val="FFFFFF"/>
                </a:solidFill>
              </a14:hiddenFill>
            </a:ext>
          </a:extLst>
        </p:spPr>
      </p:pic>
      <p:sp>
        <p:nvSpPr>
          <p:cNvPr id="5133" name="Rectangle 5132">
            <a:extLst>
              <a:ext uri="{FF2B5EF4-FFF2-40B4-BE49-F238E27FC236}">
                <a16:creationId xmlns:a16="http://schemas.microsoft.com/office/drawing/2014/main" id="{BC49B6E0-AC44-4C08-9792-FF75CAF35B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3110"/>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5" name="Rectangle 5134">
            <a:extLst>
              <a:ext uri="{FF2B5EF4-FFF2-40B4-BE49-F238E27FC236}">
                <a16:creationId xmlns:a16="http://schemas.microsoft.com/office/drawing/2014/main" id="{E317EE05-70B4-4EC2-88D4-385603BC5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73110"/>
            <a:ext cx="8115300" cy="1594270"/>
          </a:xfrm>
          <a:prstGeom prst="rect">
            <a:avLst/>
          </a:prstGeom>
          <a:gradFill>
            <a:gsLst>
              <a:gs pos="0">
                <a:schemeClr val="accent2">
                  <a:alpha val="0"/>
                </a:schemeClr>
              </a:gs>
              <a:gs pos="99000">
                <a:schemeClr val="accent2">
                  <a:alpha val="78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7" name="Rectangle 5136">
            <a:extLst>
              <a:ext uri="{FF2B5EF4-FFF2-40B4-BE49-F238E27FC236}">
                <a16:creationId xmlns:a16="http://schemas.microsoft.com/office/drawing/2014/main" id="{5EA4E486-95E6-4EDF-9F7F-25AF5913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91246" y="2583766"/>
            <a:ext cx="1600201" cy="6978889"/>
          </a:xfrm>
          <a:prstGeom prst="rect">
            <a:avLst/>
          </a:prstGeom>
          <a:gradFill>
            <a:gsLst>
              <a:gs pos="45000">
                <a:schemeClr val="accent4">
                  <a:alpha val="0"/>
                </a:schemeClr>
              </a:gs>
              <a:gs pos="99000">
                <a:schemeClr val="accent6">
                  <a:alpha val="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9" name="Rectangle 5138">
            <a:extLst>
              <a:ext uri="{FF2B5EF4-FFF2-40B4-BE49-F238E27FC236}">
                <a16:creationId xmlns:a16="http://schemas.microsoft.com/office/drawing/2014/main" id="{7688F717-E1C8-4768-9F1E-901533E61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10075" y="-25753"/>
            <a:ext cx="1594272" cy="12192000"/>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41" name="Rectangle 5140">
            <a:extLst>
              <a:ext uri="{FF2B5EF4-FFF2-40B4-BE49-F238E27FC236}">
                <a16:creationId xmlns:a16="http://schemas.microsoft.com/office/drawing/2014/main" id="{414EB406-8F28-4B3B-B42A-FF988582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62451" y="5273110"/>
            <a:ext cx="9729549" cy="1584890"/>
          </a:xfrm>
          <a:prstGeom prst="rect">
            <a:avLst/>
          </a:prstGeom>
          <a:gradFill>
            <a:gsLst>
              <a:gs pos="0">
                <a:schemeClr val="accent5">
                  <a:alpha val="49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E149AB5-1751-D5D5-F3F0-C9C64B8011F9}"/>
              </a:ext>
            </a:extLst>
          </p:cNvPr>
          <p:cNvSpPr txBox="1"/>
          <p:nvPr/>
        </p:nvSpPr>
        <p:spPr>
          <a:xfrm>
            <a:off x="83670" y="5520059"/>
            <a:ext cx="7826441" cy="1110744"/>
          </a:xfrm>
          <a:prstGeom prst="rect">
            <a:avLst/>
          </a:prstGeom>
        </p:spPr>
        <p:txBody>
          <a:bodyPr vert="horz" lIns="0" tIns="0" rIns="0" bIns="0" rtlCol="0" anchor="ctr">
            <a:normAutofit/>
          </a:bodyPr>
          <a:lstStyle/>
          <a:p>
            <a:pPr>
              <a:lnSpc>
                <a:spcPct val="90000"/>
              </a:lnSpc>
              <a:spcBef>
                <a:spcPct val="0"/>
              </a:spcBef>
              <a:spcAft>
                <a:spcPts val="600"/>
              </a:spcAft>
            </a:pPr>
            <a:r>
              <a:rPr lang="en-US" sz="2200" b="1" cap="all" spc="750" dirty="0">
                <a:solidFill>
                  <a:schemeClr val="bg1"/>
                </a:solidFill>
                <a:latin typeface="+mj-lt"/>
                <a:ea typeface="+mj-ea"/>
                <a:cs typeface="+mj-cs"/>
              </a:rPr>
              <a:t>2x2 MINOS Hall Underground Installation @Fermilab</a:t>
            </a:r>
          </a:p>
        </p:txBody>
      </p:sp>
      <p:sp>
        <p:nvSpPr>
          <p:cNvPr id="10" name="Slide Number Placeholder 9">
            <a:extLst>
              <a:ext uri="{FF2B5EF4-FFF2-40B4-BE49-F238E27FC236}">
                <a16:creationId xmlns:a16="http://schemas.microsoft.com/office/drawing/2014/main" id="{E070FF1F-15A7-3FB9-74AA-180143EA9134}"/>
              </a:ext>
            </a:extLst>
          </p:cNvPr>
          <p:cNvSpPr>
            <a:spLocks noGrp="1"/>
          </p:cNvSpPr>
          <p:nvPr>
            <p:ph type="sldNum" sz="quarter" idx="12"/>
          </p:nvPr>
        </p:nvSpPr>
        <p:spPr>
          <a:xfrm>
            <a:off x="11669678" y="6408742"/>
            <a:ext cx="438652" cy="448830"/>
          </a:xfrm>
        </p:spPr>
        <p:txBody>
          <a:bodyPr vert="horz" lIns="91440" tIns="45720" rIns="91440" bIns="45720" rtlCol="0" anchor="ctr">
            <a:normAutofit/>
          </a:bodyPr>
          <a:lstStyle/>
          <a:p>
            <a:pPr>
              <a:spcAft>
                <a:spcPts val="600"/>
              </a:spcAft>
            </a:pPr>
            <a:fld id="{DECBD7F6-54D8-BD4B-BC93-BBE7143EEC7D}" type="slidenum">
              <a:rPr lang="en-US" smtClean="0">
                <a:solidFill>
                  <a:schemeClr val="bg1"/>
                </a:solidFill>
              </a:rPr>
              <a:pPr>
                <a:spcAft>
                  <a:spcPts val="600"/>
                </a:spcAft>
              </a:pPr>
              <a:t>47</a:t>
            </a:fld>
            <a:endParaRPr lang="en-US">
              <a:solidFill>
                <a:schemeClr val="bg1"/>
              </a:solidFill>
            </a:endParaRPr>
          </a:p>
        </p:txBody>
      </p:sp>
      <p:pic>
        <p:nvPicPr>
          <p:cNvPr id="4" name="Picture 3">
            <a:extLst>
              <a:ext uri="{FF2B5EF4-FFF2-40B4-BE49-F238E27FC236}">
                <a16:creationId xmlns:a16="http://schemas.microsoft.com/office/drawing/2014/main" id="{9A8B9C84-C734-D416-57F7-D1A78A05F157}"/>
              </a:ext>
            </a:extLst>
          </p:cNvPr>
          <p:cNvPicPr>
            <a:picLocks noChangeAspect="1"/>
          </p:cNvPicPr>
          <p:nvPr/>
        </p:nvPicPr>
        <p:blipFill>
          <a:blip r:embed="rId6"/>
          <a:stretch>
            <a:fillRect/>
          </a:stretch>
        </p:blipFill>
        <p:spPr>
          <a:xfrm>
            <a:off x="7387228" y="5294925"/>
            <a:ext cx="1661336" cy="1564282"/>
          </a:xfrm>
          <a:prstGeom prst="rect">
            <a:avLst/>
          </a:prstGeom>
          <a:ln w="15875">
            <a:solidFill>
              <a:schemeClr val="tx1">
                <a:lumMod val="75000"/>
                <a:lumOff val="25000"/>
              </a:schemeClr>
            </a:solidFill>
          </a:ln>
          <a:effectLst>
            <a:innerShdw blurRad="63500" dist="50800" dir="13500000">
              <a:prstClr val="black">
                <a:alpha val="50000"/>
              </a:prstClr>
            </a:innerShdw>
          </a:effectLst>
        </p:spPr>
      </p:pic>
    </p:spTree>
    <p:extLst>
      <p:ext uri="{BB962C8B-B14F-4D97-AF65-F5344CB8AC3E}">
        <p14:creationId xmlns:p14="http://schemas.microsoft.com/office/powerpoint/2010/main" val="2591197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EFD5358-E7E1-48E4-8AAF-72C5A5486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797596-1ACD-B59A-68DD-E4A57D61CA1B}"/>
              </a:ext>
            </a:extLst>
          </p:cNvPr>
          <p:cNvSpPr>
            <a:spLocks noGrp="1"/>
          </p:cNvSpPr>
          <p:nvPr>
            <p:ph type="title"/>
          </p:nvPr>
        </p:nvSpPr>
        <p:spPr>
          <a:xfrm>
            <a:off x="266701" y="-249557"/>
            <a:ext cx="6767606" cy="1568824"/>
          </a:xfrm>
        </p:spPr>
        <p:txBody>
          <a:bodyPr>
            <a:normAutofit/>
          </a:bodyPr>
          <a:lstStyle/>
          <a:p>
            <a:pPr>
              <a:lnSpc>
                <a:spcPct val="90000"/>
              </a:lnSpc>
            </a:pPr>
            <a:r>
              <a:rPr lang="en-US" dirty="0"/>
              <a:t>requirements for a near detector?</a:t>
            </a:r>
          </a:p>
        </p:txBody>
      </p:sp>
      <p:sp>
        <p:nvSpPr>
          <p:cNvPr id="3" name="Content Placeholder 2">
            <a:extLst>
              <a:ext uri="{FF2B5EF4-FFF2-40B4-BE49-F238E27FC236}">
                <a16:creationId xmlns:a16="http://schemas.microsoft.com/office/drawing/2014/main" id="{68FA2848-B559-9668-47B4-85E3BF53FEC3}"/>
              </a:ext>
            </a:extLst>
          </p:cNvPr>
          <p:cNvSpPr>
            <a:spLocks noGrp="1"/>
          </p:cNvSpPr>
          <p:nvPr>
            <p:ph idx="1"/>
          </p:nvPr>
        </p:nvSpPr>
        <p:spPr>
          <a:xfrm>
            <a:off x="344851" y="1849569"/>
            <a:ext cx="7462666" cy="4655928"/>
          </a:xfrm>
        </p:spPr>
        <p:txBody>
          <a:bodyPr>
            <a:normAutofit/>
          </a:bodyPr>
          <a:lstStyle/>
          <a:p>
            <a:pPr marL="0" indent="0">
              <a:buNone/>
            </a:pPr>
            <a:r>
              <a:rPr lang="en-US" sz="2800" dirty="0"/>
              <a:t>I. Neutrino Flux</a:t>
            </a:r>
          </a:p>
          <a:p>
            <a:pPr lvl="1"/>
            <a:r>
              <a:rPr lang="en-US" sz="2200" b="1" dirty="0">
                <a:solidFill>
                  <a:schemeClr val="accent2">
                    <a:lumMod val="75000"/>
                  </a:schemeClr>
                </a:solidFill>
              </a:rPr>
              <a:t>Measure the flux</a:t>
            </a:r>
            <a:r>
              <a:rPr lang="en-US" sz="2200" dirty="0"/>
              <a:t>: not mono-energetic and not well-understood</a:t>
            </a:r>
          </a:p>
          <a:p>
            <a:pPr lvl="2"/>
            <a:r>
              <a:rPr lang="en-US" sz="2000" dirty="0"/>
              <a:t>Challenge: flux shape differs significantly between the Near and Far detectors due to distance and oscillations</a:t>
            </a:r>
          </a:p>
          <a:p>
            <a:pPr lvl="2"/>
            <a:r>
              <a:rPr lang="en-US" sz="2000" dirty="0"/>
              <a:t>Solution: Movable NDs* </a:t>
            </a:r>
          </a:p>
          <a:p>
            <a:pPr lvl="1"/>
            <a:r>
              <a:rPr lang="en-US" sz="2200" b="1" dirty="0">
                <a:solidFill>
                  <a:schemeClr val="accent2">
                    <a:lumMod val="75000"/>
                  </a:schemeClr>
                </a:solidFill>
              </a:rPr>
              <a:t>Monitor beam stability</a:t>
            </a:r>
          </a:p>
        </p:txBody>
      </p:sp>
      <p:pic>
        <p:nvPicPr>
          <p:cNvPr id="6" name="Picture 5">
            <a:extLst>
              <a:ext uri="{FF2B5EF4-FFF2-40B4-BE49-F238E27FC236}">
                <a16:creationId xmlns:a16="http://schemas.microsoft.com/office/drawing/2014/main" id="{05D711ED-B021-9F80-2C49-C4CC4728A2E1}"/>
              </a:ext>
            </a:extLst>
          </p:cNvPr>
          <p:cNvPicPr>
            <a:picLocks noChangeAspect="1"/>
          </p:cNvPicPr>
          <p:nvPr/>
        </p:nvPicPr>
        <p:blipFill>
          <a:blip r:embed="rId3"/>
          <a:srcRect r="4240" b="-2"/>
          <a:stretch/>
        </p:blipFill>
        <p:spPr>
          <a:xfrm>
            <a:off x="7978841" y="221931"/>
            <a:ext cx="4198219" cy="3255276"/>
          </a:xfrm>
          <a:prstGeom prst="rect">
            <a:avLst/>
          </a:prstGeom>
        </p:spPr>
      </p:pic>
      <p:pic>
        <p:nvPicPr>
          <p:cNvPr id="7" name="Picture 6">
            <a:extLst>
              <a:ext uri="{FF2B5EF4-FFF2-40B4-BE49-F238E27FC236}">
                <a16:creationId xmlns:a16="http://schemas.microsoft.com/office/drawing/2014/main" id="{A8294770-76B4-B5F8-EBF8-1B27733B68E1}"/>
              </a:ext>
            </a:extLst>
          </p:cNvPr>
          <p:cNvPicPr>
            <a:picLocks noChangeAspect="1"/>
          </p:cNvPicPr>
          <p:nvPr/>
        </p:nvPicPr>
        <p:blipFill>
          <a:blip r:embed="rId4"/>
          <a:srcRect l="1" r="-130" b="-5"/>
          <a:stretch/>
        </p:blipFill>
        <p:spPr>
          <a:xfrm>
            <a:off x="7986311" y="3169445"/>
            <a:ext cx="4198219" cy="3239084"/>
          </a:xfrm>
          <a:prstGeom prst="rect">
            <a:avLst/>
          </a:prstGeom>
        </p:spPr>
      </p:pic>
      <p:sp>
        <p:nvSpPr>
          <p:cNvPr id="14" name="Rectangle 13">
            <a:extLst>
              <a:ext uri="{FF2B5EF4-FFF2-40B4-BE49-F238E27FC236}">
                <a16:creationId xmlns:a16="http://schemas.microsoft.com/office/drawing/2014/main" id="{3EFEF205-91EC-45C0-B129-C4B7B770C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0800"/>
            <a:ext cx="12191999" cy="457198"/>
          </a:xfrm>
          <a:prstGeom prst="rect">
            <a:avLst/>
          </a:prstGeom>
          <a:gradFill>
            <a:gsLst>
              <a:gs pos="0">
                <a:schemeClr val="accent2"/>
              </a:gs>
              <a:gs pos="100000">
                <a:schemeClr val="accent6">
                  <a:lumMod val="75000"/>
                  <a:alpha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DA2FAE8-3610-4EDB-85F1-C20BCF890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0799"/>
            <a:ext cx="4076696" cy="457202"/>
          </a:xfrm>
          <a:prstGeom prst="rect">
            <a:avLst/>
          </a:prstGeom>
          <a:gradFill>
            <a:gsLst>
              <a:gs pos="0">
                <a:schemeClr val="accent2">
                  <a:lumMod val="60000"/>
                  <a:lumOff val="40000"/>
                </a:schemeClr>
              </a:gs>
              <a:gs pos="99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E7FE4D24-67BB-21E0-9CDF-CB9512F6BB3C}"/>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9" name="Date Placeholder 3">
            <a:extLst>
              <a:ext uri="{FF2B5EF4-FFF2-40B4-BE49-F238E27FC236}">
                <a16:creationId xmlns:a16="http://schemas.microsoft.com/office/drawing/2014/main" id="{AAC174C8-F048-ED50-755F-85453812FA21}"/>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10" name="Picture 9">
            <a:extLst>
              <a:ext uri="{FF2B5EF4-FFF2-40B4-BE49-F238E27FC236}">
                <a16:creationId xmlns:a16="http://schemas.microsoft.com/office/drawing/2014/main" id="{5CB001F7-3001-FDC1-97A8-5D7E8E21E0DC}"/>
              </a:ext>
            </a:extLst>
          </p:cNvPr>
          <p:cNvPicPr>
            <a:picLocks noChangeAspect="1"/>
          </p:cNvPicPr>
          <p:nvPr/>
        </p:nvPicPr>
        <p:blipFill>
          <a:blip r:embed="rId5"/>
          <a:stretch>
            <a:fillRect/>
          </a:stretch>
        </p:blipFill>
        <p:spPr>
          <a:xfrm>
            <a:off x="85345" y="6541897"/>
            <a:ext cx="679558" cy="163703"/>
          </a:xfrm>
          <a:prstGeom prst="rect">
            <a:avLst/>
          </a:prstGeom>
        </p:spPr>
      </p:pic>
      <p:sp>
        <p:nvSpPr>
          <p:cNvPr id="11" name="Slide Number Placeholder 4">
            <a:extLst>
              <a:ext uri="{FF2B5EF4-FFF2-40B4-BE49-F238E27FC236}">
                <a16:creationId xmlns:a16="http://schemas.microsoft.com/office/drawing/2014/main" id="{158E51FE-CDA7-AA9C-B0B9-A0D6E620D516}"/>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5</a:t>
            </a:fld>
            <a:endParaRPr lang="en-US" sz="1100" dirty="0"/>
          </a:p>
        </p:txBody>
      </p:sp>
      <p:sp>
        <p:nvSpPr>
          <p:cNvPr id="15" name="TextBox 14">
            <a:extLst>
              <a:ext uri="{FF2B5EF4-FFF2-40B4-BE49-F238E27FC236}">
                <a16:creationId xmlns:a16="http://schemas.microsoft.com/office/drawing/2014/main" id="{AD2C102A-7330-7EB8-5A6B-612ECF1BE260}"/>
              </a:ext>
            </a:extLst>
          </p:cNvPr>
          <p:cNvSpPr txBox="1"/>
          <p:nvPr/>
        </p:nvSpPr>
        <p:spPr>
          <a:xfrm>
            <a:off x="8835991" y="-1841"/>
            <a:ext cx="6106026" cy="276999"/>
          </a:xfrm>
          <a:prstGeom prst="rect">
            <a:avLst/>
          </a:prstGeom>
          <a:noFill/>
        </p:spPr>
        <p:txBody>
          <a:bodyPr wrap="square">
            <a:spAutoFit/>
          </a:bodyPr>
          <a:lstStyle/>
          <a:p>
            <a:r>
              <a:rPr lang="en-US" sz="1200" b="0" i="1" dirty="0">
                <a:solidFill>
                  <a:srgbClr val="006699"/>
                </a:solidFill>
                <a:effectLst/>
                <a:latin typeface="Times New Roman" panose="02020603050405020304" pitchFamily="18" charset="0"/>
                <a:cs typeface="Times New Roman" panose="02020603050405020304" pitchFamily="18" charset="0"/>
                <a:hlinkClick r:id="rId6"/>
              </a:rPr>
              <a:t>Nature</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1" i="0" dirty="0">
                <a:solidFill>
                  <a:srgbClr val="222222"/>
                </a:solidFill>
                <a:effectLst/>
                <a:latin typeface="Times New Roman" panose="02020603050405020304" pitchFamily="18" charset="0"/>
                <a:cs typeface="Times New Roman" panose="02020603050405020304" pitchFamily="18" charset="0"/>
              </a:rPr>
              <a:t>volume 599</a:t>
            </a:r>
            <a:r>
              <a:rPr lang="en-US" sz="1200" b="0" i="0" dirty="0">
                <a:solidFill>
                  <a:srgbClr val="222222"/>
                </a:solidFill>
                <a:effectLst/>
                <a:latin typeface="Times New Roman" panose="02020603050405020304" pitchFamily="18" charset="0"/>
                <a:cs typeface="Times New Roman" panose="02020603050405020304" pitchFamily="18" charset="0"/>
              </a:rPr>
              <a:t>, pages565–570 (2021)</a:t>
            </a:r>
            <a:endParaRPr lang="en-US" sz="12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5220F6B-C4E6-3446-C883-8A60AAC3E105}"/>
              </a:ext>
            </a:extLst>
          </p:cNvPr>
          <p:cNvSpPr txBox="1"/>
          <p:nvPr/>
        </p:nvSpPr>
        <p:spPr>
          <a:xfrm>
            <a:off x="10896581" y="620486"/>
            <a:ext cx="1280479" cy="369332"/>
          </a:xfrm>
          <a:prstGeom prst="rect">
            <a:avLst/>
          </a:prstGeom>
          <a:noFill/>
        </p:spPr>
        <p:txBody>
          <a:bodyPr wrap="none" rtlCol="0">
            <a:spAutoFit/>
          </a:bodyPr>
          <a:lstStyle/>
          <a:p>
            <a:r>
              <a:rPr lang="en-US" dirty="0"/>
              <a:t>Flux at ND</a:t>
            </a:r>
          </a:p>
        </p:txBody>
      </p:sp>
      <p:sp>
        <p:nvSpPr>
          <p:cNvPr id="18" name="TextBox 17">
            <a:extLst>
              <a:ext uri="{FF2B5EF4-FFF2-40B4-BE49-F238E27FC236}">
                <a16:creationId xmlns:a16="http://schemas.microsoft.com/office/drawing/2014/main" id="{E3D6BA22-69D9-CA63-58FC-11D5AAB5C4AD}"/>
              </a:ext>
            </a:extLst>
          </p:cNvPr>
          <p:cNvSpPr txBox="1"/>
          <p:nvPr/>
        </p:nvSpPr>
        <p:spPr>
          <a:xfrm>
            <a:off x="10776857" y="3603155"/>
            <a:ext cx="1331473" cy="830997"/>
          </a:xfrm>
          <a:prstGeom prst="rect">
            <a:avLst/>
          </a:prstGeom>
          <a:noFill/>
        </p:spPr>
        <p:txBody>
          <a:bodyPr wrap="square" rtlCol="0">
            <a:spAutoFit/>
          </a:bodyPr>
          <a:lstStyle/>
          <a:p>
            <a:r>
              <a:rPr lang="en-US" dirty="0"/>
              <a:t>Flux at FD</a:t>
            </a:r>
          </a:p>
          <a:p>
            <a:r>
              <a:rPr lang="en-US" sz="1000" dirty="0"/>
              <a:t>(with assumed value of oscillation parameters)</a:t>
            </a:r>
          </a:p>
        </p:txBody>
      </p:sp>
      <p:sp>
        <p:nvSpPr>
          <p:cNvPr id="19" name="TextBox 18">
            <a:extLst>
              <a:ext uri="{FF2B5EF4-FFF2-40B4-BE49-F238E27FC236}">
                <a16:creationId xmlns:a16="http://schemas.microsoft.com/office/drawing/2014/main" id="{0D11FA6D-A5BE-5938-7439-F087136E1699}"/>
              </a:ext>
            </a:extLst>
          </p:cNvPr>
          <p:cNvSpPr txBox="1"/>
          <p:nvPr/>
        </p:nvSpPr>
        <p:spPr>
          <a:xfrm>
            <a:off x="1486136" y="5726478"/>
            <a:ext cx="5440207" cy="369332"/>
          </a:xfrm>
          <a:prstGeom prst="rect">
            <a:avLst/>
          </a:prstGeom>
          <a:noFill/>
        </p:spPr>
        <p:txBody>
          <a:bodyPr wrap="none" rtlCol="0">
            <a:spAutoFit/>
          </a:bodyPr>
          <a:lstStyle/>
          <a:p>
            <a:r>
              <a:rPr lang="en-US" dirty="0">
                <a:solidFill>
                  <a:srgbClr val="004C97"/>
                </a:solidFill>
              </a:rPr>
              <a:t>*More from </a:t>
            </a:r>
            <a:r>
              <a:rPr lang="en-US" dirty="0">
                <a:solidFill>
                  <a:srgbClr val="004C97"/>
                </a:solidFill>
                <a:hlinkClick r:id="rId7">
                  <a:extLst>
                    <a:ext uri="{A12FA001-AC4F-418D-AE19-62706E023703}">
                      <ahyp:hlinkClr xmlns:ahyp="http://schemas.microsoft.com/office/drawing/2018/hyperlinkcolor" val="tx"/>
                    </a:ext>
                  </a:extLst>
                </a:hlinkClick>
              </a:rPr>
              <a:t>Akutsu-san in today’s morning session</a:t>
            </a:r>
            <a:endParaRPr lang="en-US" dirty="0">
              <a:solidFill>
                <a:srgbClr val="004C97"/>
              </a:solidFill>
            </a:endParaRPr>
          </a:p>
        </p:txBody>
      </p:sp>
    </p:spTree>
    <p:extLst>
      <p:ext uri="{BB962C8B-B14F-4D97-AF65-F5344CB8AC3E}">
        <p14:creationId xmlns:p14="http://schemas.microsoft.com/office/powerpoint/2010/main" val="3177137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D107EB-1D03-1096-84D9-3FA4B45D473A}"/>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BAFA76-EE29-8A75-8A30-C1AA81DBB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A0F0E1-ECC4-C04F-0C29-5A1B54A7B437}"/>
              </a:ext>
            </a:extLst>
          </p:cNvPr>
          <p:cNvSpPr>
            <a:spLocks noGrp="1"/>
          </p:cNvSpPr>
          <p:nvPr>
            <p:ph idx="1"/>
          </p:nvPr>
        </p:nvSpPr>
        <p:spPr>
          <a:xfrm>
            <a:off x="474907" y="1600199"/>
            <a:ext cx="6716160" cy="4800599"/>
          </a:xfrm>
        </p:spPr>
        <p:txBody>
          <a:bodyPr>
            <a:normAutofit/>
          </a:bodyPr>
          <a:lstStyle/>
          <a:p>
            <a:pPr marL="0" indent="0">
              <a:buNone/>
            </a:pPr>
            <a:r>
              <a:rPr lang="en-US" sz="2800" dirty="0"/>
              <a:t>II.  Neutrino Cross-Section</a:t>
            </a:r>
          </a:p>
          <a:p>
            <a:pPr lvl="1"/>
            <a:r>
              <a:rPr lang="en-US" b="1" dirty="0">
                <a:solidFill>
                  <a:schemeClr val="accent2">
                    <a:lumMod val="75000"/>
                  </a:schemeClr>
                </a:solidFill>
              </a:rPr>
              <a:t>Same nuclear target and transferable to FD</a:t>
            </a:r>
          </a:p>
          <a:p>
            <a:pPr lvl="1"/>
            <a:r>
              <a:rPr lang="en-US" dirty="0"/>
              <a:t>Challenge: </a:t>
            </a:r>
          </a:p>
          <a:p>
            <a:pPr lvl="2"/>
            <a:r>
              <a:rPr lang="en-US" dirty="0"/>
              <a:t>Varying flux alters neutrino interactions, as cross-section depends on neutrino energy</a:t>
            </a:r>
          </a:p>
          <a:p>
            <a:pPr lvl="2"/>
            <a:r>
              <a:rPr lang="en-US" dirty="0"/>
              <a:t>Differences in ND efficiency and acceptance shift the kinematic phase space of interactions detected at each site</a:t>
            </a:r>
          </a:p>
          <a:p>
            <a:pPr marL="0" indent="0">
              <a:buNone/>
            </a:pPr>
            <a:r>
              <a:rPr lang="en-US" sz="2800" dirty="0"/>
              <a:t>III. Detector Uncertainties</a:t>
            </a:r>
          </a:p>
          <a:p>
            <a:pPr lvl="1"/>
            <a:r>
              <a:rPr lang="en-US" b="1" dirty="0">
                <a:solidFill>
                  <a:schemeClr val="accent2">
                    <a:lumMod val="75000"/>
                  </a:schemeClr>
                </a:solidFill>
              </a:rPr>
              <a:t>Similar detector technologies</a:t>
            </a:r>
          </a:p>
          <a:p>
            <a:pPr lvl="1"/>
            <a:r>
              <a:rPr lang="en-US" dirty="0"/>
              <a:t>Challenge: different fluxes, high pile-up at ND</a:t>
            </a:r>
          </a:p>
          <a:p>
            <a:pPr lvl="1"/>
            <a:endParaRPr lang="en-US" sz="2800" dirty="0"/>
          </a:p>
          <a:p>
            <a:pPr marL="571500" indent="-571500">
              <a:buAutoNum type="romanUcPeriod"/>
            </a:pPr>
            <a:endParaRPr lang="en-US" sz="2800" dirty="0"/>
          </a:p>
        </p:txBody>
      </p:sp>
      <p:sp>
        <p:nvSpPr>
          <p:cNvPr id="14" name="Rectangle 13">
            <a:extLst>
              <a:ext uri="{FF2B5EF4-FFF2-40B4-BE49-F238E27FC236}">
                <a16:creationId xmlns:a16="http://schemas.microsoft.com/office/drawing/2014/main" id="{70AD296A-63DE-B4E4-D857-3289DA323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0800"/>
            <a:ext cx="12191999" cy="457198"/>
          </a:xfrm>
          <a:prstGeom prst="rect">
            <a:avLst/>
          </a:prstGeom>
          <a:gradFill>
            <a:gsLst>
              <a:gs pos="0">
                <a:schemeClr val="accent2"/>
              </a:gs>
              <a:gs pos="100000">
                <a:schemeClr val="accent6">
                  <a:lumMod val="75000"/>
                  <a:alpha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76E5CF3-D56A-2B84-9373-FE40B1A3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0799"/>
            <a:ext cx="4076696" cy="457202"/>
          </a:xfrm>
          <a:prstGeom prst="rect">
            <a:avLst/>
          </a:prstGeom>
          <a:gradFill>
            <a:gsLst>
              <a:gs pos="0">
                <a:schemeClr val="accent2">
                  <a:lumMod val="60000"/>
                  <a:lumOff val="40000"/>
                </a:schemeClr>
              </a:gs>
              <a:gs pos="99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8" name="Picture 6">
            <a:extLst>
              <a:ext uri="{FF2B5EF4-FFF2-40B4-BE49-F238E27FC236}">
                <a16:creationId xmlns:a16="http://schemas.microsoft.com/office/drawing/2014/main" id="{CE223874-B86F-55A5-7417-43A4AEF51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9702" y="233707"/>
            <a:ext cx="4802294" cy="29615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54D8CF4A-4FB7-B0B5-C0F4-0498577B0AD0}"/>
              </a:ext>
            </a:extLst>
          </p:cNvPr>
          <p:cNvPicPr>
            <a:picLocks noChangeAspect="1"/>
          </p:cNvPicPr>
          <p:nvPr/>
        </p:nvPicPr>
        <p:blipFill>
          <a:blip r:embed="rId3"/>
          <a:stretch>
            <a:fillRect/>
          </a:stretch>
        </p:blipFill>
        <p:spPr>
          <a:xfrm>
            <a:off x="7744672" y="3164197"/>
            <a:ext cx="4352980" cy="3232417"/>
          </a:xfrm>
          <a:prstGeom prst="rect">
            <a:avLst/>
          </a:prstGeom>
        </p:spPr>
      </p:pic>
      <p:sp>
        <p:nvSpPr>
          <p:cNvPr id="21" name="TextBox 20">
            <a:extLst>
              <a:ext uri="{FF2B5EF4-FFF2-40B4-BE49-F238E27FC236}">
                <a16:creationId xmlns:a16="http://schemas.microsoft.com/office/drawing/2014/main" id="{1EE1D599-771E-FC41-DAE6-4FBC37F3A245}"/>
              </a:ext>
            </a:extLst>
          </p:cNvPr>
          <p:cNvSpPr txBox="1"/>
          <p:nvPr/>
        </p:nvSpPr>
        <p:spPr>
          <a:xfrm>
            <a:off x="10174018" y="3296308"/>
            <a:ext cx="1934312" cy="738664"/>
          </a:xfrm>
          <a:prstGeom prst="rect">
            <a:avLst/>
          </a:prstGeom>
          <a:noFill/>
        </p:spPr>
        <p:txBody>
          <a:bodyPr wrap="none" rtlCol="0">
            <a:spAutoFit/>
          </a:bodyPr>
          <a:lstStyle/>
          <a:p>
            <a:r>
              <a:rPr lang="en-US" sz="1200" b="0" i="0">
                <a:solidFill>
                  <a:srgbClr val="555555"/>
                </a:solidFill>
                <a:effectLst/>
                <a:latin typeface="Proxima Nova"/>
              </a:rPr>
              <a:t>Formaggio and Zeller</a:t>
            </a:r>
          </a:p>
          <a:p>
            <a:r>
              <a:rPr lang="en-US" sz="1200" b="0" i="0">
                <a:solidFill>
                  <a:srgbClr val="555555"/>
                </a:solidFill>
                <a:effectLst/>
                <a:latin typeface="Proxima Nova"/>
              </a:rPr>
              <a:t>Rev. Mod. Phys. </a:t>
            </a:r>
            <a:r>
              <a:rPr lang="en-US" sz="1200" b="1" i="0">
                <a:solidFill>
                  <a:srgbClr val="555555"/>
                </a:solidFill>
                <a:effectLst/>
                <a:latin typeface="Proxima Nova"/>
              </a:rPr>
              <a:t>84</a:t>
            </a:r>
            <a:r>
              <a:rPr lang="en-US" sz="1200" b="0" i="0">
                <a:solidFill>
                  <a:srgbClr val="555555"/>
                </a:solidFill>
                <a:effectLst/>
                <a:latin typeface="Proxima Nova"/>
              </a:rPr>
              <a:t>, 1307</a:t>
            </a:r>
          </a:p>
          <a:p>
            <a:endParaRPr lang="en-US"/>
          </a:p>
        </p:txBody>
      </p:sp>
      <p:sp>
        <p:nvSpPr>
          <p:cNvPr id="24" name="Title 1">
            <a:extLst>
              <a:ext uri="{FF2B5EF4-FFF2-40B4-BE49-F238E27FC236}">
                <a16:creationId xmlns:a16="http://schemas.microsoft.com/office/drawing/2014/main" id="{05CAAD4C-3847-1D52-9A7B-CCBE0C15EC5E}"/>
              </a:ext>
            </a:extLst>
          </p:cNvPr>
          <p:cNvSpPr txBox="1">
            <a:spLocks/>
          </p:cNvSpPr>
          <p:nvPr/>
        </p:nvSpPr>
        <p:spPr>
          <a:xfrm>
            <a:off x="266701" y="-249557"/>
            <a:ext cx="6767606" cy="1568824"/>
          </a:xfrm>
          <a:prstGeom prst="rect">
            <a:avLst/>
          </a:prstGeom>
        </p:spPr>
        <p:txBody>
          <a:bodyPr vert="horz" lIns="0" tIns="0" rIns="0" bIns="0" rtlCol="0" anchor="b">
            <a:normAutofit/>
          </a:bodyPr>
          <a:lst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a:lstStyle>
          <a:p>
            <a:pPr>
              <a:lnSpc>
                <a:spcPct val="90000"/>
              </a:lnSpc>
            </a:pPr>
            <a:r>
              <a:rPr lang="en-US"/>
              <a:t>requirements for a near detector?</a:t>
            </a:r>
            <a:endParaRPr lang="en-US" dirty="0"/>
          </a:p>
        </p:txBody>
      </p:sp>
      <p:sp>
        <p:nvSpPr>
          <p:cNvPr id="25" name="Date Placeholder 3">
            <a:extLst>
              <a:ext uri="{FF2B5EF4-FFF2-40B4-BE49-F238E27FC236}">
                <a16:creationId xmlns:a16="http://schemas.microsoft.com/office/drawing/2014/main" id="{BB70FE55-F2E3-981E-0FF3-B12412F6E621}"/>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26" name="Date Placeholder 3">
            <a:extLst>
              <a:ext uri="{FF2B5EF4-FFF2-40B4-BE49-F238E27FC236}">
                <a16:creationId xmlns:a16="http://schemas.microsoft.com/office/drawing/2014/main" id="{C14EDD9F-874A-A207-C6F5-C2A3E2C8120D}"/>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27" name="Picture 26">
            <a:extLst>
              <a:ext uri="{FF2B5EF4-FFF2-40B4-BE49-F238E27FC236}">
                <a16:creationId xmlns:a16="http://schemas.microsoft.com/office/drawing/2014/main" id="{EBD43E2E-DD71-F50F-88FC-F928E4E2A30B}"/>
              </a:ext>
            </a:extLst>
          </p:cNvPr>
          <p:cNvPicPr>
            <a:picLocks noChangeAspect="1"/>
          </p:cNvPicPr>
          <p:nvPr/>
        </p:nvPicPr>
        <p:blipFill>
          <a:blip r:embed="rId4"/>
          <a:stretch>
            <a:fillRect/>
          </a:stretch>
        </p:blipFill>
        <p:spPr>
          <a:xfrm>
            <a:off x="85345" y="6541897"/>
            <a:ext cx="679558" cy="163703"/>
          </a:xfrm>
          <a:prstGeom prst="rect">
            <a:avLst/>
          </a:prstGeom>
        </p:spPr>
      </p:pic>
      <p:sp>
        <p:nvSpPr>
          <p:cNvPr id="28" name="Slide Number Placeholder 4">
            <a:extLst>
              <a:ext uri="{FF2B5EF4-FFF2-40B4-BE49-F238E27FC236}">
                <a16:creationId xmlns:a16="http://schemas.microsoft.com/office/drawing/2014/main" id="{291656C1-63F1-B225-CEFB-1D44F89C0E15}"/>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6</a:t>
            </a:fld>
            <a:endParaRPr lang="en-US" sz="1100" dirty="0"/>
          </a:p>
        </p:txBody>
      </p:sp>
      <p:sp>
        <p:nvSpPr>
          <p:cNvPr id="29" name="Rectangle 28">
            <a:extLst>
              <a:ext uri="{FF2B5EF4-FFF2-40B4-BE49-F238E27FC236}">
                <a16:creationId xmlns:a16="http://schemas.microsoft.com/office/drawing/2014/main" id="{87E185C3-1E0B-26E3-4D59-0EC49524D3A4}"/>
              </a:ext>
            </a:extLst>
          </p:cNvPr>
          <p:cNvSpPr/>
          <p:nvPr/>
        </p:nvSpPr>
        <p:spPr>
          <a:xfrm>
            <a:off x="9182254" y="-184808"/>
            <a:ext cx="3467104" cy="635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Image Credit: Luke Pickering</a:t>
            </a:r>
          </a:p>
        </p:txBody>
      </p:sp>
    </p:spTree>
    <p:extLst>
      <p:ext uri="{BB962C8B-B14F-4D97-AF65-F5344CB8AC3E}">
        <p14:creationId xmlns:p14="http://schemas.microsoft.com/office/powerpoint/2010/main" val="3944095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5EA7F1D-6737-4609-94CE-0E7C0CED7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0FCA68-3497-4CB3-8C25-B6AE87EF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4">
                  <a:alpha val="61000"/>
                </a:schemeClr>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A3DC6B-18DE-4588-B321-8101DED54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80357" y="0"/>
            <a:ext cx="11711642" cy="6857998"/>
          </a:xfrm>
          <a:prstGeom prst="rect">
            <a:avLst/>
          </a:prstGeom>
          <a:gradFill>
            <a:gsLst>
              <a:gs pos="6000">
                <a:schemeClr val="accent6">
                  <a:lumMod val="75000"/>
                  <a:alpha val="93000"/>
                </a:schemeClr>
              </a:gs>
              <a:gs pos="100000">
                <a:schemeClr val="accent2">
                  <a:lumMod val="60000"/>
                  <a:lumOff val="40000"/>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AA34BCD-93B4-45FF-9448-87F7C4311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1494"/>
            <a:ext cx="8153399" cy="6399306"/>
          </a:xfrm>
          <a:prstGeom prst="rect">
            <a:avLst/>
          </a:prstGeom>
          <a:gradFill>
            <a:gsLst>
              <a:gs pos="22000">
                <a:schemeClr val="accent2">
                  <a:alpha val="68000"/>
                </a:schemeClr>
              </a:gs>
              <a:gs pos="99000">
                <a:schemeClr val="accent5">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BF7F8F0-28A9-4A24-96A8-E5E423FBF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chemeClr val="accent6">
                  <a:alpha val="0"/>
                </a:schemeClr>
              </a:gs>
              <a:gs pos="85000">
                <a:schemeClr val="accent6">
                  <a:lumMod val="60000"/>
                  <a:lumOff val="40000"/>
                  <a:alpha val="2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ADEE5410-5DAB-442C-8E7B-CDAB35E75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
            <a:ext cx="12191999" cy="4399229"/>
          </a:xfrm>
          <a:prstGeom prst="rect">
            <a:avLst/>
          </a:prstGeom>
          <a:gradFill>
            <a:gsLst>
              <a:gs pos="22000">
                <a:schemeClr val="accent2">
                  <a:alpha val="49000"/>
                </a:schemeClr>
              </a:gs>
              <a:gs pos="99000">
                <a:schemeClr val="accent5">
                  <a:alpha val="62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9EA9DE-7480-A431-F11B-FB9712A2BC31}"/>
              </a:ext>
            </a:extLst>
          </p:cNvPr>
          <p:cNvSpPr>
            <a:spLocks noGrp="1"/>
          </p:cNvSpPr>
          <p:nvPr>
            <p:ph type="title"/>
          </p:nvPr>
        </p:nvSpPr>
        <p:spPr>
          <a:xfrm>
            <a:off x="2279323" y="2372354"/>
            <a:ext cx="9194096" cy="2431226"/>
          </a:xfrm>
        </p:spPr>
        <p:txBody>
          <a:bodyPr vert="horz" lIns="0" tIns="0" rIns="0" bIns="0" rtlCol="0" anchor="t">
            <a:normAutofit/>
          </a:bodyPr>
          <a:lstStyle/>
          <a:p>
            <a:pPr algn="r"/>
            <a:r>
              <a:rPr lang="en-US" sz="4400" spc="750" dirty="0">
                <a:solidFill>
                  <a:schemeClr val="bg1"/>
                </a:solidFill>
              </a:rPr>
              <a:t>LA</a:t>
            </a:r>
            <a:r>
              <a:rPr lang="en-US" sz="4400" cap="none" spc="750" dirty="0">
                <a:solidFill>
                  <a:schemeClr val="bg1"/>
                </a:solidFill>
              </a:rPr>
              <a:t>r</a:t>
            </a:r>
            <a:r>
              <a:rPr lang="en-US" sz="4400" spc="750" dirty="0">
                <a:solidFill>
                  <a:schemeClr val="bg1"/>
                </a:solidFill>
              </a:rPr>
              <a:t>TPC:</a:t>
            </a:r>
            <a:br>
              <a:rPr lang="en-US" sz="4400" spc="750" dirty="0">
                <a:solidFill>
                  <a:schemeClr val="bg1"/>
                </a:solidFill>
              </a:rPr>
            </a:br>
            <a:r>
              <a:rPr lang="en-US" sz="4400" spc="750" dirty="0">
                <a:solidFill>
                  <a:schemeClr val="bg1"/>
                </a:solidFill>
              </a:rPr>
              <a:t>A short primer</a:t>
            </a:r>
          </a:p>
        </p:txBody>
      </p:sp>
      <p:sp>
        <p:nvSpPr>
          <p:cNvPr id="4" name="Date Placeholder 3">
            <a:extLst>
              <a:ext uri="{FF2B5EF4-FFF2-40B4-BE49-F238E27FC236}">
                <a16:creationId xmlns:a16="http://schemas.microsoft.com/office/drawing/2014/main" id="{544C46A6-C2D7-6AE6-493D-4119AE236EB5}"/>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
        <p:nvSpPr>
          <p:cNvPr id="6" name="Date Placeholder 3">
            <a:extLst>
              <a:ext uri="{FF2B5EF4-FFF2-40B4-BE49-F238E27FC236}">
                <a16:creationId xmlns:a16="http://schemas.microsoft.com/office/drawing/2014/main" id="{55A724BD-EA20-65EC-E799-0B1062DD5B6B}"/>
              </a:ext>
            </a:extLst>
          </p:cNvPr>
          <p:cNvSpPr txBox="1">
            <a:spLocks/>
          </p:cNvSpPr>
          <p:nvPr/>
        </p:nvSpPr>
        <p:spPr>
          <a:xfrm>
            <a:off x="4206240" y="6399784"/>
            <a:ext cx="3703320" cy="448056"/>
          </a:xfrm>
          <a:prstGeom prst="rect">
            <a:avLst/>
          </a:prstGeom>
        </p:spPr>
        <p:txBody>
          <a:bodyPr vert="horz" lIns="91440" tIns="45720" rIns="91440" bIns="45720" rtlCol="0" anchor="ctr"/>
          <a:lstStyle>
            <a:defPPr>
              <a:defRPr lang="en-US"/>
            </a:defPPr>
            <a:lvl1pPr marL="0" algn="r" defTabSz="914400" rtl="0" eaLnBrk="1" latinLnBrk="0" hangingPunct="1">
              <a:defRPr sz="800" kern="1200" cap="all" spc="3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Zoya Vallari, NNN 2024</a:t>
            </a:r>
          </a:p>
        </p:txBody>
      </p:sp>
      <p:pic>
        <p:nvPicPr>
          <p:cNvPr id="7" name="Picture 6">
            <a:extLst>
              <a:ext uri="{FF2B5EF4-FFF2-40B4-BE49-F238E27FC236}">
                <a16:creationId xmlns:a16="http://schemas.microsoft.com/office/drawing/2014/main" id="{6BA900C1-C1D3-51B5-C616-64C3D0363484}"/>
              </a:ext>
            </a:extLst>
          </p:cNvPr>
          <p:cNvPicPr>
            <a:picLocks noChangeAspect="1"/>
          </p:cNvPicPr>
          <p:nvPr/>
        </p:nvPicPr>
        <p:blipFill>
          <a:blip r:embed="rId2"/>
          <a:stretch>
            <a:fillRect/>
          </a:stretch>
        </p:blipFill>
        <p:spPr>
          <a:xfrm>
            <a:off x="85345" y="6541897"/>
            <a:ext cx="679558" cy="163703"/>
          </a:xfrm>
          <a:prstGeom prst="rect">
            <a:avLst/>
          </a:prstGeom>
        </p:spPr>
      </p:pic>
      <p:sp>
        <p:nvSpPr>
          <p:cNvPr id="9" name="Slide Number Placeholder 4">
            <a:extLst>
              <a:ext uri="{FF2B5EF4-FFF2-40B4-BE49-F238E27FC236}">
                <a16:creationId xmlns:a16="http://schemas.microsoft.com/office/drawing/2014/main" id="{2FB5E70D-F3DA-0B89-52AF-24826BA70A65}"/>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z="1100" smtClean="0"/>
              <a:pPr>
                <a:spcAft>
                  <a:spcPts val="600"/>
                </a:spcAft>
              </a:pPr>
              <a:t>7</a:t>
            </a:fld>
            <a:endParaRPr lang="en-US" sz="1100" dirty="0"/>
          </a:p>
        </p:txBody>
      </p:sp>
    </p:spTree>
    <p:extLst>
      <p:ext uri="{BB962C8B-B14F-4D97-AF65-F5344CB8AC3E}">
        <p14:creationId xmlns:p14="http://schemas.microsoft.com/office/powerpoint/2010/main" val="1840726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D6149-605A-DA4A-9115-1F5E448984CE}"/>
              </a:ext>
            </a:extLst>
          </p:cNvPr>
          <p:cNvSpPr>
            <a:spLocks noGrp="1"/>
          </p:cNvSpPr>
          <p:nvPr>
            <p:ph type="title"/>
          </p:nvPr>
        </p:nvSpPr>
        <p:spPr>
          <a:xfrm>
            <a:off x="165912" y="-54181"/>
            <a:ext cx="10241280" cy="1234440"/>
          </a:xfrm>
        </p:spPr>
        <p:txBody>
          <a:bodyPr/>
          <a:lstStyle/>
          <a:p>
            <a:r>
              <a:rPr lang="en-US" dirty="0"/>
              <a:t>What is</a:t>
            </a:r>
            <a:r>
              <a:rPr lang="en-US" dirty="0">
                <a:solidFill>
                  <a:schemeClr val="accent6">
                    <a:lumMod val="75000"/>
                  </a:schemeClr>
                </a:solidFill>
              </a:rPr>
              <a:t>^</a:t>
            </a:r>
            <a:r>
              <a:rPr lang="en-US" dirty="0"/>
              <a:t> LA</a:t>
            </a:r>
            <a:r>
              <a:rPr lang="en-US" cap="none" dirty="0"/>
              <a:t>r</a:t>
            </a:r>
            <a:r>
              <a:rPr lang="en-US" dirty="0"/>
              <a:t>TPC?</a:t>
            </a:r>
          </a:p>
        </p:txBody>
      </p:sp>
      <p:sp>
        <p:nvSpPr>
          <p:cNvPr id="3" name="Content Placeholder 2">
            <a:extLst>
              <a:ext uri="{FF2B5EF4-FFF2-40B4-BE49-F238E27FC236}">
                <a16:creationId xmlns:a16="http://schemas.microsoft.com/office/drawing/2014/main" id="{9DB131E3-D860-1A53-8974-FF077CF241FC}"/>
              </a:ext>
            </a:extLst>
          </p:cNvPr>
          <p:cNvSpPr>
            <a:spLocks noGrp="1"/>
          </p:cNvSpPr>
          <p:nvPr>
            <p:ph idx="1"/>
          </p:nvPr>
        </p:nvSpPr>
        <p:spPr>
          <a:xfrm>
            <a:off x="6654658" y="1549400"/>
            <a:ext cx="5537342" cy="4583544"/>
          </a:xfrm>
        </p:spPr>
        <p:txBody>
          <a:bodyPr>
            <a:normAutofit/>
          </a:bodyPr>
          <a:lstStyle/>
          <a:p>
            <a:r>
              <a:rPr lang="en-US" sz="2400" dirty="0"/>
              <a:t>Neutrino interaction in LAr produces ionization and scintillation light </a:t>
            </a:r>
          </a:p>
          <a:p>
            <a:r>
              <a:rPr lang="en-US" sz="2400" dirty="0"/>
              <a:t>The ionization charge drifts in a uniform electric field to finely segmented wire planes.</a:t>
            </a:r>
          </a:p>
          <a:p>
            <a:r>
              <a:rPr lang="en-US" sz="2400" b="1" dirty="0">
                <a:solidFill>
                  <a:schemeClr val="accent2">
                    <a:lumMod val="75000"/>
                  </a:schemeClr>
                </a:solidFill>
              </a:rPr>
              <a:t>Multiple wire orientations give independent views of the same event</a:t>
            </a:r>
            <a:r>
              <a:rPr lang="en-US" sz="2400" dirty="0">
                <a:solidFill>
                  <a:schemeClr val="accent2">
                    <a:lumMod val="75000"/>
                  </a:schemeClr>
                </a:solidFill>
              </a:rPr>
              <a:t>.</a:t>
            </a:r>
          </a:p>
          <a:p>
            <a:endParaRPr lang="en-US" dirty="0"/>
          </a:p>
        </p:txBody>
      </p:sp>
      <p:sp>
        <p:nvSpPr>
          <p:cNvPr id="5" name="Slide Number Placeholder 4">
            <a:extLst>
              <a:ext uri="{FF2B5EF4-FFF2-40B4-BE49-F238E27FC236}">
                <a16:creationId xmlns:a16="http://schemas.microsoft.com/office/drawing/2014/main" id="{C4870BE4-FD0C-F640-451C-FF01E65A5009}"/>
              </a:ext>
            </a:extLst>
          </p:cNvPr>
          <p:cNvSpPr>
            <a:spLocks noGrp="1"/>
          </p:cNvSpPr>
          <p:nvPr>
            <p:ph type="sldNum" sz="quarter" idx="12"/>
          </p:nvPr>
        </p:nvSpPr>
        <p:spPr/>
        <p:txBody>
          <a:bodyPr/>
          <a:lstStyle/>
          <a:p>
            <a:fld id="{C01389E6-C847-4AD0-B56D-D205B2EAB1EE}" type="slidenum">
              <a:rPr lang="en-US" smtClean="0"/>
              <a:pPr/>
              <a:t>8</a:t>
            </a:fld>
            <a:endParaRPr lang="en-US" dirty="0"/>
          </a:p>
        </p:txBody>
      </p:sp>
      <p:pic>
        <p:nvPicPr>
          <p:cNvPr id="6" name="Picture 2">
            <a:extLst>
              <a:ext uri="{FF2B5EF4-FFF2-40B4-BE49-F238E27FC236}">
                <a16:creationId xmlns:a16="http://schemas.microsoft.com/office/drawing/2014/main" id="{D390DE78-3209-D2FD-06FF-5DFAD1E12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18"/>
          <a:stretch/>
        </p:blipFill>
        <p:spPr bwMode="auto">
          <a:xfrm>
            <a:off x="165912" y="1104900"/>
            <a:ext cx="6490538" cy="48332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46F2E1F-A2AC-D147-6042-175AE2EAA1E0}"/>
              </a:ext>
            </a:extLst>
          </p:cNvPr>
          <p:cNvSpPr txBox="1"/>
          <p:nvPr/>
        </p:nvSpPr>
        <p:spPr>
          <a:xfrm>
            <a:off x="845890" y="6132944"/>
            <a:ext cx="2571473" cy="276999"/>
          </a:xfrm>
          <a:prstGeom prst="rect">
            <a:avLst/>
          </a:prstGeom>
          <a:noFill/>
        </p:spPr>
        <p:txBody>
          <a:bodyPr wrap="none" rtlCol="0">
            <a:spAutoFit/>
          </a:bodyPr>
          <a:lstStyle/>
          <a:p>
            <a:r>
              <a:rPr lang="en-US" sz="1200" dirty="0">
                <a:solidFill>
                  <a:schemeClr val="tx1">
                    <a:lumMod val="65000"/>
                    <a:lumOff val="35000"/>
                  </a:schemeClr>
                </a:solidFill>
                <a:latin typeface="News Gothic MT" panose="020B0503020103020203" pitchFamily="34" charset="0"/>
              </a:rPr>
              <a:t>Image credit:  </a:t>
            </a:r>
            <a:r>
              <a:rPr lang="en-US" sz="1200" dirty="0">
                <a:solidFill>
                  <a:schemeClr val="tx1">
                    <a:lumMod val="65000"/>
                    <a:lumOff val="35000"/>
                  </a:schemeClr>
                </a:solidFill>
                <a:latin typeface="News Gothic MT" panose="020B0503020103020203" pitchFamily="34" charset="0"/>
                <a:hlinkClick r:id="rId3">
                  <a:extLst>
                    <a:ext uri="{A12FA001-AC4F-418D-AE19-62706E023703}">
                      <ahyp:hlinkClr xmlns:ahyp="http://schemas.microsoft.com/office/drawing/2018/hyperlinkcolor" val="tx"/>
                    </a:ext>
                  </a:extLst>
                </a:hlinkClick>
              </a:rPr>
              <a:t>WirecellTeam, BNL</a:t>
            </a:r>
            <a:endParaRPr lang="en-US" sz="1200" dirty="0">
              <a:solidFill>
                <a:schemeClr val="tx1">
                  <a:lumMod val="65000"/>
                  <a:lumOff val="35000"/>
                </a:schemeClr>
              </a:solidFill>
              <a:latin typeface="News Gothic MT" panose="020B0503020103020203" pitchFamily="34" charset="0"/>
            </a:endParaRPr>
          </a:p>
        </p:txBody>
      </p:sp>
      <p:sp>
        <p:nvSpPr>
          <p:cNvPr id="9" name="TextBox 8">
            <a:extLst>
              <a:ext uri="{FF2B5EF4-FFF2-40B4-BE49-F238E27FC236}">
                <a16:creationId xmlns:a16="http://schemas.microsoft.com/office/drawing/2014/main" id="{CC9CBE50-7FBD-2AFA-B2A5-D4F7D6F13C33}"/>
              </a:ext>
            </a:extLst>
          </p:cNvPr>
          <p:cNvSpPr txBox="1"/>
          <p:nvPr/>
        </p:nvSpPr>
        <p:spPr>
          <a:xfrm rot="21107314">
            <a:off x="1737369" y="91615"/>
            <a:ext cx="2839624" cy="584775"/>
          </a:xfrm>
          <a:prstGeom prst="rect">
            <a:avLst/>
          </a:prstGeom>
          <a:noFill/>
        </p:spPr>
        <p:txBody>
          <a:bodyPr wrap="none" rtlCol="0">
            <a:spAutoFit/>
          </a:bodyPr>
          <a:lstStyle/>
          <a:p>
            <a:r>
              <a:rPr lang="en-US" sz="3200" b="1" dirty="0">
                <a:solidFill>
                  <a:schemeClr val="accent6">
                    <a:lumMod val="75000"/>
                  </a:schemeClr>
                </a:solidFill>
                <a:latin typeface="Chalkduster" panose="03050602040202020205" pitchFamily="66" charset="77"/>
              </a:rPr>
              <a:t>a Classical</a:t>
            </a:r>
          </a:p>
        </p:txBody>
      </p:sp>
      <p:sp>
        <p:nvSpPr>
          <p:cNvPr id="10" name="Date Placeholder 3">
            <a:extLst>
              <a:ext uri="{FF2B5EF4-FFF2-40B4-BE49-F238E27FC236}">
                <a16:creationId xmlns:a16="http://schemas.microsoft.com/office/drawing/2014/main" id="{E4C98C61-52E3-40CF-2023-26FEAFB64163}"/>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Tree>
    <p:extLst>
      <p:ext uri="{BB962C8B-B14F-4D97-AF65-F5344CB8AC3E}">
        <p14:creationId xmlns:p14="http://schemas.microsoft.com/office/powerpoint/2010/main" val="3125654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12C13-CB26-BE98-3E64-0375E382CA33}"/>
              </a:ext>
            </a:extLst>
          </p:cNvPr>
          <p:cNvSpPr>
            <a:spLocks noGrp="1"/>
          </p:cNvSpPr>
          <p:nvPr>
            <p:ph idx="1"/>
          </p:nvPr>
        </p:nvSpPr>
        <p:spPr>
          <a:xfrm>
            <a:off x="579120" y="2361394"/>
            <a:ext cx="5666431" cy="2934506"/>
          </a:xfrm>
        </p:spPr>
        <p:txBody>
          <a:bodyPr anchor="ctr">
            <a:noAutofit/>
          </a:bodyPr>
          <a:lstStyle/>
          <a:p>
            <a:pPr>
              <a:lnSpc>
                <a:spcPct val="100000"/>
              </a:lnSpc>
            </a:pPr>
            <a:r>
              <a:rPr lang="en-US" sz="2800" dirty="0"/>
              <a:t>Exquisite </a:t>
            </a:r>
            <a:r>
              <a:rPr lang="en-US" sz="2800" b="1" dirty="0">
                <a:solidFill>
                  <a:schemeClr val="accent2">
                    <a:lumMod val="75000"/>
                  </a:schemeClr>
                </a:solidFill>
              </a:rPr>
              <a:t>imaging for flavor ID </a:t>
            </a:r>
            <a:r>
              <a:rPr lang="en-US" sz="2800" dirty="0"/>
              <a:t>and energy reconstruction.</a:t>
            </a:r>
          </a:p>
          <a:p>
            <a:pPr>
              <a:lnSpc>
                <a:spcPct val="100000"/>
              </a:lnSpc>
            </a:pPr>
            <a:endParaRPr lang="en-US" sz="2800" dirty="0"/>
          </a:p>
          <a:p>
            <a:pPr>
              <a:lnSpc>
                <a:spcPct val="100000"/>
              </a:lnSpc>
            </a:pPr>
            <a:r>
              <a:rPr lang="en-US" sz="2800" dirty="0"/>
              <a:t>Excellent </a:t>
            </a:r>
            <a:r>
              <a:rPr lang="en-US" sz="2800" b="1" dirty="0">
                <a:solidFill>
                  <a:schemeClr val="accent2">
                    <a:lumMod val="75000"/>
                  </a:schemeClr>
                </a:solidFill>
              </a:rPr>
              <a:t>particle identification </a:t>
            </a:r>
            <a:r>
              <a:rPr lang="en-US" sz="2800" dirty="0"/>
              <a:t>and spatial resolution.</a:t>
            </a:r>
          </a:p>
          <a:p>
            <a:pPr>
              <a:lnSpc>
                <a:spcPct val="100000"/>
              </a:lnSpc>
            </a:pPr>
            <a:endParaRPr lang="en-US" sz="2800" dirty="0"/>
          </a:p>
          <a:p>
            <a:pPr>
              <a:lnSpc>
                <a:spcPct val="100000"/>
              </a:lnSpc>
            </a:pPr>
            <a:r>
              <a:rPr lang="en-US" sz="2800" b="1" dirty="0">
                <a:solidFill>
                  <a:schemeClr val="accent2">
                    <a:lumMod val="75000"/>
                  </a:schemeClr>
                </a:solidFill>
              </a:rPr>
              <a:t>Low thresholds for charged particles </a:t>
            </a:r>
            <a:r>
              <a:rPr lang="en-US" sz="2800" dirty="0"/>
              <a:t>enables precise reconstruction of lepton and hadronic energy.</a:t>
            </a:r>
          </a:p>
        </p:txBody>
      </p:sp>
      <p:grpSp>
        <p:nvGrpSpPr>
          <p:cNvPr id="18" name="Group 17">
            <a:extLst>
              <a:ext uri="{FF2B5EF4-FFF2-40B4-BE49-F238E27FC236}">
                <a16:creationId xmlns:a16="http://schemas.microsoft.com/office/drawing/2014/main" id="{4C4F1BFA-09EF-7595-9C33-8751ABE1C03A}"/>
              </a:ext>
            </a:extLst>
          </p:cNvPr>
          <p:cNvGrpSpPr/>
          <p:nvPr/>
        </p:nvGrpSpPr>
        <p:grpSpPr>
          <a:xfrm>
            <a:off x="6960362" y="-12700"/>
            <a:ext cx="5194302" cy="6409944"/>
            <a:chOff x="6676155" y="435922"/>
            <a:chExt cx="5194302" cy="6409944"/>
          </a:xfrm>
          <a:effectLst>
            <a:outerShdw blurRad="50800" dist="38100" dir="2700000" algn="tl" rotWithShape="0">
              <a:prstClr val="black">
                <a:alpha val="40000"/>
              </a:prstClr>
            </a:outerShdw>
          </a:effectLst>
        </p:grpSpPr>
        <p:grpSp>
          <p:nvGrpSpPr>
            <p:cNvPr id="10" name="Group 9">
              <a:extLst>
                <a:ext uri="{FF2B5EF4-FFF2-40B4-BE49-F238E27FC236}">
                  <a16:creationId xmlns:a16="http://schemas.microsoft.com/office/drawing/2014/main" id="{E87740EA-F931-9474-7CF8-4C56AC6D467A}"/>
                </a:ext>
              </a:extLst>
            </p:cNvPr>
            <p:cNvGrpSpPr/>
            <p:nvPr/>
          </p:nvGrpSpPr>
          <p:grpSpPr>
            <a:xfrm>
              <a:off x="6676155" y="435922"/>
              <a:ext cx="5194302" cy="6409944"/>
              <a:chOff x="5103780" y="464619"/>
              <a:chExt cx="5194302" cy="6409944"/>
            </a:xfrm>
          </p:grpSpPr>
          <p:sp>
            <p:nvSpPr>
              <p:cNvPr id="12" name="Rectangle 11">
                <a:extLst>
                  <a:ext uri="{FF2B5EF4-FFF2-40B4-BE49-F238E27FC236}">
                    <a16:creationId xmlns:a16="http://schemas.microsoft.com/office/drawing/2014/main" id="{0706B386-3B4F-004A-F587-0C43BC1437A9}"/>
                  </a:ext>
                </a:extLst>
              </p:cNvPr>
              <p:cNvSpPr/>
              <p:nvPr/>
            </p:nvSpPr>
            <p:spPr>
              <a:xfrm rot="5400000">
                <a:off x="4495958" y="1072441"/>
                <a:ext cx="6409944" cy="5194300"/>
              </a:xfrm>
              <a:prstGeom prst="rect">
                <a:avLst/>
              </a:prstGeom>
              <a:solidFill>
                <a:srgbClr val="020062"/>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9A34C73-CAE5-E140-5631-02EAD0A6D6D9}"/>
                  </a:ext>
                </a:extLst>
              </p:cNvPr>
              <p:cNvPicPr>
                <a:picLocks noChangeAspect="1"/>
              </p:cNvPicPr>
              <p:nvPr/>
            </p:nvPicPr>
            <p:blipFill>
              <a:blip r:embed="rId3"/>
              <a:stretch>
                <a:fillRect/>
              </a:stretch>
            </p:blipFill>
            <p:spPr>
              <a:xfrm>
                <a:off x="6692035" y="999494"/>
                <a:ext cx="2332067" cy="1947276"/>
              </a:xfrm>
              <a:prstGeom prst="rect">
                <a:avLst/>
              </a:prstGeom>
              <a:ln>
                <a:solidFill>
                  <a:schemeClr val="tx1">
                    <a:lumMod val="85000"/>
                    <a:lumOff val="15000"/>
                  </a:schemeClr>
                </a:solidFill>
              </a:ln>
            </p:spPr>
          </p:pic>
          <p:pic>
            <p:nvPicPr>
              <p:cNvPr id="14" name="Picture 13">
                <a:extLst>
                  <a:ext uri="{FF2B5EF4-FFF2-40B4-BE49-F238E27FC236}">
                    <a16:creationId xmlns:a16="http://schemas.microsoft.com/office/drawing/2014/main" id="{EAAC6CA2-B04A-574D-A8A9-34DE44399F44}"/>
                  </a:ext>
                </a:extLst>
              </p:cNvPr>
              <p:cNvPicPr>
                <a:picLocks noChangeAspect="1"/>
              </p:cNvPicPr>
              <p:nvPr/>
            </p:nvPicPr>
            <p:blipFill>
              <a:blip r:embed="rId4"/>
              <a:stretch>
                <a:fillRect/>
              </a:stretch>
            </p:blipFill>
            <p:spPr>
              <a:xfrm>
                <a:off x="5662947" y="4460007"/>
                <a:ext cx="4093351" cy="1954574"/>
              </a:xfrm>
              <a:prstGeom prst="rect">
                <a:avLst/>
              </a:prstGeom>
              <a:ln>
                <a:solidFill>
                  <a:schemeClr val="tx1">
                    <a:lumMod val="85000"/>
                    <a:lumOff val="15000"/>
                  </a:schemeClr>
                </a:solidFill>
              </a:ln>
            </p:spPr>
          </p:pic>
          <p:sp>
            <p:nvSpPr>
              <p:cNvPr id="15" name="Rectangle 14">
                <a:extLst>
                  <a:ext uri="{FF2B5EF4-FFF2-40B4-BE49-F238E27FC236}">
                    <a16:creationId xmlns:a16="http://schemas.microsoft.com/office/drawing/2014/main" id="{C19E835D-0DE9-6628-C54D-EB9F9728891D}"/>
                  </a:ext>
                </a:extLst>
              </p:cNvPr>
              <p:cNvSpPr/>
              <p:nvPr/>
            </p:nvSpPr>
            <p:spPr>
              <a:xfrm rot="5400000">
                <a:off x="7665772" y="1084740"/>
                <a:ext cx="70318" cy="519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FDDD96AF-2C93-8A4F-E7DF-ECB3A0DCA80E}"/>
                </a:ext>
              </a:extLst>
            </p:cNvPr>
            <p:cNvSpPr txBox="1"/>
            <p:nvPr/>
          </p:nvSpPr>
          <p:spPr>
            <a:xfrm>
              <a:off x="6990432" y="1525256"/>
              <a:ext cx="1673728" cy="338554"/>
            </a:xfrm>
            <a:prstGeom prst="rect">
              <a:avLst/>
            </a:prstGeom>
            <a:noFill/>
            <a:ln>
              <a:solidFill>
                <a:schemeClr val="tx1">
                  <a:lumMod val="85000"/>
                  <a:lumOff val="15000"/>
                </a:schemeClr>
              </a:solidFill>
            </a:ln>
          </p:spPr>
          <p:txBody>
            <a:bodyPr wrap="none" rtlCol="0">
              <a:spAutoFit/>
            </a:bodyPr>
            <a:lstStyle/>
            <a:p>
              <a:r>
                <a:rPr lang="en-US" sz="1600">
                  <a:solidFill>
                    <a:schemeClr val="bg1"/>
                  </a:solidFill>
                  <a:latin typeface="Symbol" pitchFamily="2" charset="2"/>
                  <a:cs typeface="Times New Roman" panose="02020603050405020304" pitchFamily="18" charset="0"/>
                </a:rPr>
                <a:t>n</a:t>
              </a:r>
              <a:r>
                <a:rPr lang="en-US" sz="1600" baseline="-25000">
                  <a:solidFill>
                    <a:schemeClr val="bg1"/>
                  </a:solidFill>
                  <a:latin typeface="Times New Roman" panose="02020603050405020304" pitchFamily="18" charset="0"/>
                  <a:cs typeface="Times New Roman" panose="02020603050405020304" pitchFamily="18" charset="0"/>
                </a:rPr>
                <a:t>e </a:t>
              </a:r>
              <a:r>
                <a:rPr lang="en-US" sz="1600">
                  <a:solidFill>
                    <a:schemeClr val="bg1"/>
                  </a:solidFill>
                  <a:latin typeface="Times New Roman" panose="02020603050405020304" pitchFamily="18" charset="0"/>
                  <a:cs typeface="Times New Roman" panose="02020603050405020304" pitchFamily="18" charset="0"/>
                </a:rPr>
                <a:t>+ Ar → e p p </a:t>
              </a:r>
              <a:r>
                <a:rPr lang="en-US" sz="1600">
                  <a:solidFill>
                    <a:schemeClr val="bg1"/>
                  </a:solidFill>
                  <a:latin typeface="Symbol" pitchFamily="2" charset="2"/>
                  <a:cs typeface="Times New Roman" panose="02020603050405020304" pitchFamily="18" charset="0"/>
                </a:rPr>
                <a:t>p</a:t>
              </a:r>
              <a:r>
                <a:rPr lang="en-US" sz="1600" baseline="30000">
                  <a:solidFill>
                    <a:schemeClr val="bg1"/>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C170170C-A1B3-86B2-8C7F-10AE6D64F6FB}"/>
                </a:ext>
              </a:extLst>
            </p:cNvPr>
            <p:cNvSpPr txBox="1"/>
            <p:nvPr/>
          </p:nvSpPr>
          <p:spPr>
            <a:xfrm>
              <a:off x="7083310" y="3917129"/>
              <a:ext cx="1800365" cy="338554"/>
            </a:xfrm>
            <a:prstGeom prst="rect">
              <a:avLst/>
            </a:prstGeom>
            <a:noFill/>
            <a:ln>
              <a:solidFill>
                <a:schemeClr val="tx1">
                  <a:lumMod val="85000"/>
                  <a:lumOff val="15000"/>
                </a:schemeClr>
              </a:solidFill>
            </a:ln>
          </p:spPr>
          <p:txBody>
            <a:bodyPr wrap="none" rtlCol="0">
              <a:spAutoFit/>
            </a:bodyPr>
            <a:lstStyle/>
            <a:p>
              <a:r>
                <a:rPr lang="en-US" sz="1600" dirty="0">
                  <a:solidFill>
                    <a:schemeClr val="bg1"/>
                  </a:solidFill>
                  <a:latin typeface="Symbol" pitchFamily="2" charset="2"/>
                  <a:cs typeface="Times New Roman" panose="02020603050405020304" pitchFamily="18" charset="0"/>
                </a:rPr>
                <a:t>n</a:t>
              </a:r>
              <a:r>
                <a:rPr lang="en-US" sz="1600" baseline="-25000" dirty="0">
                  <a:solidFill>
                    <a:schemeClr val="bg1"/>
                  </a:solidFill>
                  <a:latin typeface="Symbol" pitchFamily="2" charset="2"/>
                  <a:cs typeface="Times New Roman" panose="02020603050405020304" pitchFamily="18" charset="0"/>
                </a:rPr>
                <a:t>m</a:t>
              </a:r>
              <a:r>
                <a:rPr lang="en-US" sz="1600" dirty="0">
                  <a:solidFill>
                    <a:schemeClr val="bg1"/>
                  </a:solidFill>
                  <a:latin typeface="Times New Roman" panose="02020603050405020304" pitchFamily="18" charset="0"/>
                  <a:cs typeface="Times New Roman" panose="02020603050405020304" pitchFamily="18" charset="0"/>
                </a:rPr>
                <a:t> + Ar → </a:t>
              </a:r>
              <a:r>
                <a:rPr lang="en-US" sz="1600" dirty="0">
                  <a:solidFill>
                    <a:schemeClr val="bg1"/>
                  </a:solidFill>
                  <a:latin typeface="Symbol" pitchFamily="2" charset="2"/>
                  <a:cs typeface="Times New Roman" panose="02020603050405020304" pitchFamily="18" charset="0"/>
                </a:rPr>
                <a:t>m </a:t>
              </a:r>
              <a:r>
                <a:rPr lang="en-US" sz="1600" dirty="0">
                  <a:solidFill>
                    <a:schemeClr val="bg1"/>
                  </a:solidFill>
                  <a:latin typeface="Times New Roman" panose="02020603050405020304" pitchFamily="18" charset="0"/>
                  <a:cs typeface="Times New Roman" panose="02020603050405020304" pitchFamily="18" charset="0"/>
                </a:rPr>
                <a:t>p p </a:t>
              </a:r>
              <a:r>
                <a:rPr lang="en-US" sz="1600" dirty="0">
                  <a:solidFill>
                    <a:schemeClr val="bg1"/>
                  </a:solidFill>
                  <a:latin typeface="Symbol" pitchFamily="2" charset="2"/>
                  <a:cs typeface="Times New Roman" panose="02020603050405020304" pitchFamily="18" charset="0"/>
                </a:rPr>
                <a:t>p</a:t>
              </a:r>
              <a:r>
                <a:rPr lang="en-US" sz="1600" baseline="30000" dirty="0">
                  <a:solidFill>
                    <a:schemeClr val="bg1"/>
                  </a:solidFill>
                  <a:latin typeface="Times New Roman" panose="02020603050405020304" pitchFamily="18" charset="0"/>
                  <a:cs typeface="Times New Roman" panose="02020603050405020304" pitchFamily="18" charset="0"/>
                </a:rPr>
                <a:t>0</a:t>
              </a:r>
            </a:p>
          </p:txBody>
        </p:sp>
      </p:grpSp>
      <p:sp>
        <p:nvSpPr>
          <p:cNvPr id="11" name="Title 10">
            <a:extLst>
              <a:ext uri="{FF2B5EF4-FFF2-40B4-BE49-F238E27FC236}">
                <a16:creationId xmlns:a16="http://schemas.microsoft.com/office/drawing/2014/main" id="{9A44E9D4-6F08-9518-CC6B-5EE94AD33949}"/>
              </a:ext>
            </a:extLst>
          </p:cNvPr>
          <p:cNvSpPr>
            <a:spLocks noGrp="1"/>
          </p:cNvSpPr>
          <p:nvPr>
            <p:ph type="title"/>
          </p:nvPr>
        </p:nvSpPr>
        <p:spPr>
          <a:xfrm>
            <a:off x="365084" y="-400531"/>
            <a:ext cx="10515600" cy="1325563"/>
          </a:xfrm>
        </p:spPr>
        <p:txBody>
          <a:bodyPr/>
          <a:lstStyle/>
          <a:p>
            <a:r>
              <a:rPr lang="en-US" dirty="0"/>
              <a:t>Why LA</a:t>
            </a:r>
            <a:r>
              <a:rPr lang="en-US" cap="none" dirty="0"/>
              <a:t>r</a:t>
            </a:r>
            <a:r>
              <a:rPr lang="en-US" dirty="0"/>
              <a:t>TPCs?</a:t>
            </a:r>
          </a:p>
        </p:txBody>
      </p:sp>
      <p:sp>
        <p:nvSpPr>
          <p:cNvPr id="8" name="Slide Number Placeholder 7">
            <a:extLst>
              <a:ext uri="{FF2B5EF4-FFF2-40B4-BE49-F238E27FC236}">
                <a16:creationId xmlns:a16="http://schemas.microsoft.com/office/drawing/2014/main" id="{ED7DD1F0-1BDD-808E-73F5-B402FC5D7260}"/>
              </a:ext>
            </a:extLst>
          </p:cNvPr>
          <p:cNvSpPr>
            <a:spLocks noGrp="1"/>
          </p:cNvSpPr>
          <p:nvPr>
            <p:ph type="sldNum" sz="quarter" idx="12"/>
          </p:nvPr>
        </p:nvSpPr>
        <p:spPr/>
        <p:txBody>
          <a:bodyPr/>
          <a:lstStyle/>
          <a:p>
            <a:fld id="{48F63A3B-78C7-47BE-AE5E-E10140E04643}" type="slidenum">
              <a:rPr lang="en-US" smtClean="0"/>
              <a:pPr/>
              <a:t>9</a:t>
            </a:fld>
            <a:endParaRPr lang="en-US"/>
          </a:p>
        </p:txBody>
      </p:sp>
      <p:sp>
        <p:nvSpPr>
          <p:cNvPr id="2" name="Date Placeholder 3">
            <a:extLst>
              <a:ext uri="{FF2B5EF4-FFF2-40B4-BE49-F238E27FC236}">
                <a16:creationId xmlns:a16="http://schemas.microsoft.com/office/drawing/2014/main" id="{0738C474-80E9-EE2C-65A5-570F66B1955F}"/>
              </a:ext>
            </a:extLst>
          </p:cNvPr>
          <p:cNvSpPr>
            <a:spLocks noGrp="1"/>
          </p:cNvSpPr>
          <p:nvPr>
            <p:ph type="dt" sz="half" idx="10"/>
          </p:nvPr>
        </p:nvSpPr>
        <p:spPr>
          <a:xfrm>
            <a:off x="7909560" y="6409944"/>
            <a:ext cx="3703320" cy="448056"/>
          </a:xfrm>
        </p:spPr>
        <p:txBody>
          <a:bodyPr/>
          <a:lstStyle>
            <a:lvl1pPr>
              <a:defRPr sz="1000"/>
            </a:lvl1pPr>
          </a:lstStyle>
          <a:p>
            <a:r>
              <a:rPr lang="en-US" dirty="0"/>
              <a:t>oct 31, 2024</a:t>
            </a:r>
          </a:p>
        </p:txBody>
      </p:sp>
    </p:spTree>
    <p:extLst>
      <p:ext uri="{BB962C8B-B14F-4D97-AF65-F5344CB8AC3E}">
        <p14:creationId xmlns:p14="http://schemas.microsoft.com/office/powerpoint/2010/main" val="845854245"/>
      </p:ext>
    </p:extLst>
  </p:cSld>
  <p:clrMapOvr>
    <a:masterClrMapping/>
  </p:clrMapOvr>
</p:sld>
</file>

<file path=ppt/theme/theme1.xml><?xml version="1.0" encoding="utf-8"?>
<a:theme xmlns:a="http://schemas.openxmlformats.org/drawingml/2006/main" name="GradientRiseVTI">
  <a:themeElements>
    <a:clrScheme name="AnalogousFromLightSeed_2SEEDS">
      <a:dk1>
        <a:srgbClr val="000000"/>
      </a:dk1>
      <a:lt1>
        <a:srgbClr val="FFFFFF"/>
      </a:lt1>
      <a:dk2>
        <a:srgbClr val="22363C"/>
      </a:dk2>
      <a:lt2>
        <a:srgbClr val="E2E6E8"/>
      </a:lt2>
      <a:accent1>
        <a:srgbClr val="C18C78"/>
      </a:accent1>
      <a:accent2>
        <a:srgbClr val="CC9099"/>
      </a:accent2>
      <a:accent3>
        <a:srgbClr val="B19F77"/>
      </a:accent3>
      <a:accent4>
        <a:srgbClr val="6DAFA2"/>
      </a:accent4>
      <a:accent5>
        <a:srgbClr val="70ACBC"/>
      </a:accent5>
      <a:accent6>
        <a:srgbClr val="7893C1"/>
      </a:accent6>
      <a:hlink>
        <a:srgbClr val="5E8A9B"/>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10707</TotalTime>
  <Words>2479</Words>
  <Application>Microsoft Macintosh PowerPoint</Application>
  <PresentationFormat>Widescreen</PresentationFormat>
  <Paragraphs>492</Paragraphs>
  <Slides>47</Slides>
  <Notes>17</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47</vt:i4>
      </vt:variant>
    </vt:vector>
  </HeadingPairs>
  <TitlesOfParts>
    <vt:vector size="67" baseType="lpstr">
      <vt:lpstr>Gulim</vt:lpstr>
      <vt:lpstr>Hiragino Sans W4</vt:lpstr>
      <vt:lpstr>Hiragino Sans W7</vt:lpstr>
      <vt:lpstr>Aptos</vt:lpstr>
      <vt:lpstr>Arial</vt:lpstr>
      <vt:lpstr>Avenir Next LT Pro</vt:lpstr>
      <vt:lpstr>Cambria Math</vt:lpstr>
      <vt:lpstr>Chalkduster</vt:lpstr>
      <vt:lpstr>Corbel</vt:lpstr>
      <vt:lpstr>Guardian Text Egyptian Web</vt:lpstr>
      <vt:lpstr>Helvetica</vt:lpstr>
      <vt:lpstr>News Gothic MT</vt:lpstr>
      <vt:lpstr>Open Sans</vt:lpstr>
      <vt:lpstr>Proxima Nova</vt:lpstr>
      <vt:lpstr>PT Sans</vt:lpstr>
      <vt:lpstr>Segoe UI</vt:lpstr>
      <vt:lpstr>Symbol</vt:lpstr>
      <vt:lpstr>Times New Roman</vt:lpstr>
      <vt:lpstr>Wingdings</vt:lpstr>
      <vt:lpstr>GradientRiseVTI</vt:lpstr>
      <vt:lpstr>Novel LArTPC technologies for near detectors</vt:lpstr>
      <vt:lpstr>The long &amp; Short of oscillation measurements</vt:lpstr>
      <vt:lpstr>The long &amp; Short of oscillation measurements</vt:lpstr>
      <vt:lpstr>role of near detectors</vt:lpstr>
      <vt:lpstr>requirements for a near detector?</vt:lpstr>
      <vt:lpstr>PowerPoint Presentation</vt:lpstr>
      <vt:lpstr>LArTPC: A short primer</vt:lpstr>
      <vt:lpstr>What is^ LArTPC?</vt:lpstr>
      <vt:lpstr>Why LArTPCs?</vt:lpstr>
      <vt:lpstr>LArtPC Program at Fermilab</vt:lpstr>
      <vt:lpstr>near detector for  short-baseline</vt:lpstr>
      <vt:lpstr>highlights of  sbnd design</vt:lpstr>
      <vt:lpstr>SBND is taking beautiful data, and we are looking forward to seeing first results!</vt:lpstr>
      <vt:lpstr>near detector for  long-baseline</vt:lpstr>
      <vt:lpstr>next generation LArTPCs But Why?</vt:lpstr>
      <vt:lpstr>LBNF Pip-II Beam: most powerful accelerator neutrino beam in the world</vt:lpstr>
      <vt:lpstr>ND LArTPC in the DUNE beam</vt:lpstr>
      <vt:lpstr>LArTPCs in  high-pile up environment</vt:lpstr>
      <vt:lpstr>how to maintain signal fidelity in a high occupancy environment?</vt:lpstr>
      <vt:lpstr>A next generation of lartpc</vt:lpstr>
      <vt:lpstr>pixelated charge readout</vt:lpstr>
      <vt:lpstr>pixel tiles</vt:lpstr>
      <vt:lpstr>dynamic hydra i/o configuration</vt:lpstr>
      <vt:lpstr>native 3D imaging</vt:lpstr>
      <vt:lpstr>Short interlude: Next gen detectors  require next gen software</vt:lpstr>
      <vt:lpstr>pixelated Design is well-suited for GPU processing</vt:lpstr>
      <vt:lpstr>modular TPC with optical segmentation</vt:lpstr>
      <vt:lpstr>modular TPC with optical segmentation</vt:lpstr>
      <vt:lpstr>Light readout system</vt:lpstr>
      <vt:lpstr>Light readout system</vt:lpstr>
      <vt:lpstr>Putting it all together: A Modular LArTPC</vt:lpstr>
      <vt:lpstr>Technical Demos</vt:lpstr>
      <vt:lpstr>Single Module Demonstrators</vt:lpstr>
      <vt:lpstr>Single module operations</vt:lpstr>
      <vt:lpstr>charge-light matching</vt:lpstr>
      <vt:lpstr>2x2 Demonstrator</vt:lpstr>
      <vt:lpstr>2x2 Demonstrator</vt:lpstr>
      <vt:lpstr>2x2 Demonstrator</vt:lpstr>
      <vt:lpstr>PowerPoint Presentation</vt:lpstr>
      <vt:lpstr>summary</vt:lpstr>
      <vt:lpstr>DUNE ND-LAr next generation TPC </vt:lpstr>
      <vt:lpstr>PowerPoint Presentation</vt:lpstr>
      <vt:lpstr>SUPPLEMENTARY  SLIDES</vt:lpstr>
      <vt:lpstr>DUNE ND Complex</vt:lpstr>
      <vt:lpstr>Dune nd requirements</vt:lpstr>
      <vt:lpstr>LArPix specifications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fundamental symmetries through elusive neutrinos</dc:title>
  <dc:creator>Vallari, Zoya</dc:creator>
  <cp:lastModifiedBy>Vallari, Zoya</cp:lastModifiedBy>
  <cp:revision>45</cp:revision>
  <dcterms:created xsi:type="dcterms:W3CDTF">2024-05-05T17:46:42Z</dcterms:created>
  <dcterms:modified xsi:type="dcterms:W3CDTF">2024-10-31T04:04:30Z</dcterms:modified>
</cp:coreProperties>
</file>