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9" r:id="rId2"/>
    <p:sldMasterId id="2147483687" r:id="rId3"/>
    <p:sldMasterId id="2147483675" r:id="rId4"/>
    <p:sldMasterId id="2147483663" r:id="rId5"/>
  </p:sldMasterIdLst>
  <p:notesMasterIdLst>
    <p:notesMasterId r:id="rId8"/>
  </p:notesMasterIdLst>
  <p:handoutMasterIdLst>
    <p:handoutMasterId r:id="rId9"/>
  </p:handoutMasterIdLst>
  <p:sldIdLst>
    <p:sldId id="368" r:id="rId6"/>
    <p:sldId id="1471" r:id="rId7"/>
  </p:sldIdLst>
  <p:sldSz cx="12192000" cy="6858000"/>
  <p:notesSz cx="6797675" cy="9926638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小男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3300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 autoAdjust="0"/>
    <p:restoredTop sz="50000" autoAdjust="0"/>
  </p:normalViewPr>
  <p:slideViewPr>
    <p:cSldViewPr>
      <p:cViewPr varScale="1">
        <p:scale>
          <a:sx n="97" d="100"/>
          <a:sy n="97" d="100"/>
        </p:scale>
        <p:origin x="42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32C2-836C-4C4E-A8EB-3D2D706679A9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Xiaonan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6BBE3-C94F-46D1-8983-8570BA1D2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499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latin typeface="Arial" charset="0"/>
              </a:defRPr>
            </a:lvl1pPr>
          </a:lstStyle>
          <a:p>
            <a:r>
              <a:rPr lang="en-US" altLang="zh-CN"/>
              <a:t>Xiaonan Li</a:t>
            </a:r>
            <a:endParaRPr lang="en-US" altLang="zh-CN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Arial" charset="0"/>
              </a:defRPr>
            </a:lvl1pPr>
          </a:lstStyle>
          <a:p>
            <a:fld id="{C5E9E4D2-2E1D-4416-B80D-494E4891954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321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8282D0-A462-43AC-94A8-F1B20BB6B8C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05B5C-03E5-4002-8C19-CDC8EF79194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60198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60198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11C16B-482F-4851-AA5E-5EB72D30F72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5ABAB-5834-421D-9B16-C85DA9C37ED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015BCB-AE4B-4F46-BA85-6100329C238A}" type="slidenum">
              <a:rPr lang="en-US" altLang="zh-CN"/>
              <a:pPr/>
              <a:t>‹#›</a:t>
            </a:fld>
            <a:endParaRPr lang="en-US" altLang="zh-C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8432800" cy="3381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61CB0F-AD32-4AE5-8E97-D90721CB1EA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762000"/>
            <a:ext cx="508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62000"/>
            <a:ext cx="508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DDF24B-9259-4BA1-ACCC-1A61009F594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512CC-8F2D-4CFA-A72D-6E0E72D17E8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ABD46C-B48D-480E-8235-ADA2B76D7E36}" type="slidenum">
              <a:rPr lang="en-US" altLang="zh-CN"/>
              <a:pPr/>
              <a:t>‹#›</a:t>
            </a:fld>
            <a:endParaRPr lang="en-US" altLang="zh-C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389FF-84F2-427D-B36E-C7EB6C3A20A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8F686-E2D8-4B14-B8D7-C223167DFD2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E8BD2-7FC6-47ED-B597-3714815D8ED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3" y="692696"/>
            <a:ext cx="1132925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83499" y="116632"/>
            <a:ext cx="101442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431372" y="6453336"/>
            <a:ext cx="1142526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40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31373" y="692697"/>
            <a:ext cx="1132925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477000"/>
            <a:ext cx="843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/>
            </a:lvl1pPr>
          </a:lstStyle>
          <a:p>
            <a:r>
              <a:rPr lang="en-US" altLang="zh-CN"/>
              <a:t>NNN24, Oct 28 2024, Rio de Janeiro, Brazil</a:t>
            </a:r>
            <a:endParaRPr lang="en-US" altLang="zh-CN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477005"/>
            <a:ext cx="1320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>
                <a:latin typeface="Comic Sans MS" pitchFamily="66" charset="0"/>
              </a:defRPr>
            </a:lvl1pPr>
          </a:lstStyle>
          <a:p>
            <a:fld id="{BA15ABAB-5834-421D-9B16-C85DA9C37EDC}" type="slidenum">
              <a:rPr lang="en-US" altLang="zh-CN"/>
              <a:pPr/>
              <a:t>‹#›</a:t>
            </a:fld>
            <a:endParaRPr lang="en-US" altLang="zh-CN" dirty="0"/>
          </a:p>
        </p:txBody>
      </p:sp>
      <p:pic>
        <p:nvPicPr>
          <p:cNvPr id="19458" name="Picture 2" descr="C:\Users\lixn\Desktop\MyTalks\junologo_larg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1" y="33203"/>
            <a:ext cx="945631" cy="6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/>
  <p:hf hdr="0" dt="0"/>
  <p:txStyles>
    <p:titleStyle>
      <a:lvl1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189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377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566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754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92C8-E81B-4327-B899-584134D5E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2AC2-E91A-4EF6-BFDB-126A0839FE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792C-2307-4DA6-9537-1E0CDFC00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NNN24, Oct 28 2024, Rio de Janeiro, Brazil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1CBE-952B-4375-A41D-3874F82E9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512" y="778429"/>
            <a:ext cx="3066181" cy="28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559496" y="1772816"/>
            <a:ext cx="2490288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zh-CN" sz="1800" b="1" dirty="0">
                <a:solidFill>
                  <a:srgbClr val="000000"/>
                </a:solidFill>
                <a:latin typeface="+mn-lt"/>
              </a:rPr>
              <a:t>Central detector</a:t>
            </a:r>
            <a:endParaRPr lang="en-US" altLang="zh-CN" sz="1800" b="1" dirty="0">
              <a:solidFill>
                <a:srgbClr val="00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宋体" pitchFamily="2" charset="-122"/>
                <a:cs typeface="宋体" pitchFamily="2" charset="-122"/>
              </a:rPr>
              <a:t>Steel structure (SSS)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宋体" pitchFamily="2" charset="-122"/>
                <a:cs typeface="宋体" pitchFamily="2" charset="-122"/>
              </a:rPr>
              <a:t>Acrylic sphere(AS) +</a:t>
            </a:r>
            <a:r>
              <a:rPr lang="en-US" altLang="zh-CN" sz="1600" b="1" dirty="0">
                <a:solidFill>
                  <a:prstClr val="black"/>
                </a:solidFill>
                <a:latin typeface="Calibri" pitchFamily="34" charset="0"/>
              </a:rPr>
              <a:t>20kt Liquid scintillator</a:t>
            </a: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宋体" pitchFamily="2" charset="-122"/>
                <a:cs typeface="宋体" pitchFamily="2" charset="-122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+mn-lt"/>
              </a:rPr>
              <a:t>~17612 20” PMT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+mn-lt"/>
              </a:rPr>
              <a:t>~25600 3’’ PMT</a:t>
            </a:r>
          </a:p>
        </p:txBody>
      </p:sp>
      <p:cxnSp>
        <p:nvCxnSpPr>
          <p:cNvPr id="9" name="直接箭头连接符 8"/>
          <p:cNvCxnSpPr>
            <a:cxnSpLocks/>
          </p:cNvCxnSpPr>
          <p:nvPr/>
        </p:nvCxnSpPr>
        <p:spPr>
          <a:xfrm flipH="1">
            <a:off x="4049784" y="2409829"/>
            <a:ext cx="1618818" cy="2315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301743" y="846002"/>
            <a:ext cx="3264657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VETO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800" b="1" dirty="0">
                <a:solidFill>
                  <a:srgbClr val="000000"/>
                </a:solidFill>
                <a:latin typeface="+mn-lt"/>
                <a:ea typeface="宋体" pitchFamily="2" charset="-122"/>
                <a:cs typeface="宋体" pitchFamily="2" charset="-122"/>
              </a:rPr>
              <a:t>Top Tracker</a:t>
            </a:r>
            <a:endParaRPr lang="en-US" altLang="zh-CN" sz="1800" b="1" dirty="0">
              <a:solidFill>
                <a:srgbClr val="000000"/>
              </a:solidFill>
              <a:latin typeface="+mn-lt"/>
              <a:ea typeface="宋体" pitchFamily="2" charset="-122"/>
              <a:cs typeface="宋体" pitchFamily="2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Water VETO with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~2400 20’’ PMT</a:t>
            </a:r>
            <a:endParaRPr lang="en-US" altLang="zh-CN" sz="1800" b="1" dirty="0">
              <a:latin typeface="+mn-lt"/>
              <a:ea typeface="Arial Unicode MS"/>
              <a:cs typeface="Arial Unicode M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Earth Magnetic Field shielding coils</a:t>
            </a:r>
          </a:p>
        </p:txBody>
      </p:sp>
      <p:sp>
        <p:nvSpPr>
          <p:cNvPr id="26629" name="矩形 11"/>
          <p:cNvSpPr>
            <a:spLocks noChangeArrowheads="1"/>
          </p:cNvSpPr>
          <p:nvPr/>
        </p:nvSpPr>
        <p:spPr bwMode="auto">
          <a:xfrm>
            <a:off x="1559496" y="836712"/>
            <a:ext cx="189079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1800" b="1" dirty="0">
                <a:solidFill>
                  <a:srgbClr val="000000"/>
                </a:solidFill>
                <a:latin typeface="+mn-lt"/>
              </a:rPr>
              <a:t>Calibration</a:t>
            </a:r>
            <a:endParaRPr lang="zh-CN" altLang="en-US" sz="20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01743" y="2667853"/>
            <a:ext cx="2363519" cy="96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Water</a:t>
            </a:r>
            <a:r>
              <a:rPr lang="zh-CN" altLang="en-US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Pool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/>
              </a:rPr>
              <a:t>depth:</a:t>
            </a:r>
            <a:r>
              <a:rPr lang="zh-CN" altLang="zh-CN" sz="1600" b="1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en-US" altLang="zh-CN" sz="1600" b="1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ea typeface="Arial Unicode MS"/>
                <a:cs typeface="Arial Unicode MS"/>
              </a:rPr>
              <a:t>44m</a:t>
            </a: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diameter:</a:t>
            </a:r>
            <a:r>
              <a:rPr lang="zh-CN" altLang="zh-CN" sz="16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ea typeface="Arial Unicode MS"/>
                <a:cs typeface="Arial Unicode MS"/>
              </a:rPr>
              <a:t>43.5m</a:t>
            </a:r>
            <a:endParaRPr lang="en-US" altLang="zh-CN" sz="2000" b="1" dirty="0">
              <a:solidFill>
                <a:srgbClr val="FF0000"/>
              </a:solidFill>
              <a:latin typeface="Calibri" pitchFamily="34" charset="0"/>
              <a:ea typeface="Arial Unicode MS"/>
              <a:cs typeface="Arial Unicode MS"/>
            </a:endParaRPr>
          </a:p>
        </p:txBody>
      </p:sp>
      <p:cxnSp>
        <p:nvCxnSpPr>
          <p:cNvPr id="35" name="直接箭头连接符 34"/>
          <p:cNvCxnSpPr>
            <a:cxnSpLocks/>
            <a:endCxn id="26629" idx="3"/>
          </p:cNvCxnSpPr>
          <p:nvPr/>
        </p:nvCxnSpPr>
        <p:spPr>
          <a:xfrm flipH="1" flipV="1">
            <a:off x="3450288" y="1021378"/>
            <a:ext cx="2218314" cy="14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cxnSpLocks/>
          </p:cNvCxnSpPr>
          <p:nvPr/>
        </p:nvCxnSpPr>
        <p:spPr>
          <a:xfrm>
            <a:off x="6005599" y="1324614"/>
            <a:ext cx="168427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cxnSpLocks/>
          </p:cNvCxnSpPr>
          <p:nvPr/>
        </p:nvCxnSpPr>
        <p:spPr>
          <a:xfrm flipV="1">
            <a:off x="6456040" y="2195897"/>
            <a:ext cx="1233837" cy="4352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863752" y="69023"/>
            <a:ext cx="786408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3600" b="1" dirty="0">
                <a:latin typeface="+mj-lt"/>
                <a:ea typeface="+mj-ea"/>
                <a:cs typeface="+mj-cs"/>
              </a:rPr>
              <a:t>JUNO Detector Installation is its end</a:t>
            </a:r>
            <a:endParaRPr lang="zh-CN" altLang="en-US" sz="36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5" name="直接箭头连接符 24"/>
          <p:cNvCxnSpPr>
            <a:cxnSpLocks/>
          </p:cNvCxnSpPr>
          <p:nvPr/>
        </p:nvCxnSpPr>
        <p:spPr>
          <a:xfrm flipV="1">
            <a:off x="6581663" y="1596512"/>
            <a:ext cx="1108214" cy="2237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B1BF4-6ED5-077C-1067-C5E378392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b="1"/>
              <a:t>NNN24, Oct 28 2024, Rio de Janeiro, Brazil</a:t>
            </a:r>
            <a:endParaRPr lang="en-US" altLang="zh-CN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34533-AECF-4F9E-9F4C-A5A368EA6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282D0-A462-43AC-94A8-F1B20BB6B8CF}" type="slidenum">
              <a:rPr lang="en-US" altLang="zh-CN" smtClean="0"/>
              <a:pPr/>
              <a:t>1</a:t>
            </a:fld>
            <a:endParaRPr lang="en-US" altLang="zh-C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8D6AE6-7C8A-F945-EFB6-5DF5C86A9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3677666"/>
            <a:ext cx="4055491" cy="27036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C566A4-BE2D-ED7B-A0A9-B62036CA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780" y="3677666"/>
            <a:ext cx="4055491" cy="27036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91E132-8F37-45BC-03B5-6469243C3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3677666"/>
            <a:ext cx="39947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805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4C08B-C623-4F20-BF68-DF8847775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15BCB-AE4B-4F46-BA85-6100329C238A}" type="slidenum">
              <a:rPr lang="en-US" altLang="zh-CN" b="1" smtClean="0"/>
              <a:pPr/>
              <a:t>2</a:t>
            </a:fld>
            <a:endParaRPr lang="en-US" altLang="zh-C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67AAB3-D568-1F3F-3ED9-3FFFE26A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JUNO Physics Prospects</a:t>
            </a:r>
            <a:endParaRPr lang="en-CN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27FB2-F834-E771-BDEC-0B2B36DFD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b="1"/>
              <a:t>NNN24, Oct 28 2024, Rio de Janeiro, Brazil</a:t>
            </a:r>
            <a:endParaRPr lang="en-US" altLang="zh-CN" b="1" dirty="0"/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E2CD842A-0ED7-28E1-BA58-59AC65802AE7}"/>
              </a:ext>
            </a:extLst>
          </p:cNvPr>
          <p:cNvSpPr txBox="1"/>
          <p:nvPr/>
        </p:nvSpPr>
        <p:spPr>
          <a:xfrm>
            <a:off x="5642517" y="2949497"/>
            <a:ext cx="625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b="1" dirty="0"/>
          </a:p>
        </p:txBody>
      </p:sp>
      <p:pic>
        <p:nvPicPr>
          <p:cNvPr id="9" name="JUNO chisq over exposure IBD NUM.pdf" descr="JUNO chisq over exposure IBD NUM.pdf">
            <a:extLst>
              <a:ext uri="{FF2B5EF4-FFF2-40B4-BE49-F238E27FC236}">
                <a16:creationId xmlns:a16="http://schemas.microsoft.com/office/drawing/2014/main" id="{9BB85915-0E7E-868A-B645-98C8026D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692696"/>
            <a:ext cx="4595675" cy="2548666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D16A5D-287B-460E-5E41-963247FE5BDC}"/>
                  </a:ext>
                </a:extLst>
              </p:cNvPr>
              <p:cNvSpPr txBox="1"/>
              <p:nvPr/>
            </p:nvSpPr>
            <p:spPr>
              <a:xfrm>
                <a:off x="119336" y="3212976"/>
                <a:ext cx="5000969" cy="332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l-GR" b="1" dirty="0"/>
                  <a:t>3σ </a:t>
                </a:r>
                <a:r>
                  <a:rPr lang="en-US" b="1" dirty="0"/>
                  <a:t>sensitivity within ~</a:t>
                </a:r>
                <a:r>
                  <a:rPr lang="zh-CN" altLang="en-US" b="1" dirty="0"/>
                  <a:t> </a:t>
                </a:r>
                <a:r>
                  <a:rPr lang="en-US" b="1" dirty="0"/>
                  <a:t>6 years,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b="1" i="1">
                            <a:solidFill>
                              <a:srgbClr val="5A68D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1" i="1">
                            <a:solidFill>
                              <a:srgbClr val="5A68D9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ar-AE" sz="1600" b="1" i="1">
                            <a:solidFill>
                              <a:srgbClr val="5A68D9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ar-AE" b="1" dirty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>
                            <a:solidFill>
                              <a:srgbClr val="5A68D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i="1">
                            <a:solidFill>
                              <a:srgbClr val="5A68D9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ar-AE" b="1" i="1">
                            <a:solidFill>
                              <a:srgbClr val="5A68D9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D16A5D-287B-460E-5E41-963247FE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3212976"/>
                <a:ext cx="5000969" cy="332912"/>
              </a:xfrm>
              <a:prstGeom prst="rect">
                <a:avLst/>
              </a:prstGeom>
              <a:blipFill>
                <a:blip r:embed="rId3"/>
                <a:stretch>
                  <a:fillRect l="-506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87AA89-F666-B538-FF3A-22B488A20215}"/>
                  </a:ext>
                </a:extLst>
              </p:cNvPr>
              <p:cNvSpPr txBox="1"/>
              <p:nvPr/>
            </p:nvSpPr>
            <p:spPr>
              <a:xfrm>
                <a:off x="-34214" y="6095021"/>
                <a:ext cx="5637071" cy="322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ar-AE" b="1" dirty="0"/>
                  <a:t>,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Sup>
                      <m:sSubSup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  <m:sup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ar-AE" b="1" dirty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Sup>
                      <m:sSubSupPr>
                        <m:ctrlP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  <m:sup>
                        <m:r>
                          <a:rPr lang="ar-AE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ar-AE" b="1" dirty="0"/>
                  <a:t> </a:t>
                </a:r>
                <a:r>
                  <a:rPr lang="en-US" b="1" dirty="0"/>
                  <a:t>to better than 0.5% in 6 years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87AA89-F666-B538-FF3A-22B488A20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14" y="6095021"/>
                <a:ext cx="5637071" cy="322652"/>
              </a:xfrm>
              <a:prstGeom prst="rect">
                <a:avLst/>
              </a:prstGeom>
              <a:blipFill>
                <a:blip r:embed="rId4"/>
                <a:stretch>
                  <a:fillRect l="-449" b="-1923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6" descr="图片 26">
            <a:extLst>
              <a:ext uri="{FF2B5EF4-FFF2-40B4-BE49-F238E27FC236}">
                <a16:creationId xmlns:a16="http://schemas.microsoft.com/office/drawing/2014/main" id="{3E7FD4A5-D4A3-4310-8D6C-94F64454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978" y="980728"/>
            <a:ext cx="2948222" cy="2192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图片 12">
            <a:extLst>
              <a:ext uri="{FF2B5EF4-FFF2-40B4-BE49-F238E27FC236}">
                <a16:creationId xmlns:a16="http://schemas.microsoft.com/office/drawing/2014/main" id="{7B8F4E58-7046-54E7-DBB8-04F995F83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242" y="764704"/>
            <a:ext cx="4315065" cy="2608575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2989655-370B-69FC-B73E-A696A756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137" y="3382658"/>
            <a:ext cx="3684151" cy="1126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60,000 ES and 600 NC/CC on </a:t>
            </a:r>
            <a:r>
              <a:rPr lang="en-US" altLang="zh-CN" sz="14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13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14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largest </a:t>
            </a:r>
            <a:r>
              <a:rPr lang="en-US" altLang="zh-CN" sz="14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13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14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ES+NC+CC sample, </a:t>
            </a:r>
            <a:r>
              <a:rPr lang="en-US" altLang="zh-CN" sz="14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en-US" altLang="zh-CN" sz="14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flux can be model-independently measured to 5% in 10 years (SNO 3%)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025E33-AD33-C701-57B3-9277E748E9DB}"/>
              </a:ext>
            </a:extLst>
          </p:cNvPr>
          <p:cNvSpPr txBox="1"/>
          <p:nvPr/>
        </p:nvSpPr>
        <p:spPr>
          <a:xfrm>
            <a:off x="9086692" y="3212976"/>
            <a:ext cx="2959416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  <a:ea typeface="微软雅黑" panose="020B0503020204020204" pitchFamily="34" charset="-122"/>
              </a:rPr>
              <a:t>Three detection channels sensitive to all flavors</a:t>
            </a:r>
          </a:p>
          <a:p>
            <a:pPr>
              <a:buNone/>
            </a:pPr>
            <a:r>
              <a:rPr lang="en-US" altLang="zh-CN" b="1" dirty="0">
                <a:solidFill>
                  <a:srgbClr val="0000FF"/>
                </a:solidFill>
                <a:ea typeface="微软雅黑" panose="020B0503020204020204" pitchFamily="34" charset="-122"/>
              </a:rPr>
              <a:t>Excellent capability for early warning</a:t>
            </a:r>
          </a:p>
        </p:txBody>
      </p: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FA302696-A753-C328-A193-2F2A15185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63" y="3573016"/>
            <a:ext cx="4027453" cy="251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图片 6">
            <a:extLst>
              <a:ext uri="{FF2B5EF4-FFF2-40B4-BE49-F238E27FC236}">
                <a16:creationId xmlns:a16="http://schemas.microsoft.com/office/drawing/2014/main" id="{BBC2382F-93C4-2D17-8E90-0427A8B527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2609" y="4149080"/>
            <a:ext cx="2500322" cy="21404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E0CA42E-477F-541B-057D-CC672267F315}"/>
              </a:ext>
            </a:extLst>
          </p:cNvPr>
          <p:cNvSpPr txBox="1"/>
          <p:nvPr/>
        </p:nvSpPr>
        <p:spPr>
          <a:xfrm>
            <a:off x="4944955" y="4483554"/>
            <a:ext cx="430765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zh-CN" b="1" dirty="0">
                <a:solidFill>
                  <a:srgbClr val="FF0000"/>
                </a:solidFill>
              </a:rPr>
              <a:t>Construction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Taishan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NPP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started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September,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2024</a:t>
            </a:r>
          </a:p>
          <a:p>
            <a:pPr marL="285750" indent="-285750"/>
            <a:r>
              <a:rPr lang="en-US" altLang="zh-CN" sz="1400" b="1" dirty="0"/>
              <a:t>10 m</a:t>
            </a:r>
            <a:r>
              <a:rPr lang="en-US" altLang="zh-CN" sz="1400" b="1" baseline="30000" dirty="0"/>
              <a:t>2</a:t>
            </a:r>
            <a:r>
              <a:rPr lang="en-US" altLang="zh-CN" sz="1400" b="1" dirty="0"/>
              <a:t> </a:t>
            </a:r>
            <a:r>
              <a:rPr lang="en-US" altLang="zh-CN" sz="1400" b="1" dirty="0" err="1">
                <a:solidFill>
                  <a:srgbClr val="C00000"/>
                </a:solidFill>
              </a:rPr>
              <a:t>SiPM</a:t>
            </a:r>
            <a:r>
              <a:rPr lang="en-US" altLang="zh-CN" sz="1400" b="1" dirty="0"/>
              <a:t> + 2.8 ton Gd-loaded </a:t>
            </a:r>
            <a:r>
              <a:rPr lang="en-US" altLang="zh-CN" sz="1400" b="1" dirty="0">
                <a:solidFill>
                  <a:srgbClr val="C00000"/>
                </a:solidFill>
              </a:rPr>
              <a:t>LS @-50℃</a:t>
            </a:r>
          </a:p>
          <a:p>
            <a:pPr marL="285750" indent="-285750"/>
            <a:r>
              <a:rPr lang="en-US" altLang="zh-CN" sz="14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resolution:  ~1.5%/√E, 4500 </a:t>
            </a:r>
            <a:r>
              <a:rPr lang="en-US" altLang="zh-CN" sz="1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p.e.</a:t>
            </a:r>
            <a:r>
              <a:rPr lang="en-US" altLang="zh-CN" sz="14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/MeV </a:t>
            </a:r>
          </a:p>
          <a:p>
            <a:pPr marL="285750" indent="-285750"/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700k</a:t>
            </a:r>
            <a:r>
              <a:rPr lang="zh-CN" alt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neutrinos/year@44m from the core</a:t>
            </a:r>
            <a:r>
              <a:rPr lang="zh-CN" alt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(4.6 GW), with ~10% </a:t>
            </a:r>
            <a:r>
              <a:rPr lang="en-US" altLang="zh-CN" sz="1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bkg</a:t>
            </a:r>
            <a:endParaRPr lang="en-US" altLang="zh-CN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0C2673-48CF-E2F8-0163-A81CA11AA525}"/>
              </a:ext>
            </a:extLst>
          </p:cNvPr>
          <p:cNvSpPr txBox="1"/>
          <p:nvPr/>
        </p:nvSpPr>
        <p:spPr>
          <a:xfrm>
            <a:off x="6600056" y="6093296"/>
            <a:ext cx="3672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J</a:t>
            </a:r>
            <a:r>
              <a:rPr lang="en-CN" b="1" dirty="0">
                <a:solidFill>
                  <a:srgbClr val="FF0000"/>
                </a:solidFill>
              </a:rPr>
              <a:t>UNO</a:t>
            </a:r>
            <a:r>
              <a:rPr lang="en-US" altLang="zh-CN" b="1" dirty="0">
                <a:solidFill>
                  <a:srgbClr val="FF0000"/>
                </a:solidFill>
              </a:rPr>
              <a:t>-TAO,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detector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beside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reactor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10A0A-37E3-B606-E081-05D9EE952308}"/>
              </a:ext>
            </a:extLst>
          </p:cNvPr>
          <p:cNvSpPr txBox="1"/>
          <p:nvPr/>
        </p:nvSpPr>
        <p:spPr>
          <a:xfrm>
            <a:off x="473259" y="1036934"/>
            <a:ext cx="239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CN" b="1" dirty="0">
                <a:solidFill>
                  <a:srgbClr val="0000FF"/>
                </a:solidFill>
                <a:highlight>
                  <a:srgbClr val="FFFF00"/>
                </a:highlight>
              </a:rPr>
              <a:t>Mass</a:t>
            </a:r>
            <a:r>
              <a:rPr lang="zh-CN" alt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highlight>
                  <a:srgbClr val="FFFF00"/>
                </a:highlight>
              </a:rPr>
              <a:t>Ordering</a:t>
            </a:r>
            <a:r>
              <a:rPr lang="zh-CN" alt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highlight>
                  <a:srgbClr val="FFFF00"/>
                </a:highlight>
              </a:rPr>
              <a:t>dtermination</a:t>
            </a:r>
            <a:endParaRPr lang="en-CN" b="1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1D4F9-CEFA-DDEF-B225-F8CA884DFEF9}"/>
              </a:ext>
            </a:extLst>
          </p:cNvPr>
          <p:cNvSpPr txBox="1"/>
          <p:nvPr/>
        </p:nvSpPr>
        <p:spPr>
          <a:xfrm>
            <a:off x="5087888" y="1032991"/>
            <a:ext cx="1393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>
                <a:solidFill>
                  <a:srgbClr val="0000FF"/>
                </a:solidFill>
                <a:highlight>
                  <a:srgbClr val="FFFF00"/>
                </a:highlight>
              </a:rPr>
              <a:t>Solar</a:t>
            </a:r>
            <a:r>
              <a:rPr lang="zh-CN" alt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highlight>
                  <a:srgbClr val="FFFF00"/>
                </a:highlight>
              </a:rPr>
              <a:t>Neutrinos</a:t>
            </a:r>
            <a:endParaRPr lang="en-CN" b="1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20C0B-20CD-297A-5443-4105EF3FB1FA}"/>
              </a:ext>
            </a:extLst>
          </p:cNvPr>
          <p:cNvSpPr txBox="1"/>
          <p:nvPr/>
        </p:nvSpPr>
        <p:spPr>
          <a:xfrm>
            <a:off x="9303563" y="103299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>
                <a:solidFill>
                  <a:srgbClr val="0000FF"/>
                </a:solidFill>
                <a:highlight>
                  <a:srgbClr val="FFFF00"/>
                </a:highlight>
              </a:rPr>
              <a:t>SN</a:t>
            </a:r>
            <a:r>
              <a:rPr lang="zh-CN" alt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highlight>
                  <a:srgbClr val="FFFF00"/>
                </a:highlight>
              </a:rPr>
              <a:t>Neutrinos</a:t>
            </a:r>
            <a:endParaRPr lang="en-CN" b="1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23057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YB">
  <a:themeElements>
    <a:clrScheme name="BESIII_DC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SIII_DCS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BESIII_DC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III_DC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III_DC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III_DC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III_D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III_D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III_D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74814</TotalTime>
  <Words>230</Words>
  <Application>Microsoft Macintosh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Times New Roman</vt:lpstr>
      <vt:lpstr>DYB</vt:lpstr>
      <vt:lpstr>3_Custom Design</vt:lpstr>
      <vt:lpstr>2_Custom Design</vt:lpstr>
      <vt:lpstr>1_Custom Design</vt:lpstr>
      <vt:lpstr>Custom Design</vt:lpstr>
      <vt:lpstr>PowerPoint Presentation</vt:lpstr>
      <vt:lpstr>JUNO Physics Prospects</vt:lpstr>
    </vt:vector>
  </TitlesOfParts>
  <Company>2ndSpAcE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meeting report</dc:title>
  <dc:creator>Li, Xiaonan</dc:creator>
  <cp:lastModifiedBy>lixn@ihep.ac.cn</cp:lastModifiedBy>
  <cp:revision>1431</cp:revision>
  <dcterms:created xsi:type="dcterms:W3CDTF">2011-01-12T14:07:42Z</dcterms:created>
  <dcterms:modified xsi:type="dcterms:W3CDTF">2024-10-29T17:47:46Z</dcterms:modified>
</cp:coreProperties>
</file>