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5" Type="http://schemas.openxmlformats.org/officeDocument/2006/relationships/custom-properties" Target="docProps/custom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32399288" cy="43200638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33" d="100"/>
          <a:sy n="33" d="100"/>
        </p:scale>
        <p:origin x="509" y="-10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 /><Relationship Id="rId7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heme" Target="theme/theme1.xml" /><Relationship Id="rId5" Type="http://schemas.openxmlformats.org/officeDocument/2006/relationships/viewProps" Target="viewProps.xml" /><Relationship Id="rId4" Type="http://schemas.openxmlformats.org/officeDocument/2006/relationships/presProps" Target="presProps.xml" 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746d44daad2a9033/ICT%20PRODU&#199;&#195;O%20GERAL/People%20Analytics%20DISC%20Militares.xlsx" TargetMode="External" /><Relationship Id="rId2" Type="http://schemas.microsoft.com/office/2011/relationships/chartColorStyle" Target="colors1.xml" /><Relationship Id="rId1" Type="http://schemas.microsoft.com/office/2011/relationships/chartStyle" Target="style1.xml" 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>
        <c:manualLayout>
          <c:layoutTarget val="inner"/>
          <c:xMode val="edge"/>
          <c:yMode val="edge"/>
          <c:x val="4.5064864827624222E-2"/>
          <c:y val="8.1177687403419421E-2"/>
          <c:w val="0.53954997657563319"/>
          <c:h val="0.83764462519316119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gradFill>
                <a:gsLst>
                  <a:gs pos="100000">
                    <a:schemeClr val="accent3">
                      <a:tint val="58000"/>
                      <a:lumMod val="60000"/>
                      <a:lumOff val="40000"/>
                    </a:schemeClr>
                  </a:gs>
                  <a:gs pos="0">
                    <a:schemeClr val="accent3">
                      <a:tint val="58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87C-491A-A3D4-A2D6481847D9}"/>
              </c:ext>
            </c:extLst>
          </c:dPt>
          <c:dPt>
            <c:idx val="1"/>
            <c:bubble3D val="0"/>
            <c:spPr>
              <a:gradFill>
                <a:gsLst>
                  <a:gs pos="100000">
                    <a:schemeClr val="accent3">
                      <a:tint val="86000"/>
                      <a:lumMod val="60000"/>
                      <a:lumOff val="40000"/>
                    </a:schemeClr>
                  </a:gs>
                  <a:gs pos="0">
                    <a:schemeClr val="accent3">
                      <a:tint val="86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87C-491A-A3D4-A2D6481847D9}"/>
              </c:ext>
            </c:extLst>
          </c:dPt>
          <c:dPt>
            <c:idx val="2"/>
            <c:bubble3D val="0"/>
            <c:spPr>
              <a:gradFill>
                <a:gsLst>
                  <a:gs pos="100000">
                    <a:schemeClr val="accent3">
                      <a:shade val="86000"/>
                      <a:lumMod val="60000"/>
                      <a:lumOff val="40000"/>
                    </a:schemeClr>
                  </a:gs>
                  <a:gs pos="0">
                    <a:schemeClr val="accent3">
                      <a:shade val="86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87C-491A-A3D4-A2D6481847D9}"/>
              </c:ext>
            </c:extLst>
          </c:dPt>
          <c:dPt>
            <c:idx val="3"/>
            <c:bubble3D val="0"/>
            <c:spPr>
              <a:gradFill>
                <a:gsLst>
                  <a:gs pos="100000">
                    <a:schemeClr val="accent3">
                      <a:shade val="58000"/>
                      <a:lumMod val="60000"/>
                      <a:lumOff val="40000"/>
                    </a:schemeClr>
                  </a:gs>
                  <a:gs pos="0">
                    <a:schemeClr val="accent3">
                      <a:shade val="58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87C-491A-A3D4-A2D6481847D9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072FB529-9ECF-41EC-B2C8-3C266699D1C9}" type="VALUE">
                      <a:rPr lang="en-US">
                        <a:solidFill>
                          <a:schemeClr val="tx1"/>
                        </a:solidFill>
                      </a:rPr>
                      <a:pPr/>
                      <a:t>[VALOR]</a:t>
                    </a:fld>
                    <a:endParaRPr lang="pt-B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987C-491A-A3D4-A2D6481847D9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B6C99D39-B66B-472B-8A48-C40593D98DE9}" type="VALUE">
                      <a:rPr lang="en-US">
                        <a:solidFill>
                          <a:schemeClr val="tx1"/>
                        </a:solidFill>
                      </a:rPr>
                      <a:pPr/>
                      <a:t>[VALOR]</a:t>
                    </a:fld>
                    <a:endParaRPr lang="pt-B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987C-491A-A3D4-A2D6481847D9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77CBD352-3625-4795-A732-7543AADC98E4}" type="VALUE">
                      <a:rPr lang="en-US">
                        <a:solidFill>
                          <a:schemeClr val="tx1"/>
                        </a:solidFill>
                      </a:rPr>
                      <a:pPr/>
                      <a:t>[VALOR]</a:t>
                    </a:fld>
                    <a:endParaRPr lang="pt-B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987C-491A-A3D4-A2D6481847D9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DED0ACEC-68DD-4DFF-B62E-1E850E0E44B1}" type="VALUE">
                      <a:rPr lang="en-US">
                        <a:solidFill>
                          <a:schemeClr val="tx1"/>
                        </a:solidFill>
                      </a:rPr>
                      <a:pPr/>
                      <a:t>[VALOR]</a:t>
                    </a:fld>
                    <a:endParaRPr lang="pt-BR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987C-491A-A3D4-A2D6481847D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'Dados DISC Militares'!$K$85:$N$85</c:f>
              <c:strCache>
                <c:ptCount val="4"/>
                <c:pt idx="0">
                  <c:v>Influência/Estabilidade</c:v>
                </c:pt>
                <c:pt idx="1">
                  <c:v>Influencia/ Dominância </c:v>
                </c:pt>
                <c:pt idx="2">
                  <c:v>Influência</c:v>
                </c:pt>
                <c:pt idx="3">
                  <c:v>Estabilidade</c:v>
                </c:pt>
              </c:strCache>
            </c:strRef>
          </c:cat>
          <c:val>
            <c:numRef>
              <c:f>'Dados DISC Militares'!$K$88:$N$88</c:f>
              <c:numCache>
                <c:formatCode>0%</c:formatCode>
                <c:ptCount val="4"/>
                <c:pt idx="0">
                  <c:v>8.3333333333333329E-2</c:v>
                </c:pt>
                <c:pt idx="1">
                  <c:v>8.3333333333333329E-2</c:v>
                </c:pt>
                <c:pt idx="2">
                  <c:v>0.41666666666666669</c:v>
                </c:pt>
                <c:pt idx="3">
                  <c:v>0.41666666666666669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87C-491A-A3D4-A2D6481847D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1163837944718491"/>
          <c:y val="4.6329664017917764E-2"/>
          <c:w val="0.36356865061867877"/>
          <c:h val="0.91604552493172675"/>
        </c:manualLayout>
      </c:layout>
      <c:overlay val="0"/>
      <c:spPr>
        <a:solidFill>
          <a:schemeClr val="lt1">
            <a:alpha val="5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pattFill prst="dkDnDiag">
      <a:fgClr>
        <a:schemeClr val="lt1"/>
      </a:fgClr>
      <a:bgClr>
        <a:schemeClr val="dk1">
          <a:lumMod val="10000"/>
          <a:lumOff val="90000"/>
        </a:schemeClr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3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256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/>
        </a:fgClr>
        <a:bgClr>
          <a:schemeClr val="dk1">
            <a:lumMod val="10000"/>
            <a:lumOff val="90000"/>
          </a:schemeClr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508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50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1" name="Google Shape;6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x">
  <p:cSld name="TITLE_AND_BODY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title"/>
          </p:nvPr>
        </p:nvSpPr>
        <p:spPr>
          <a:xfrm>
            <a:off x="4050000" y="7070040"/>
            <a:ext cx="24299280" cy="15039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619640" y="10108800"/>
            <a:ext cx="29158920" cy="2505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 over Content" type="objOverTx">
  <p:cSld name="OBJECT_OVER_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1"/>
          <p:cNvSpPr txBox="1">
            <a:spLocks noGrp="1"/>
          </p:cNvSpPr>
          <p:nvPr>
            <p:ph type="title"/>
          </p:nvPr>
        </p:nvSpPr>
        <p:spPr>
          <a:xfrm>
            <a:off x="4050000" y="7070040"/>
            <a:ext cx="24299280" cy="15039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type="body" idx="1"/>
          </p:nvPr>
        </p:nvSpPr>
        <p:spPr>
          <a:xfrm>
            <a:off x="1619640" y="10108800"/>
            <a:ext cx="29158920" cy="11951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body" idx="2"/>
          </p:nvPr>
        </p:nvSpPr>
        <p:spPr>
          <a:xfrm>
            <a:off x="1619640" y="23196240"/>
            <a:ext cx="29158920" cy="11951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4 Content" type="fourObj">
  <p:cSld name="FOUR_OBJECTS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>
            <a:spLocks noGrp="1"/>
          </p:cNvSpPr>
          <p:nvPr>
            <p:ph type="title"/>
          </p:nvPr>
        </p:nvSpPr>
        <p:spPr>
          <a:xfrm>
            <a:off x="4050000" y="7070040"/>
            <a:ext cx="24299280" cy="15039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body" idx="1"/>
          </p:nvPr>
        </p:nvSpPr>
        <p:spPr>
          <a:xfrm>
            <a:off x="1619640" y="10108800"/>
            <a:ext cx="14229360" cy="11951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2"/>
          <p:cNvSpPr txBox="1">
            <a:spLocks noGrp="1"/>
          </p:cNvSpPr>
          <p:nvPr>
            <p:ph type="body" idx="2"/>
          </p:nvPr>
        </p:nvSpPr>
        <p:spPr>
          <a:xfrm>
            <a:off x="16560720" y="10108800"/>
            <a:ext cx="14229360" cy="11951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2"/>
          <p:cNvSpPr txBox="1">
            <a:spLocks noGrp="1"/>
          </p:cNvSpPr>
          <p:nvPr>
            <p:ph type="body" idx="3"/>
          </p:nvPr>
        </p:nvSpPr>
        <p:spPr>
          <a:xfrm>
            <a:off x="1619640" y="23196240"/>
            <a:ext cx="14229360" cy="11951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2"/>
          <p:cNvSpPr txBox="1">
            <a:spLocks noGrp="1"/>
          </p:cNvSpPr>
          <p:nvPr>
            <p:ph type="body" idx="4"/>
          </p:nvPr>
        </p:nvSpPr>
        <p:spPr>
          <a:xfrm>
            <a:off x="16560720" y="23196240"/>
            <a:ext cx="14229360" cy="11951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6 Content">
  <p:cSld name="Title, 6 Content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3"/>
          <p:cNvSpPr txBox="1">
            <a:spLocks noGrp="1"/>
          </p:cNvSpPr>
          <p:nvPr>
            <p:ph type="title"/>
          </p:nvPr>
        </p:nvSpPr>
        <p:spPr>
          <a:xfrm>
            <a:off x="4050000" y="7070040"/>
            <a:ext cx="24299280" cy="15039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body" idx="1"/>
          </p:nvPr>
        </p:nvSpPr>
        <p:spPr>
          <a:xfrm>
            <a:off x="1619640" y="10108800"/>
            <a:ext cx="9388800" cy="11951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body" idx="2"/>
          </p:nvPr>
        </p:nvSpPr>
        <p:spPr>
          <a:xfrm>
            <a:off x="11478240" y="10108800"/>
            <a:ext cx="9388800" cy="11951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body" idx="3"/>
          </p:nvPr>
        </p:nvSpPr>
        <p:spPr>
          <a:xfrm>
            <a:off x="21336840" y="10108800"/>
            <a:ext cx="9388800" cy="11951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body" idx="4"/>
          </p:nvPr>
        </p:nvSpPr>
        <p:spPr>
          <a:xfrm>
            <a:off x="1619640" y="23196240"/>
            <a:ext cx="9388800" cy="11951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body" idx="5"/>
          </p:nvPr>
        </p:nvSpPr>
        <p:spPr>
          <a:xfrm>
            <a:off x="11478240" y="23196240"/>
            <a:ext cx="9388800" cy="11951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3"/>
          <p:cNvSpPr txBox="1">
            <a:spLocks noGrp="1"/>
          </p:cNvSpPr>
          <p:nvPr>
            <p:ph type="body" idx="6"/>
          </p:nvPr>
        </p:nvSpPr>
        <p:spPr>
          <a:xfrm>
            <a:off x="21336840" y="23196240"/>
            <a:ext cx="9388800" cy="11951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title"/>
          </p:nvPr>
        </p:nvSpPr>
        <p:spPr>
          <a:xfrm>
            <a:off x="4050000" y="7070040"/>
            <a:ext cx="24299280" cy="15039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body" idx="1"/>
          </p:nvPr>
        </p:nvSpPr>
        <p:spPr>
          <a:xfrm>
            <a:off x="1619640" y="10108800"/>
            <a:ext cx="29158920" cy="2505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" type="twoObj">
  <p:cSld name="TWO_OBJECTS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5"/>
          <p:cNvSpPr txBox="1">
            <a:spLocks noGrp="1"/>
          </p:cNvSpPr>
          <p:nvPr>
            <p:ph type="title"/>
          </p:nvPr>
        </p:nvSpPr>
        <p:spPr>
          <a:xfrm>
            <a:off x="4050000" y="7070040"/>
            <a:ext cx="24299280" cy="15039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body" idx="1"/>
          </p:nvPr>
        </p:nvSpPr>
        <p:spPr>
          <a:xfrm>
            <a:off x="1619640" y="10108800"/>
            <a:ext cx="14229360" cy="2505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body" idx="2"/>
          </p:nvPr>
        </p:nvSpPr>
        <p:spPr>
          <a:xfrm>
            <a:off x="16560720" y="10108800"/>
            <a:ext cx="14229360" cy="2505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6"/>
          <p:cNvSpPr txBox="1">
            <a:spLocks noGrp="1"/>
          </p:cNvSpPr>
          <p:nvPr>
            <p:ph type="title"/>
          </p:nvPr>
        </p:nvSpPr>
        <p:spPr>
          <a:xfrm>
            <a:off x="4050000" y="7070040"/>
            <a:ext cx="24299280" cy="15039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entered Text" type="objOnly">
  <p:cSld name="OBJECT_ONLY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7"/>
          <p:cNvSpPr txBox="1">
            <a:spLocks noGrp="1"/>
          </p:cNvSpPr>
          <p:nvPr>
            <p:ph type="subTitle" idx="1"/>
          </p:nvPr>
        </p:nvSpPr>
        <p:spPr>
          <a:xfrm>
            <a:off x="4050000" y="7070040"/>
            <a:ext cx="24299280" cy="69716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and Content" type="twoObjAndObj">
  <p:cSld name="TWO_OBJECTS_AND_OBJEC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8"/>
          <p:cNvSpPr txBox="1">
            <a:spLocks noGrp="1"/>
          </p:cNvSpPr>
          <p:nvPr>
            <p:ph type="title"/>
          </p:nvPr>
        </p:nvSpPr>
        <p:spPr>
          <a:xfrm>
            <a:off x="4050000" y="7070040"/>
            <a:ext cx="24299280" cy="15039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8"/>
          <p:cNvSpPr txBox="1">
            <a:spLocks noGrp="1"/>
          </p:cNvSpPr>
          <p:nvPr>
            <p:ph type="body" idx="1"/>
          </p:nvPr>
        </p:nvSpPr>
        <p:spPr>
          <a:xfrm>
            <a:off x="1619640" y="10108800"/>
            <a:ext cx="14229360" cy="11951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8"/>
          <p:cNvSpPr txBox="1">
            <a:spLocks noGrp="1"/>
          </p:cNvSpPr>
          <p:nvPr>
            <p:ph type="body" idx="2"/>
          </p:nvPr>
        </p:nvSpPr>
        <p:spPr>
          <a:xfrm>
            <a:off x="16560720" y="10108800"/>
            <a:ext cx="14229360" cy="2505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8"/>
          <p:cNvSpPr txBox="1">
            <a:spLocks noGrp="1"/>
          </p:cNvSpPr>
          <p:nvPr>
            <p:ph type="body" idx="3"/>
          </p:nvPr>
        </p:nvSpPr>
        <p:spPr>
          <a:xfrm>
            <a:off x="1619640" y="23196240"/>
            <a:ext cx="14229360" cy="11951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Content and 2 Content" type="objAndTwoObj">
  <p:cSld name="OBJECT_AND_TWO_OBJECTS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9"/>
          <p:cNvSpPr txBox="1">
            <a:spLocks noGrp="1"/>
          </p:cNvSpPr>
          <p:nvPr>
            <p:ph type="title"/>
          </p:nvPr>
        </p:nvSpPr>
        <p:spPr>
          <a:xfrm>
            <a:off x="4050000" y="7070040"/>
            <a:ext cx="24299280" cy="15039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9"/>
          <p:cNvSpPr txBox="1">
            <a:spLocks noGrp="1"/>
          </p:cNvSpPr>
          <p:nvPr>
            <p:ph type="body" idx="1"/>
          </p:nvPr>
        </p:nvSpPr>
        <p:spPr>
          <a:xfrm>
            <a:off x="1619640" y="10108800"/>
            <a:ext cx="14229360" cy="2505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9"/>
          <p:cNvSpPr txBox="1">
            <a:spLocks noGrp="1"/>
          </p:cNvSpPr>
          <p:nvPr>
            <p:ph type="body" idx="2"/>
          </p:nvPr>
        </p:nvSpPr>
        <p:spPr>
          <a:xfrm>
            <a:off x="16560720" y="10108800"/>
            <a:ext cx="14229360" cy="11951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9"/>
          <p:cNvSpPr txBox="1">
            <a:spLocks noGrp="1"/>
          </p:cNvSpPr>
          <p:nvPr>
            <p:ph type="body" idx="3"/>
          </p:nvPr>
        </p:nvSpPr>
        <p:spPr>
          <a:xfrm>
            <a:off x="16560720" y="23196240"/>
            <a:ext cx="14229360" cy="11951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over Content" type="twoObjOverTx">
  <p:cSld name="TWO_OBJECTS_OVER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0"/>
          <p:cNvSpPr txBox="1">
            <a:spLocks noGrp="1"/>
          </p:cNvSpPr>
          <p:nvPr>
            <p:ph type="title"/>
          </p:nvPr>
        </p:nvSpPr>
        <p:spPr>
          <a:xfrm>
            <a:off x="4050000" y="7070040"/>
            <a:ext cx="24299280" cy="15039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0"/>
          <p:cNvSpPr txBox="1">
            <a:spLocks noGrp="1"/>
          </p:cNvSpPr>
          <p:nvPr>
            <p:ph type="body" idx="1"/>
          </p:nvPr>
        </p:nvSpPr>
        <p:spPr>
          <a:xfrm>
            <a:off x="1619640" y="10108800"/>
            <a:ext cx="14229360" cy="11951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body" idx="2"/>
          </p:nvPr>
        </p:nvSpPr>
        <p:spPr>
          <a:xfrm>
            <a:off x="16560720" y="10108800"/>
            <a:ext cx="14229360" cy="11951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body" idx="3"/>
          </p:nvPr>
        </p:nvSpPr>
        <p:spPr>
          <a:xfrm>
            <a:off x="1619640" y="23196240"/>
            <a:ext cx="29158920" cy="11951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050000" y="7070040"/>
            <a:ext cx="24299280" cy="15039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dt" idx="10"/>
          </p:nvPr>
        </p:nvSpPr>
        <p:spPr>
          <a:xfrm>
            <a:off x="2227320" y="40039920"/>
            <a:ext cx="7289280" cy="230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 dirty="0"/>
          </a:p>
        </p:txBody>
      </p:sp>
      <p:sp>
        <p:nvSpPr>
          <p:cNvPr id="8" name="Google Shape;8;p1"/>
          <p:cNvSpPr txBox="1">
            <a:spLocks noGrp="1"/>
          </p:cNvSpPr>
          <p:nvPr>
            <p:ph type="ftr" idx="11"/>
          </p:nvPr>
        </p:nvSpPr>
        <p:spPr>
          <a:xfrm>
            <a:off x="10731600" y="40039920"/>
            <a:ext cx="10936080" cy="230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 dirty="0"/>
          </a:p>
        </p:txBody>
      </p:sp>
      <p:sp>
        <p:nvSpPr>
          <p:cNvPr id="9" name="Google Shape;9;p1"/>
          <p:cNvSpPr txBox="1">
            <a:spLocks noGrp="1"/>
          </p:cNvSpPr>
          <p:nvPr>
            <p:ph type="sldNum" idx="12"/>
          </p:nvPr>
        </p:nvSpPr>
        <p:spPr>
          <a:xfrm>
            <a:off x="22882320" y="40039920"/>
            <a:ext cx="7289280" cy="230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buNone/>
              <a:defRPr sz="31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" name="Google Shape;10;p1"/>
          <p:cNvSpPr txBox="1">
            <a:spLocks noGrp="1"/>
          </p:cNvSpPr>
          <p:nvPr>
            <p:ph type="body" idx="1"/>
          </p:nvPr>
        </p:nvSpPr>
        <p:spPr>
          <a:xfrm>
            <a:off x="1619640" y="10108800"/>
            <a:ext cx="29158920" cy="2505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Relationship Id="rId4" Type="http://schemas.openxmlformats.org/officeDocument/2006/relationships/chart" Target="../charts/char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 title="front_congresso.jpg"/>
          <p:cNvPicPr preferRelativeResize="0"/>
          <p:nvPr/>
        </p:nvPicPr>
        <p:blipFill rotWithShape="1">
          <a:blip r:embed="rId3">
            <a:alphaModFix/>
          </a:blip>
          <a:srcRect t="396" b="396"/>
          <a:stretch/>
        </p:blipFill>
        <p:spPr>
          <a:xfrm>
            <a:off x="0" y="0"/>
            <a:ext cx="32398920" cy="5398560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4"/>
          <p:cNvSpPr/>
          <p:nvPr/>
        </p:nvSpPr>
        <p:spPr>
          <a:xfrm>
            <a:off x="936720" y="5986240"/>
            <a:ext cx="30525900" cy="57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b="1" dirty="0"/>
              <a:t>206</a:t>
            </a:r>
            <a:r>
              <a:rPr lang="en-US" sz="7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pt-BR" sz="7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Tecnologia E Gestão: Como Funciona a Área de Administração no Comando Militar do Sudeste-II Exército</a:t>
            </a:r>
            <a:br>
              <a:rPr lang="en-US" sz="1800" b="0" i="0" u="none" strike="noStrike" cap="none" dirty="0">
                <a:latin typeface="Arial"/>
                <a:ea typeface="Arial"/>
                <a:cs typeface="Arial"/>
                <a:sym typeface="Arial"/>
              </a:rPr>
            </a:br>
            <a:br>
              <a:rPr lang="en-US" sz="1800" b="0" i="0" u="none" strike="noStrike" cap="none" dirty="0">
                <a:latin typeface="Arial"/>
                <a:ea typeface="Arial"/>
                <a:cs typeface="Arial"/>
                <a:sym typeface="Arial"/>
              </a:rPr>
            </a:br>
            <a:r>
              <a:rPr lang="en-US" sz="6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Gabriela Gomes Orsi Ragagnan - Fatec Zona Leste, gabriela.ragagnan@fatec.sp.gov.br; </a:t>
            </a:r>
            <a:r>
              <a:rPr lang="pt-BR" sz="5700" dirty="0"/>
              <a:t>Dr. Janaína Rute da Silva C. Dourado - Fatec Zona Leste</a:t>
            </a:r>
            <a:r>
              <a:rPr lang="en-US" sz="57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janaina.dourado@fatec.sp.gov.br;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Curricularização da Extensão e Desenvolvimento de Competências </a:t>
            </a:r>
            <a:r>
              <a:rPr lang="pt-BR" sz="5400" b="1" i="1" dirty="0"/>
              <a:t>D</a:t>
            </a:r>
            <a:r>
              <a:rPr lang="pt-BR" sz="5400" b="1" i="1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igitais</a:t>
            </a:r>
            <a:br>
              <a:rPr lang="en-US" sz="1800" b="0" i="0" u="none" strike="noStrike" cap="none" dirty="0">
                <a:latin typeface="Arial"/>
                <a:ea typeface="Arial"/>
                <a:cs typeface="Arial"/>
                <a:sym typeface="Arial"/>
              </a:rPr>
            </a:br>
            <a:r>
              <a:rPr lang="pt-BR" sz="5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II Exército; Perfil Comportamental; Processos; Administração</a:t>
            </a:r>
            <a:r>
              <a:rPr lang="en-US" sz="5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;</a:t>
            </a:r>
            <a:endParaRPr sz="5400" b="0" i="0" u="none" strike="noStrike" cap="none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14"/>
          <p:cNvSpPr/>
          <p:nvPr/>
        </p:nvSpPr>
        <p:spPr>
          <a:xfrm>
            <a:off x="1469880" y="12374640"/>
            <a:ext cx="15263280" cy="29720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Introdução e Objetivos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35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Este estudo tem como objetivo principal compreender o funcionamento da área de administração no Comando Militar do Sudeste – II Exército (CMSE). Abrange a análise do perfil comportamental dos militares por meio das metodologias </a:t>
            </a:r>
            <a:r>
              <a:rPr lang="pt-BR" sz="3200" b="0" i="1" strike="noStrike" cap="none" dirty="0">
                <a:latin typeface="Arial"/>
                <a:ea typeface="Arial"/>
                <a:cs typeface="Arial"/>
                <a:sym typeface="Arial"/>
              </a:rPr>
              <a:t>People Analytics </a:t>
            </a:r>
            <a:r>
              <a:rPr lang="pt-BR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e DISC, o processo seletivo para ingressar nesses cargos e os processos internos do setor administrativo. A pesquisa busca elucidar como esta macroárea opera dentro de uma organização militar, que tem como responsabilidade a defesa nacional.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t-BR" sz="32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algn="just"/>
            <a:r>
              <a:rPr lang="en-US" sz="3500" b="1" dirty="0"/>
              <a:t>Metodologia</a:t>
            </a:r>
          </a:p>
          <a:p>
            <a:pPr algn="just"/>
            <a:endParaRPr lang="en-US" sz="3500" b="1" dirty="0"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A investigação utilizou uma metodologia qualiquantitativa para coletar dados exploratórios e detalhados. Foi aplicado um questionário digital semiestruturado a 12 Oficiais e Sargentos Técnicos Temporários (OTT e STT) atuantes no setor administrativo do CMSE, com no mínimo um ano de serviço.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t-BR" sz="32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algn="just"/>
            <a:r>
              <a:rPr lang="en-US" sz="3500" b="1" dirty="0"/>
              <a:t>Resuldados e Discussão</a:t>
            </a:r>
          </a:p>
          <a:p>
            <a:pPr algn="just"/>
            <a:endParaRPr lang="en-US" sz="3500" b="1" dirty="0"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500" b="0" i="1" u="sng" strike="noStrike" cap="none" dirty="0">
                <a:latin typeface="Arial"/>
                <a:ea typeface="Arial"/>
                <a:cs typeface="Arial"/>
                <a:sym typeface="Arial"/>
              </a:rPr>
              <a:t>Perfil Comportamental dos Militares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t-BR" sz="3000" i="1" u="sng" dirty="0"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t-BR" sz="3000" b="0" i="1" u="sng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t-BR" sz="3000" i="1" u="sng" dirty="0"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t-BR" sz="3000" b="0" i="1" u="sng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t-BR" sz="3000" i="1" u="sng" dirty="0"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t-BR" sz="3000" b="0" i="1" u="sng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t-BR" sz="3000" i="1" u="sng" dirty="0"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t-BR" sz="3000" b="0" i="1" u="sng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t-BR" sz="3000" i="1" u="sng" dirty="0"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t-BR" sz="3000" b="0" i="1" u="sng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t-BR" sz="3000" i="1" u="sng" dirty="0"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t-BR" sz="3000" b="0" i="1" u="sng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t-BR" sz="3000" i="1" u="sng" dirty="0"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t-BR" sz="3000" b="0" i="1" u="sng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t-BR" sz="30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O perfil dos militares entrevistados mostrou-se equilibrado entre Estabilidade e Influência, com 42% em cada, e os 16% restantes distribuídos em Influência/Dominância e Influência/Estabilidade. Militares com perfil de Estabilidade são caracterizados por serem detalhistas, organizados, estrategistas e pontuais, buscando fazer as coisas do jeito certo. Já aqueles com Influência são sociáveis, entusiasmados, buscam harmonia e gostam de trabalhar em equipe. Essas características são condizentes com a estrutura organizacional militar, baseada em disciplina, hierarquia, lealdade e trabalho em equipe. A pesquisa revelou que 83% dos respondentes afirmam que a carga pesada de trabalho, estresse e pressão afetam o comportamento militar. No entanto, o espírito de equipe, o treinamento e a cultura organizacional fornecem ferramentas para lidar com esses desafios. 75% dos entrevistados indicaram que características como ambição, foco em resultados, disciplina e competitividade facilitam o desempenho no cargo administrativo. Programas de bem-estar, saúde mental e física, e inclusão são importantes, com a instituição demonstrando evolução na equidade de gênero.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t-BR" sz="32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500" b="0" i="1" u="sng" strike="noStrike" cap="none" dirty="0">
                <a:latin typeface="Arial"/>
                <a:ea typeface="Arial"/>
                <a:cs typeface="Arial"/>
                <a:sym typeface="Arial"/>
              </a:rPr>
              <a:t>Processo Seletivo para o Setor Administrativo</a:t>
            </a:r>
          </a:p>
          <a:p>
            <a:pPr algn="just"/>
            <a:r>
              <a:rPr lang="pt-BR" sz="3200" dirty="0"/>
              <a:t>O ingresso como Sargento Técnico Temporário (STT) ou Oficial Técnico Temporário (OTT) em administração no CMSE ocorre por meio de um processo seletivo simplificado altamente estruturado, rígido e organizado, que pode durar de quatro a seis meses. As etapas incluem inscrição, entrega de documentos, entrevista ou prova técnica, inspeção de saúde e exame de aptidão física. Após a aprovação, os novos militares passam por um estágio obrigatório de adaptação de aproximadamente 45 dias para integrar seus conhecimentos civis ao ambiente e rotina militares. A maioria dos entrevistados (92%) possui formação em administração.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b="0" i="0" u="none" strike="noStrike" cap="none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14"/>
          <p:cNvSpPr/>
          <p:nvPr/>
        </p:nvSpPr>
        <p:spPr>
          <a:xfrm>
            <a:off x="16733880" y="12374640"/>
            <a:ext cx="15264000" cy="298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just"/>
            <a:endParaRPr lang="pt-BR" sz="3500" i="1" u="sng" dirty="0"/>
          </a:p>
          <a:p>
            <a:pPr lvl="0" algn="just"/>
            <a:endParaRPr lang="pt-BR" sz="3500" i="1" u="sng" dirty="0"/>
          </a:p>
          <a:p>
            <a:pPr lvl="0" algn="just"/>
            <a:endParaRPr lang="pt-BR" sz="3500" i="1" u="sng" dirty="0"/>
          </a:p>
          <a:p>
            <a:pPr lvl="0" algn="just"/>
            <a:endParaRPr lang="pt-BR" sz="3500" i="1" u="sng" dirty="0"/>
          </a:p>
          <a:p>
            <a:pPr lvl="0" algn="just"/>
            <a:endParaRPr lang="pt-BR" sz="3500" i="1" u="sng" dirty="0"/>
          </a:p>
          <a:p>
            <a:pPr lvl="0" algn="just"/>
            <a:endParaRPr lang="pt-BR" sz="3500" i="1" u="sng" dirty="0"/>
          </a:p>
          <a:p>
            <a:pPr lvl="0" algn="just"/>
            <a:endParaRPr lang="pt-BR" sz="3500" i="1" u="sng" dirty="0"/>
          </a:p>
          <a:p>
            <a:pPr lvl="0" algn="just"/>
            <a:endParaRPr lang="pt-BR" sz="3500" i="1" u="sng" dirty="0"/>
          </a:p>
          <a:p>
            <a:pPr lvl="0" algn="just"/>
            <a:endParaRPr lang="pt-BR" sz="3500" i="1" u="sng" dirty="0"/>
          </a:p>
          <a:p>
            <a:pPr lvl="0" algn="just"/>
            <a:endParaRPr lang="pt-BR" sz="3500" i="1" u="sng" dirty="0"/>
          </a:p>
          <a:p>
            <a:pPr lvl="0" algn="just"/>
            <a:endParaRPr lang="pt-BR" sz="3500" i="1" u="sng" dirty="0"/>
          </a:p>
          <a:p>
            <a:pPr lvl="0" algn="just"/>
            <a:endParaRPr lang="pt-BR" sz="3500" i="1" u="sng" dirty="0"/>
          </a:p>
          <a:p>
            <a:pPr lvl="0" algn="just"/>
            <a:endParaRPr lang="pt-BR" sz="3500" i="1" u="sng" dirty="0"/>
          </a:p>
          <a:p>
            <a:pPr lvl="0" algn="just"/>
            <a:endParaRPr lang="pt-BR" sz="3500" i="1" u="sng" dirty="0"/>
          </a:p>
          <a:p>
            <a:pPr lvl="0" algn="just"/>
            <a:endParaRPr lang="pt-BR" sz="3500" i="1" u="sng" dirty="0"/>
          </a:p>
          <a:p>
            <a:pPr lvl="0" algn="just"/>
            <a:endParaRPr lang="pt-BR" sz="3500" i="1" u="sng" dirty="0"/>
          </a:p>
          <a:p>
            <a:pPr lvl="0" algn="just"/>
            <a:endParaRPr lang="pt-BR" sz="3500" i="1" u="sng" dirty="0"/>
          </a:p>
          <a:p>
            <a:pPr lvl="0" algn="just"/>
            <a:endParaRPr lang="pt-BR" sz="3500" i="1" u="sng" dirty="0"/>
          </a:p>
          <a:p>
            <a:pPr lvl="0" algn="just"/>
            <a:r>
              <a:rPr lang="pt-BR" sz="3500" i="1" u="sng" dirty="0"/>
              <a:t>Processos Internos do Setor Administrativo Militar</a:t>
            </a:r>
            <a:r>
              <a:rPr lang="pt-BR" sz="3500" dirty="0"/>
              <a:t> </a:t>
            </a:r>
          </a:p>
          <a:p>
            <a:pPr lvl="0" algn="just"/>
            <a:r>
              <a:rPr lang="pt-BR" sz="3200" dirty="0"/>
              <a:t>Os processos internos administrativos do Exército são semelhantes aos de outras organizações públicas, diferenciando-se das civis por seus regimentos e legislações próprias. As principais atribuições do setor administrativo incluem gestão documental, financeira, de recursos materiais e humanos, comunicação, segurança no trabalho, apoio logístico e organização de eventos. O setor atua como uma "peça-chave", conectando diversas repartições como Logística, Pessoal, Inteligência/Operações e Finanças, o que garante a eficiência operacional do CMSE. Os processos de gestão são estruturados e padronizados, seguindo um ciclo de planejamento, execução, monitoramento e ajuste, com critérios como hierarquia, rastreabilidade, eficiência e confidencialidade. Os desafios enfrentados pelo setor incluem a dificuldade na integração de novas tecnologias, o volume excessivo de demandas administrativas, a necessidade de manter o bem-estar dos profissionais, o déficit e alta rotatividade de pessoal e a burocracia, que podem impactar negativamente se não forem geridos adequadamente.</a:t>
            </a:r>
          </a:p>
          <a:p>
            <a:pPr lvl="0" algn="just"/>
            <a:endParaRPr lang="pt-BR" sz="3200" dirty="0"/>
          </a:p>
          <a:p>
            <a:pPr algn="just"/>
            <a:r>
              <a:rPr lang="en-US" sz="3500" b="1" dirty="0"/>
              <a:t>Conclusão</a:t>
            </a:r>
          </a:p>
          <a:p>
            <a:pPr algn="just"/>
            <a:endParaRPr lang="en-US" sz="3500" b="1" dirty="0"/>
          </a:p>
          <a:p>
            <a:pPr algn="just"/>
            <a:r>
              <a:rPr lang="pt-BR" sz="3200" dirty="0"/>
              <a:t>Este estudo elucida a importância e a complexidade do setor administrativo no CMSE, destacando a intersecção entre perfis comportamentais alinhados aos valores militares, rigorosos processos seletivos e uma estrutura interna vital para a eficiência e operacionalidade da </a:t>
            </a:r>
            <a:r>
              <a:rPr lang="pt-BR" sz="3200"/>
              <a:t>Força Terrestre.</a:t>
            </a:r>
            <a:endParaRPr lang="pt-BR" sz="3200" dirty="0"/>
          </a:p>
          <a:p>
            <a:pPr algn="just"/>
            <a:endParaRPr lang="pt-BR" sz="3200" dirty="0"/>
          </a:p>
          <a:p>
            <a:pPr algn="just"/>
            <a:r>
              <a:rPr lang="pt-BR" sz="3500" b="1" dirty="0"/>
              <a:t>Referências Bibliográficas</a:t>
            </a:r>
          </a:p>
          <a:p>
            <a:pPr algn="just"/>
            <a:endParaRPr lang="pt-BR" sz="3500" b="1" dirty="0"/>
          </a:p>
          <a:p>
            <a:pPr algn="just"/>
            <a:r>
              <a:rPr lang="pt-BR" sz="3000" dirty="0"/>
              <a:t>BERNARDES SUDA, Paula Massako; TREVISAN, Leonardo Nelmi; ROSA VELOSO, Elza Fátima. Principais debates acadêmicos sobre people analytics. Gestão &amp; Planejamento-G&amp;P, v. 23, n. 1, 2022.</a:t>
            </a:r>
          </a:p>
          <a:p>
            <a:pPr algn="just"/>
            <a:r>
              <a:rPr lang="pt-BR" sz="3000" dirty="0"/>
              <a:t>Estatuto dos Militares. Disponível em: https://www.planalto.gov.br/ccivil_03/leis/l6880compilada.htm Acesso em: 20 jan. 2025</a:t>
            </a:r>
          </a:p>
          <a:p>
            <a:pPr algn="just"/>
            <a:r>
              <a:rPr lang="pt-BR" sz="3000" dirty="0"/>
              <a:t>GIL, A.C. Como Elaborar Projetos de Pesquisa, 7. Ed. São Paulo: Gen/Atlas, 2021.</a:t>
            </a:r>
          </a:p>
          <a:p>
            <a:pPr algn="just"/>
            <a:r>
              <a:rPr lang="pt-BR" sz="3000" dirty="0"/>
              <a:t>MOREIRA, T. S. V. O impacto do estresse ocupacional e Síndrome de Burnout entre militares do Exército Brasileiro. EsSEx: Revista Científica, v. 2, n. 3, p. 29-35, 2019. Disponível em: https://ebrevistas.eb.mil.br/RCEsSEx/article/view/3208 Acesso em: 09 dez. 2024.</a:t>
            </a:r>
          </a:p>
          <a:p>
            <a:pPr algn="just"/>
            <a:r>
              <a:rPr lang="pt-BR" sz="3000" dirty="0"/>
              <a:t>SCHMITT, V. G. H.; COSTA R. P.; MORETTO NETO, L. Desvendando a administração em ambientes militares. Coleção Meira Mattos, revista das ciências militares, nº 27, 3º quadrimestre 2012. Rio de Janeiro: ECEME, 2012. Disponível em: https://www.researchgate.net/publication/270898269_Desvendando_a_administracao_em_ambientes_militares  Acesso em. 23 ago. 2025.</a:t>
            </a:r>
          </a:p>
          <a:p>
            <a:pPr algn="just"/>
            <a:endParaRPr lang="pt-BR" sz="3500" b="1" dirty="0"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500" b="0" i="0" u="none" strike="noStrike" cap="none" dirty="0"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833B6C15-CB55-7C31-1203-A63376F9D2A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46827757"/>
              </p:ext>
            </p:extLst>
          </p:nvPr>
        </p:nvGraphicFramePr>
        <p:xfrm>
          <a:off x="3566880" y="22707600"/>
          <a:ext cx="11069280" cy="6245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2C692DFA-89E2-879A-4D25-8B9011C2C7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779704"/>
              </p:ext>
            </p:extLst>
          </p:nvPr>
        </p:nvGraphicFramePr>
        <p:xfrm>
          <a:off x="17468499" y="12747840"/>
          <a:ext cx="13794761" cy="88524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81501">
                  <a:extLst>
                    <a:ext uri="{9D8B030D-6E8A-4147-A177-3AD203B41FA5}">
                      <a16:colId xmlns:a16="http://schemas.microsoft.com/office/drawing/2014/main" val="770841892"/>
                    </a:ext>
                  </a:extLst>
                </a:gridCol>
                <a:gridCol w="3108084">
                  <a:extLst>
                    <a:ext uri="{9D8B030D-6E8A-4147-A177-3AD203B41FA5}">
                      <a16:colId xmlns:a16="http://schemas.microsoft.com/office/drawing/2014/main" val="1114495245"/>
                    </a:ext>
                  </a:extLst>
                </a:gridCol>
                <a:gridCol w="9105176">
                  <a:extLst>
                    <a:ext uri="{9D8B030D-6E8A-4147-A177-3AD203B41FA5}">
                      <a16:colId xmlns:a16="http://schemas.microsoft.com/office/drawing/2014/main" val="3707341306"/>
                    </a:ext>
                  </a:extLst>
                </a:gridCol>
              </a:tblGrid>
              <a:tr h="3267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3000" kern="100" dirty="0">
                          <a:effectLst/>
                        </a:rPr>
                        <a:t>Código</a:t>
                      </a:r>
                      <a:endParaRPr lang="pt-BR" sz="3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3000" kern="100" dirty="0">
                          <a:effectLst/>
                        </a:rPr>
                        <a:t>Definição da Categoria</a:t>
                      </a:r>
                      <a:endParaRPr lang="pt-BR" sz="3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3000" kern="100" dirty="0">
                          <a:effectLst/>
                        </a:rPr>
                        <a:t>Unidades</a:t>
                      </a:r>
                      <a:endParaRPr lang="pt-BR" sz="3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13959677"/>
                  </a:ext>
                </a:extLst>
              </a:tr>
              <a:tr h="1642369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3000" kern="100" dirty="0">
                          <a:effectLst/>
                        </a:rPr>
                        <a:t>ETA</a:t>
                      </a:r>
                      <a:endParaRPr lang="pt-BR" sz="3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3000" kern="100" dirty="0">
                          <a:effectLst/>
                        </a:rPr>
                        <a:t>Explicitação e descrição as etapas do processo seletivo para STT E OTT.</a:t>
                      </a:r>
                      <a:endParaRPr lang="pt-BR" sz="3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3000" kern="100" dirty="0">
                          <a:effectLst/>
                        </a:rPr>
                        <a:t>R1: </a:t>
                      </a:r>
                      <a:r>
                        <a:rPr lang="pt-BR" sz="3000" kern="0" dirty="0">
                          <a:effectLst/>
                        </a:rPr>
                        <a:t>Inscrição, inclusão de documentos obrigatórios e complementares, prova técnica, teste físico, exames médicos e admissão</a:t>
                      </a:r>
                      <a:endParaRPr lang="pt-BR" sz="3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22206609"/>
                  </a:ext>
                </a:extLst>
              </a:tr>
              <a:tr h="197464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3000" kern="100" dirty="0">
                          <a:effectLst/>
                        </a:rPr>
                        <a:t>R2:</a:t>
                      </a:r>
                      <a:r>
                        <a:rPr lang="pt-BR" sz="3000" kern="0" dirty="0">
                          <a:effectLst/>
                        </a:rPr>
                        <a:t> Primeiro, fiz uma prova para seleção. Depois, apresentei meu currículo para a pontuação, e também realizei os exames de saúde e o teste físico militar.</a:t>
                      </a:r>
                      <a:endParaRPr lang="pt-BR" sz="3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72969586"/>
                  </a:ext>
                </a:extLst>
              </a:tr>
              <a:tr h="977814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3000" kern="100" dirty="0">
                          <a:effectLst/>
                        </a:rPr>
                        <a:t>CAC</a:t>
                      </a:r>
                      <a:endParaRPr lang="pt-BR" sz="3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3000" kern="100" dirty="0">
                          <a:effectLst/>
                        </a:rPr>
                        <a:t>As características que complementam o processo seletivo.</a:t>
                      </a:r>
                      <a:endParaRPr lang="pt-BR" sz="3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3000" kern="100" dirty="0">
                          <a:effectLst/>
                        </a:rPr>
                        <a:t>R1: O p</a:t>
                      </a:r>
                      <a:r>
                        <a:rPr lang="pt-BR" sz="3000" kern="0" dirty="0">
                          <a:effectLst/>
                        </a:rPr>
                        <a:t>rocesso seletivo que durou um período aproximado de quatro meses.</a:t>
                      </a:r>
                      <a:endParaRPr lang="pt-BR" sz="3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23826806"/>
                  </a:ext>
                </a:extLst>
              </a:tr>
              <a:tr h="97781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3000" kern="0" dirty="0">
                          <a:effectLst/>
                        </a:rPr>
                        <a:t>R2: A experiência me fez ser mais detalhista, comprometida e menos ansiosa. </a:t>
                      </a:r>
                      <a:endParaRPr lang="pt-BR" sz="3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704818169"/>
                  </a:ext>
                </a:extLst>
              </a:tr>
              <a:tr h="197464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3000" kern="100" dirty="0">
                          <a:effectLst/>
                        </a:rPr>
                        <a:t>R3: </a:t>
                      </a:r>
                      <a:r>
                        <a:rPr lang="pt-BR" sz="3000" kern="0" dirty="0">
                          <a:effectLst/>
                        </a:rPr>
                        <a:t>Após aprovação em todas estas etapas, incorpora as fileiras do Exército Brasileiro e por 45 (quarenta e cinco) dias faz estágio para adaptação a área militar.</a:t>
                      </a:r>
                      <a:endParaRPr lang="pt-BR" sz="30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118847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1138</Words>
  <Application>Microsoft Office PowerPoint</Application>
  <PresentationFormat>Personalizar</PresentationFormat>
  <Paragraphs>81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Gabi GOR</dc:creator>
  <cp:lastModifiedBy>Gabi GOR</cp:lastModifiedBy>
  <cp:revision>4</cp:revision>
  <dcterms:modified xsi:type="dcterms:W3CDTF">2025-09-15T09:46:38Z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f380b4d-8a71-4241-982c-3816ad3ce8fc_Enabled">
    <vt:lpwstr>true</vt:lpwstr>
  </property>
  <property fmtid="{D5CDD505-2E9C-101B-9397-08002B2CF9AE}" pid="3" name="MSIP_Label_ff380b4d-8a71-4241-982c-3816ad3ce8fc_SetDate">
    <vt:lpwstr>2025-09-15T00:51:11Z</vt:lpwstr>
  </property>
  <property fmtid="{D5CDD505-2E9C-101B-9397-08002B2CF9AE}" pid="4" name="MSIP_Label_ff380b4d-8a71-4241-982c-3816ad3ce8fc_Method">
    <vt:lpwstr>Standard</vt:lpwstr>
  </property>
  <property fmtid="{D5CDD505-2E9C-101B-9397-08002B2CF9AE}" pid="5" name="MSIP_Label_ff380b4d-8a71-4241-982c-3816ad3ce8fc_Name">
    <vt:lpwstr>defa4170-0d19-0005-0004-bc88714345d2</vt:lpwstr>
  </property>
  <property fmtid="{D5CDD505-2E9C-101B-9397-08002B2CF9AE}" pid="6" name="MSIP_Label_ff380b4d-8a71-4241-982c-3816ad3ce8fc_SiteId">
    <vt:lpwstr>eabe64c5-68f5-4a76-8301-9577a679e449</vt:lpwstr>
  </property>
  <property fmtid="{D5CDD505-2E9C-101B-9397-08002B2CF9AE}" pid="7" name="MSIP_Label_ff380b4d-8a71-4241-982c-3816ad3ce8fc_ActionId">
    <vt:lpwstr>79447ba0-167a-43d8-8a84-d8ed54ba1539</vt:lpwstr>
  </property>
  <property fmtid="{D5CDD505-2E9C-101B-9397-08002B2CF9AE}" pid="8" name="MSIP_Label_ff380b4d-8a71-4241-982c-3816ad3ce8fc_ContentBits">
    <vt:lpwstr>0</vt:lpwstr>
  </property>
  <property fmtid="{D5CDD505-2E9C-101B-9397-08002B2CF9AE}" pid="9" name="MSIP_Label_ff380b4d-8a71-4241-982c-3816ad3ce8fc_Tag">
    <vt:lpwstr>10, 3, 0, 1</vt:lpwstr>
  </property>
</Properties>
</file>