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41" d="100"/>
          <a:sy n="41" d="100"/>
        </p:scale>
        <p:origin x="648" y="-162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049911" y="7070108"/>
            <a:ext cx="24299466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944"/>
              <a:buFont typeface="Calibri"/>
              <a:buNone/>
              <a:defRPr sz="1594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1pPr>
            <a:lvl2pPr lvl="1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None/>
              <a:defRPr sz="5315"/>
            </a:lvl2pPr>
            <a:lvl3pPr lvl="2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None/>
              <a:defRPr sz="4783"/>
            </a:lvl3pPr>
            <a:lvl4pPr lvl="3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4pPr>
            <a:lvl5pPr lvl="4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5pPr>
            <a:lvl6pPr lvl="5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6pPr>
            <a:lvl7pPr lvl="6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7pPr>
            <a:lvl8pPr lvl="7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8pPr>
            <a:lvl9pPr lvl="8" algn="ctr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210576" y="10770165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944"/>
              <a:buFont typeface="Calibri"/>
              <a:buNone/>
              <a:defRPr sz="1594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2210576" y="28910433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5315"/>
              <a:buNone/>
              <a:defRPr sz="531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783"/>
              <a:buNone/>
              <a:defRPr sz="478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2227262" y="2300287"/>
            <a:ext cx="27944762" cy="835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2227262" y="11499850"/>
            <a:ext cx="27944762" cy="2741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 rot="5400000">
            <a:off x="8373517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 rot="5400000">
            <a:off x="-5801172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227262" y="2300287"/>
            <a:ext cx="27944762" cy="835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 rot="5400000">
            <a:off x="2493962" y="11233150"/>
            <a:ext cx="27411362" cy="2794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2231672" y="2880042"/>
            <a:ext cx="10449613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4"/>
              <a:buFont typeface="Calibri"/>
              <a:buNone/>
              <a:defRPr sz="850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3773917" y="6220095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231672" y="12960191"/>
            <a:ext cx="10449613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1pPr>
            <a:lvl2pPr marL="914400" lvl="1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3720"/>
              <a:buNone/>
              <a:defRPr sz="3720"/>
            </a:lvl2pPr>
            <a:lvl3pPr marL="1371600" lvl="2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3189"/>
              <a:buNone/>
              <a:defRPr sz="3189"/>
            </a:lvl3pPr>
            <a:lvl4pPr marL="1828800" lvl="3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4pPr>
            <a:lvl5pPr marL="2286000" lvl="4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5pPr>
            <a:lvl6pPr marL="2743200" lvl="5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6pPr>
            <a:lvl7pPr marL="3200400" lvl="6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7pPr>
            <a:lvl8pPr marL="3657600" lvl="7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8pPr>
            <a:lvl9pPr marL="4114800" lvl="8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231672" y="2880042"/>
            <a:ext cx="10449613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4"/>
              <a:buFont typeface="Calibri"/>
              <a:buNone/>
              <a:defRPr sz="850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3773917" y="6220095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768604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1pPr>
            <a:lvl2pPr marL="914400" lvl="1" indent="-701103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7441"/>
              <a:buChar char="•"/>
              <a:defRPr sz="7441"/>
            </a:lvl2pPr>
            <a:lvl3pPr marL="1371600" lvl="2" indent="-633603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378"/>
              <a:buChar char="•"/>
              <a:defRPr sz="6378"/>
            </a:lvl3pPr>
            <a:lvl4pPr marL="1828800" lvl="3" indent="-566102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Char char="•"/>
              <a:defRPr sz="5315"/>
            </a:lvl4pPr>
            <a:lvl5pPr marL="2286000" lvl="4" indent="-566102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Char char="•"/>
              <a:defRPr sz="5315"/>
            </a:lvl5pPr>
            <a:lvl6pPr marL="2743200" lvl="5" indent="-566102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Char char="•"/>
              <a:defRPr sz="5315"/>
            </a:lvl6pPr>
            <a:lvl7pPr marL="3200400" lvl="6" indent="-566102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Char char="•"/>
              <a:defRPr sz="5315"/>
            </a:lvl7pPr>
            <a:lvl8pPr marL="3657600" lvl="7" indent="-566102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Char char="•"/>
              <a:defRPr sz="5315"/>
            </a:lvl8pPr>
            <a:lvl9pPr marL="4114800" lvl="8" indent="-566102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Char char="•"/>
              <a:defRPr sz="5315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2231672" y="12960191"/>
            <a:ext cx="10449613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1pPr>
            <a:lvl2pPr marL="914400" lvl="1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3720"/>
              <a:buNone/>
              <a:defRPr sz="3720"/>
            </a:lvl2pPr>
            <a:lvl3pPr marL="1371600" lvl="2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3189"/>
              <a:buNone/>
              <a:defRPr sz="3189"/>
            </a:lvl3pPr>
            <a:lvl4pPr marL="1828800" lvl="3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4pPr>
            <a:lvl5pPr marL="2286000" lvl="4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5pPr>
            <a:lvl6pPr marL="2743200" lvl="5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6pPr>
            <a:lvl7pPr marL="3200400" lvl="6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7pPr>
            <a:lvl8pPr marL="3657600" lvl="7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8pPr>
            <a:lvl9pPr marL="4114800" lvl="8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2657"/>
              <a:buNone/>
              <a:defRPr sz="2657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2227262" y="2300287"/>
            <a:ext cx="27944762" cy="835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2231671" y="2300037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2231672" y="10590160"/>
            <a:ext cx="13706416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1pPr>
            <a:lvl2pPr marL="914400" lvl="1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None/>
              <a:defRPr sz="5315" b="1"/>
            </a:lvl2pPr>
            <a:lvl3pPr marL="1371600" lvl="2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None/>
              <a:defRPr sz="4783" b="1"/>
            </a:lvl3pPr>
            <a:lvl4pPr marL="1828800" lvl="3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4pPr>
            <a:lvl5pPr marL="2286000" lvl="4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5pPr>
            <a:lvl6pPr marL="2743200" lvl="5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6pPr>
            <a:lvl7pPr marL="3200400" lvl="6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7pPr>
            <a:lvl8pPr marL="3657600" lvl="7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8pPr>
            <a:lvl9pPr marL="4114800" lvl="8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2231672" y="15780233"/>
            <a:ext cx="13706416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16402140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1pPr>
            <a:lvl2pPr marL="914400" lvl="1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None/>
              <a:defRPr sz="5315" b="1"/>
            </a:lvl2pPr>
            <a:lvl3pPr marL="1371600" lvl="2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None/>
              <a:defRPr sz="4783" b="1"/>
            </a:lvl3pPr>
            <a:lvl4pPr marL="1828800" lvl="3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4pPr>
            <a:lvl5pPr marL="2286000" lvl="4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5pPr>
            <a:lvl6pPr marL="2743200" lvl="5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6pPr>
            <a:lvl7pPr marL="3200400" lvl="6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7pPr>
            <a:lvl8pPr marL="3657600" lvl="7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8pPr>
            <a:lvl9pPr marL="4114800" lvl="8" indent="-2286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16402140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227262" y="2300287"/>
            <a:ext cx="27944762" cy="835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27262" y="2300287"/>
            <a:ext cx="27944762" cy="835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93"/>
              <a:buFont typeface="Calibri"/>
              <a:buNone/>
              <a:defRPr sz="116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27262" y="11499850"/>
            <a:ext cx="27944762" cy="2741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01103" algn="l" rtl="0">
              <a:lnSpc>
                <a:spcPct val="90000"/>
              </a:lnSpc>
              <a:spcBef>
                <a:spcPts val="2657"/>
              </a:spcBef>
              <a:spcAft>
                <a:spcPts val="0"/>
              </a:spcAft>
              <a:buClr>
                <a:schemeClr val="dk1"/>
              </a:buClr>
              <a:buSzPts val="7441"/>
              <a:buFont typeface="Arial"/>
              <a:buChar char="•"/>
              <a:defRPr sz="74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33603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66102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5315"/>
              <a:buFont typeface="Arial"/>
              <a:buChar char="•"/>
              <a:defRPr sz="53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32320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Font typeface="Arial"/>
              <a:buChar char="•"/>
              <a:defRPr sz="47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32320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Font typeface="Arial"/>
              <a:buChar char="•"/>
              <a:defRPr sz="47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32320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Font typeface="Arial"/>
              <a:buChar char="•"/>
              <a:defRPr sz="47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32320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Font typeface="Arial"/>
              <a:buChar char="•"/>
              <a:defRPr sz="47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32320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Font typeface="Arial"/>
              <a:buChar char="•"/>
              <a:defRPr sz="47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32320" algn="l" rtl="0">
              <a:lnSpc>
                <a:spcPct val="90000"/>
              </a:lnSpc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4783"/>
              <a:buFont typeface="Arial"/>
              <a:buChar char="•"/>
              <a:defRPr sz="47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227262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7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100"/>
              <a:buFont typeface="Calibri"/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stanqueirojm@edu.madeira.gov.pt" TargetMode="External"/><Relationship Id="rId4" Type="http://schemas.openxmlformats.org/officeDocument/2006/relationships/hyperlink" Target="mailto:eliana.Curvelo@unesp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title="front_congresso.jpg"/>
          <p:cNvPicPr preferRelativeResize="0"/>
          <p:nvPr/>
        </p:nvPicPr>
        <p:blipFill rotWithShape="1">
          <a:blip r:embed="rId3">
            <a:alphaModFix/>
          </a:blip>
          <a:srcRect t="396" b="396"/>
          <a:stretch/>
        </p:blipFill>
        <p:spPr>
          <a:xfrm>
            <a:off x="0" y="0"/>
            <a:ext cx="32399288" cy="539908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936625" y="4508133"/>
            <a:ext cx="30526037" cy="875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00"/>
              <a:buFont typeface="Calibri"/>
              <a:buNone/>
            </a:pPr>
            <a:endParaRPr sz="7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7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128 – </a:t>
            </a:r>
            <a:r>
              <a:rPr lang="en-US" sz="7200" b="1" dirty="0">
                <a:solidFill>
                  <a:schemeClr val="dk1"/>
                </a:solidFill>
              </a:rPr>
              <a:t>O CAOS E A INTELIGÊNCIA ARTIFICIAL: UM ENSAIO PARA COMPREENDER AS NOVAS INTERAÇÕES HUMANAS</a:t>
            </a:r>
            <a:br>
              <a:rPr lang="en-US" sz="7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6000" dirty="0">
                <a:solidFill>
                  <a:schemeClr val="dk1"/>
                </a:solidFill>
              </a:rPr>
              <a:t>Eliana C. Curvelo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IBB e FMVZ - UNESP, </a:t>
            </a:r>
            <a:r>
              <a:rPr lang="en-US" sz="6000" dirty="0">
                <a:solidFill>
                  <a:schemeClr val="dk1"/>
                </a:solidFill>
                <a:hlinkClick r:id="rId4"/>
              </a:rPr>
              <a:t>e</a:t>
            </a:r>
            <a:r>
              <a:rPr lang="en-US" sz="6000" b="0" i="0" u="none" strike="noStrike" cap="none" dirty="0">
                <a:solidFill>
                  <a:schemeClr val="dk1"/>
                </a:solidFill>
                <a:sym typeface="Arial"/>
                <a:hlinkClick r:id="rId4"/>
              </a:rPr>
              <a:t>liana.Curvelo@unesp.br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João Manuel Almeida </a:t>
            </a:r>
            <a:r>
              <a:rPr lang="en-US" sz="6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Estanqueiro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Assoc. Reg. de Adm. </a:t>
            </a:r>
            <a:r>
              <a:rPr lang="en-US" sz="6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Educacional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ARAE, 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estanqueirojm@edu.madeira.gov.pt</a:t>
            </a:r>
            <a:r>
              <a:rPr lang="en-US" sz="6000" dirty="0">
                <a:solidFill>
                  <a:schemeClr val="dk1"/>
                </a:solidFill>
              </a:rPr>
              <a:t>;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Eixo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Formação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Docente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Contínua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uso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crítico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criativo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tecnologias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digitais</a:t>
            </a:r>
            <a:r>
              <a:rPr lang="en-US" sz="54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IA</a:t>
            </a:r>
            <a:br>
              <a:rPr lang="en-US" sz="5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Ensino-</a:t>
            </a:r>
            <a:r>
              <a:rPr lang="en-US" sz="5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aprendizagem</a:t>
            </a:r>
            <a:r>
              <a:rPr lang="en-US" sz="5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5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Educação</a:t>
            </a:r>
            <a:r>
              <a:rPr lang="en-US" sz="5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Superior; </a:t>
            </a:r>
            <a:r>
              <a:rPr lang="en-US" sz="5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Inteligência</a:t>
            </a:r>
            <a:r>
              <a:rPr lang="en-US" sz="5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Artificial; </a:t>
            </a:r>
            <a:r>
              <a:rPr lang="en-US" sz="5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Inteligência</a:t>
            </a:r>
            <a:r>
              <a:rPr lang="en-US" sz="5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Humana;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936625" y="13470689"/>
            <a:ext cx="14543586" cy="291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pt-BR" sz="5000" b="1" dirty="0">
                <a:solidFill>
                  <a:schemeClr val="dk1"/>
                </a:solidFill>
              </a:rPr>
              <a:t>I</a:t>
            </a:r>
            <a:r>
              <a:rPr lang="pt-BR" sz="5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ntrodução</a:t>
            </a:r>
            <a:endParaRPr sz="7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4500" dirty="0"/>
              <a:t>O ser humano tem a incrível capacidade intelectiva e a tem utilizado desde os primórdios para transformar vidas, esse processo de hominização e humanização, nos deu a capacidade de pensamento e, juntamente, a de controle sobre o meio ambiente, se estruturando nos  espaços escolares. Nestes, surgiram as ciências e as tecnologias que, foram aprimoradas e apropriadas por cada geração de humanos em suas civilizações. A universidade surgiu do encontro de pessoas que tinham interesse em transverter o estabelecido de cada época; nesse ambiente entre diálogos e diásporas acadêmicas, possibilitaram indivíduos que em suas tessituras sociais nos trouxeram ao mundo pós-contemporâneo. Entretanto, apesar dos atuais contextos de ingerências, retroações e ideologias neoconservadoras, a universidade segue resistindo, como espaço de saberes onde se é permitido pensar para além dos simulacros curriculares que formam profissionais. A tecnologia foi permeando o instituído e transformando as formas de pensar, de ensinar e de aprender, confluindo em novas e ou antigas formas de conceber ou de assimilar as informações para se tornar conhecimento.</a:t>
            </a:r>
          </a:p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5000" b="1" dirty="0">
                <a:solidFill>
                  <a:schemeClr val="dk1"/>
                </a:solidFill>
              </a:rPr>
              <a:t>Objetivos</a:t>
            </a:r>
          </a:p>
          <a:p>
            <a:pPr marL="685800" indent="-685800" algn="just">
              <a:lnSpc>
                <a:spcPct val="150000"/>
              </a:lnSpc>
              <a:buClr>
                <a:schemeClr val="dk1"/>
              </a:buClr>
              <a:buSzPts val="4500"/>
              <a:buFont typeface="Arial" panose="020B0604020202020204" pitchFamily="34" charset="0"/>
              <a:buChar char="•"/>
            </a:pPr>
            <a:r>
              <a:rPr lang="pt-BR" sz="4500" dirty="0">
                <a:solidFill>
                  <a:schemeClr val="dk1"/>
                </a:solidFill>
              </a:rPr>
              <a:t>Conhecer as tecnologias e a I.A. e sua influência no cotidiano;</a:t>
            </a:r>
          </a:p>
          <a:p>
            <a:pPr marL="685800" indent="-685800" algn="just">
              <a:lnSpc>
                <a:spcPct val="150000"/>
              </a:lnSpc>
              <a:buClr>
                <a:schemeClr val="dk1"/>
              </a:buClr>
              <a:buSzPts val="4500"/>
              <a:buFont typeface="Arial" panose="020B0604020202020204" pitchFamily="34" charset="0"/>
              <a:buChar char="•"/>
            </a:pPr>
            <a:r>
              <a:rPr lang="pt-BR" sz="4500" dirty="0">
                <a:solidFill>
                  <a:schemeClr val="dk1"/>
                </a:solidFill>
              </a:rPr>
              <a:t>Identificar o tecnofeudalismo nos cotidianos acadêmicos;</a:t>
            </a:r>
          </a:p>
        </p:txBody>
      </p:sp>
      <p:sp>
        <p:nvSpPr>
          <p:cNvPr id="87" name="Google Shape;87;p13"/>
          <p:cNvSpPr txBox="1"/>
          <p:nvPr/>
        </p:nvSpPr>
        <p:spPr>
          <a:xfrm>
            <a:off x="16199643" y="13264335"/>
            <a:ext cx="14544000" cy="291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5000" b="1" dirty="0">
                <a:solidFill>
                  <a:schemeClr val="dk1"/>
                </a:solidFill>
              </a:rPr>
              <a:t>Metodologia de Estudo e Análise</a:t>
            </a:r>
          </a:p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4500" dirty="0">
                <a:solidFill>
                  <a:schemeClr val="dk1"/>
                </a:solidFill>
              </a:rPr>
              <a:t>A metodologia bibliográfica é o método que tem sido utilizado para identificar e analisar criticamente sobre a I.A.. A partir das leituras de livros e artigos são coletadas as informações que dão condições para o processo reflexivo na educação superior.</a:t>
            </a:r>
          </a:p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5000" b="1" dirty="0">
                <a:solidFill>
                  <a:schemeClr val="dk1"/>
                </a:solidFill>
              </a:rPr>
              <a:t>Resultados e Discussões</a:t>
            </a:r>
          </a:p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4500" dirty="0"/>
              <a:t>Numa analogia ou metáfora, a Inteligência Artificial insurgiu nas vidas humanas como o Caos, o vazio primordial para os gregos. O Caos, como ser primordial, permitiu o surgimento de Gaia (Terra) e de Eros (amor), mas também o Tártaro (submundo). Sem obliterar, dessa percepção, devemos refletir sobre a IA em nosso cotidiano, seja pelo receio de transformar a terra/territórios dos saberes; pelo medo ao amor, como energia vital da sagacidade humana e ou o submundo, o não-conhecido. </a:t>
            </a:r>
            <a:endParaRPr lang="pt-BR" sz="4500" b="1" dirty="0">
              <a:solidFill>
                <a:schemeClr val="dk1"/>
              </a:solidFill>
            </a:endParaRPr>
          </a:p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5000" b="1" dirty="0">
                <a:solidFill>
                  <a:schemeClr val="dk1"/>
                </a:solidFill>
              </a:rPr>
              <a:t>Conclusões</a:t>
            </a:r>
            <a:endParaRPr lang="pt-BR" sz="4500" dirty="0">
              <a:solidFill>
                <a:schemeClr val="dk1"/>
              </a:solidFill>
            </a:endParaRPr>
          </a:p>
          <a:p>
            <a:pPr lvl="0"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4500" dirty="0"/>
              <a:t>A educação superior, em processo de assimilação da IA nos cotidianos acadêmicos deve reconhecer que precisa preparar e ao mesmo tempo estar preparada para um ensino-aprendizagem com componentes curriculares que não recusem, mas que ousem enfrentar o tecnofeudalismo ou o Tártaro do século XXI, nossos desafios éticos e humanos.</a:t>
            </a:r>
          </a:p>
          <a:p>
            <a:pPr algn="just">
              <a:lnSpc>
                <a:spcPct val="150000"/>
              </a:lnSpc>
              <a:buClr>
                <a:schemeClr val="dk1"/>
              </a:buClr>
              <a:buSzPts val="4500"/>
            </a:pPr>
            <a:r>
              <a:rPr lang="pt-BR" sz="4800" b="1" dirty="0">
                <a:solidFill>
                  <a:schemeClr val="dk1"/>
                </a:solidFill>
              </a:rPr>
              <a:t>Referências Bibliográficas</a:t>
            </a:r>
          </a:p>
          <a:p>
            <a:pPr algn="just">
              <a:buClr>
                <a:schemeClr val="dk1"/>
              </a:buClr>
              <a:buSzPts val="4500"/>
            </a:pPr>
            <a:r>
              <a:rPr lang="pt-BR" sz="4400" dirty="0">
                <a:solidFill>
                  <a:schemeClr val="dk1"/>
                </a:solidFill>
              </a:rPr>
              <a:t>VAROUFAKIS, </a:t>
            </a:r>
            <a:r>
              <a:rPr lang="pt-BR" sz="4400" dirty="0" err="1">
                <a:solidFill>
                  <a:schemeClr val="dk1"/>
                </a:solidFill>
              </a:rPr>
              <a:t>Yanis</a:t>
            </a:r>
            <a:r>
              <a:rPr lang="pt-BR" sz="4400" dirty="0">
                <a:solidFill>
                  <a:schemeClr val="dk1"/>
                </a:solidFill>
              </a:rPr>
              <a:t>. </a:t>
            </a:r>
            <a:r>
              <a:rPr lang="pt-BR" sz="4400" b="1" dirty="0">
                <a:solidFill>
                  <a:schemeClr val="dk1"/>
                </a:solidFill>
              </a:rPr>
              <a:t>Tecnofeudalismo: O que matou o capitalismo. </a:t>
            </a:r>
            <a:r>
              <a:rPr lang="pt-BR" sz="4400" dirty="0">
                <a:solidFill>
                  <a:schemeClr val="dk1"/>
                </a:solidFill>
              </a:rPr>
              <a:t>São Paulo: Planeta do Brasil, 2025.</a:t>
            </a:r>
          </a:p>
          <a:p>
            <a:pPr lvl="0" algn="just">
              <a:lnSpc>
                <a:spcPct val="150000"/>
              </a:lnSpc>
              <a:buClr>
                <a:schemeClr val="dk1"/>
              </a:buClr>
              <a:buSzPts val="4500"/>
            </a:pPr>
            <a:endParaRPr lang="pt-BR" sz="4500" dirty="0"/>
          </a:p>
          <a:p>
            <a:pPr lvl="0" algn="just">
              <a:lnSpc>
                <a:spcPct val="150000"/>
              </a:lnSpc>
              <a:buClr>
                <a:schemeClr val="dk1"/>
              </a:buClr>
              <a:buSzPts val="4500"/>
            </a:pPr>
            <a:endParaRPr sz="4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</Words>
  <Application>Microsoft Office PowerPoint</Application>
  <PresentationFormat>Personalizar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Eliana Curvelo</cp:lastModifiedBy>
  <cp:revision>1</cp:revision>
  <dcterms:modified xsi:type="dcterms:W3CDTF">2025-10-25T00:58:10Z</dcterms:modified>
</cp:coreProperties>
</file>