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2399288" cy="4320063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" roundtripDataSignature="AMtx7mieYOZj+yypwL7ztRRYbd8octlW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0" d="100"/>
          <a:sy n="30" d="100"/>
        </p:scale>
        <p:origin x="1818" y="-3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customschemas.google.com/relationships/presentationmetadata" Target="metadata"/><Relationship Id="rId10" Type="http://schemas.openxmlformats.org/officeDocument/2006/relationships/tableStyles" Target="tableStyles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107463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76041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4049911" y="7070108"/>
            <a:ext cx="24299466" cy="15040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44"/>
              <a:buFont typeface="Calibri"/>
              <a:buNone/>
              <a:defRPr sz="15944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2657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/>
            </a:lvl1pPr>
            <a:lvl2pPr lvl="1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None/>
              <a:defRPr sz="5315"/>
            </a:lvl2pPr>
            <a:lvl3pPr lvl="2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None/>
              <a:defRPr sz="4783"/>
            </a:lvl3pPr>
            <a:lvl4pPr lvl="3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4pPr>
            <a:lvl5pPr lvl="4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5pPr>
            <a:lvl6pPr lvl="5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6pPr>
            <a:lvl7pPr lvl="6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7pPr>
            <a:lvl8pPr lvl="7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8pPr>
            <a:lvl9pPr lvl="8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2210576" y="10770165"/>
            <a:ext cx="27944386" cy="1797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44"/>
              <a:buFont typeface="Calibri"/>
              <a:buNone/>
              <a:defRPr sz="15944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>
            <a:off x="2210576" y="28910433"/>
            <a:ext cx="27944386" cy="9450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657"/>
              </a:spcBef>
              <a:spcAft>
                <a:spcPts val="0"/>
              </a:spcAft>
              <a:buClr>
                <a:srgbClr val="888888"/>
              </a:buClr>
              <a:buSzPts val="6378"/>
              <a:buNone/>
              <a:defRPr sz="6378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5315"/>
              <a:buNone/>
              <a:defRPr sz="5315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783"/>
              <a:buNone/>
              <a:defRPr sz="4783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>
            <a:off x="2227262" y="11499850"/>
            <a:ext cx="27944762" cy="2741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6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 rot="5400000">
            <a:off x="8373517" y="17112258"/>
            <a:ext cx="36610544" cy="6986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 rot="5400000">
            <a:off x="-5801172" y="10328657"/>
            <a:ext cx="36610544" cy="20553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6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 rot="5400000">
            <a:off x="2493962" y="11233150"/>
            <a:ext cx="27411362" cy="2794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6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2231672" y="2880042"/>
            <a:ext cx="10449613" cy="1008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4"/>
              <a:buFont typeface="Calibri"/>
              <a:buNone/>
              <a:defRPr sz="8504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>
            <a:spLocks noGrp="1"/>
          </p:cNvSpPr>
          <p:nvPr>
            <p:ph type="pic" idx="2"/>
          </p:nvPr>
        </p:nvSpPr>
        <p:spPr>
          <a:xfrm>
            <a:off x="13773917" y="6220095"/>
            <a:ext cx="16402140" cy="30700453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2231672" y="12960191"/>
            <a:ext cx="10449613" cy="24010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657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1pPr>
            <a:lvl2pPr marL="914400" lvl="1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3720"/>
              <a:buNone/>
              <a:defRPr sz="3720"/>
            </a:lvl2pPr>
            <a:lvl3pPr marL="1371600" lvl="2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3189"/>
              <a:buNone/>
              <a:defRPr sz="3189"/>
            </a:lvl3pPr>
            <a:lvl4pPr marL="1828800" lvl="3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4pPr>
            <a:lvl5pPr marL="2286000" lvl="4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2231672" y="2880042"/>
            <a:ext cx="10449613" cy="1008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4"/>
              <a:buFont typeface="Calibri"/>
              <a:buNone/>
              <a:defRPr sz="8504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13773917" y="6220095"/>
            <a:ext cx="16402140" cy="30700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768604" algn="l">
              <a:lnSpc>
                <a:spcPct val="90000"/>
              </a:lnSpc>
              <a:spcBef>
                <a:spcPts val="2657"/>
              </a:spcBef>
              <a:spcAft>
                <a:spcPts val="0"/>
              </a:spcAft>
              <a:buClr>
                <a:schemeClr val="dk1"/>
              </a:buClr>
              <a:buSzPts val="8504"/>
              <a:buChar char="•"/>
              <a:defRPr sz="8504"/>
            </a:lvl1pPr>
            <a:lvl2pPr marL="914400" lvl="1" indent="-701103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7441"/>
              <a:buChar char="•"/>
              <a:defRPr sz="7441"/>
            </a:lvl2pPr>
            <a:lvl3pPr marL="1371600" lvl="2" indent="-633603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6378"/>
              <a:buChar char="•"/>
              <a:defRPr sz="6378"/>
            </a:lvl3pPr>
            <a:lvl4pPr marL="1828800" lvl="3" indent="-566102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4pPr>
            <a:lvl5pPr marL="2286000" lvl="4" indent="-566102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5pPr>
            <a:lvl6pPr marL="2743200" lvl="5" indent="-566102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6pPr>
            <a:lvl7pPr marL="3200400" lvl="6" indent="-566102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7pPr>
            <a:lvl8pPr marL="3657600" lvl="7" indent="-566102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8pPr>
            <a:lvl9pPr marL="4114800" lvl="8" indent="-566102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2231672" y="12960191"/>
            <a:ext cx="10449613" cy="24010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657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1pPr>
            <a:lvl2pPr marL="914400" lvl="1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3720"/>
              <a:buNone/>
              <a:defRPr sz="3720"/>
            </a:lvl2pPr>
            <a:lvl3pPr marL="1371600" lvl="2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3189"/>
              <a:buNone/>
              <a:defRPr sz="3189"/>
            </a:lvl3pPr>
            <a:lvl4pPr marL="1828800" lvl="3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4pPr>
            <a:lvl5pPr marL="2286000" lvl="4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2231671" y="2300037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2231672" y="10590160"/>
            <a:ext cx="13706416" cy="519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657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 b="1"/>
            </a:lvl1pPr>
            <a:lvl2pPr marL="914400" lvl="1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None/>
              <a:defRPr sz="5315" b="1"/>
            </a:lvl2pPr>
            <a:lvl3pPr marL="1371600" lvl="2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None/>
              <a:defRPr sz="4783" b="1"/>
            </a:lvl3pPr>
            <a:lvl4pPr marL="1828800" lvl="3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4pPr>
            <a:lvl5pPr marL="2286000" lvl="4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2"/>
          </p:nvPr>
        </p:nvSpPr>
        <p:spPr>
          <a:xfrm>
            <a:off x="2231672" y="15780233"/>
            <a:ext cx="13706416" cy="2321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6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3"/>
          </p:nvPr>
        </p:nvSpPr>
        <p:spPr>
          <a:xfrm>
            <a:off x="16402140" y="10590160"/>
            <a:ext cx="13773917" cy="519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657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 b="1"/>
            </a:lvl1pPr>
            <a:lvl2pPr marL="914400" lvl="1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None/>
              <a:defRPr sz="5315" b="1"/>
            </a:lvl2pPr>
            <a:lvl3pPr marL="1371600" lvl="2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None/>
              <a:defRPr sz="4783" b="1"/>
            </a:lvl3pPr>
            <a:lvl4pPr marL="1828800" lvl="3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4pPr>
            <a:lvl5pPr marL="2286000" lvl="4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4"/>
          </p:nvPr>
        </p:nvSpPr>
        <p:spPr>
          <a:xfrm>
            <a:off x="16402140" y="15780233"/>
            <a:ext cx="13773917" cy="2321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6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1"/>
          </p:nvPr>
        </p:nvSpPr>
        <p:spPr>
          <a:xfrm>
            <a:off x="2227451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6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2"/>
          </p:nvPr>
        </p:nvSpPr>
        <p:spPr>
          <a:xfrm>
            <a:off x="16402140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65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693"/>
              <a:buFont typeface="Calibri"/>
              <a:buNone/>
              <a:defRPr sz="116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2227262" y="11499850"/>
            <a:ext cx="27944762" cy="2741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701103" algn="l" rtl="0">
              <a:lnSpc>
                <a:spcPct val="90000"/>
              </a:lnSpc>
              <a:spcBef>
                <a:spcPts val="2657"/>
              </a:spcBef>
              <a:spcAft>
                <a:spcPts val="0"/>
              </a:spcAft>
              <a:buClr>
                <a:schemeClr val="dk1"/>
              </a:buClr>
              <a:buSzPts val="7441"/>
              <a:buFont typeface="Arial"/>
              <a:buChar char="•"/>
              <a:defRPr sz="744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33603" algn="l" rtl="0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66102" algn="l" rtl="0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Font typeface="Arial"/>
              <a:buChar char="•"/>
              <a:defRPr sz="53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2320" algn="l" rtl="0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sz="47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2320" algn="l" rtl="0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sz="47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2320" algn="l" rtl="0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sz="47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2320" algn="l" rtl="0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sz="47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2320" algn="l" rtl="0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sz="47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2320" algn="l" rtl="0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sz="47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Calibri"/>
              <a:buNone/>
              <a:defRPr sz="31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title="front_congresso.jpg"/>
          <p:cNvPicPr preferRelativeResize="0"/>
          <p:nvPr/>
        </p:nvPicPr>
        <p:blipFill rotWithShape="1">
          <a:blip r:embed="rId3">
            <a:alphaModFix/>
          </a:blip>
          <a:srcRect t="396" b="396"/>
          <a:stretch/>
        </p:blipFill>
        <p:spPr>
          <a:xfrm>
            <a:off x="0" y="0"/>
            <a:ext cx="32399288" cy="539908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936625" y="4598987"/>
            <a:ext cx="30526037" cy="8756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100"/>
              <a:buFont typeface="Calibri"/>
              <a:buNone/>
            </a:pPr>
            <a:endParaRPr lang="pt-BR" sz="71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lang="pt-BR" sz="7200" b="1" i="0" u="none" strike="noStrike" cap="none" dirty="0">
                <a:solidFill>
                  <a:schemeClr val="dk1"/>
                </a:solidFill>
                <a:sym typeface="Arial"/>
              </a:rPr>
              <a:t>60 – APLICAÇÕES DO MÉTODO SOCRÁTICO COM IAGEN PARA O ENSINO DE ESTATÍSTICA NA EDUCAÇÃO SUPERIOR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br>
              <a:rPr lang="pt-BR" sz="6000" b="0" i="0" u="none" strike="noStrike" cap="none" dirty="0">
                <a:solidFill>
                  <a:schemeClr val="dk1"/>
                </a:solidFill>
                <a:sym typeface="Arial"/>
              </a:rPr>
            </a:br>
            <a:r>
              <a:rPr lang="pt-BR" sz="6000" b="0" i="0" u="none" strike="noStrike" cap="none" dirty="0">
                <a:solidFill>
                  <a:schemeClr val="dk1"/>
                </a:solidFill>
                <a:sym typeface="Arial"/>
              </a:rPr>
              <a:t>Guilherme Gonçalves Zanqueta – UNESP, guilherme.zanqueta@unesp.br; Camila Fernanda Bassetto – UNESP, camila.bassetto@unesp.br.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lang="pt-BR" sz="6000" dirty="0">
                <a:solidFill>
                  <a:schemeClr val="dk1"/>
                </a:solidFill>
              </a:rPr>
              <a:t>Coordenação de Aperfeiçoamento de Pessoal de </a:t>
            </a:r>
            <a:r>
              <a:rPr lang="pt-BR" sz="6000">
                <a:solidFill>
                  <a:schemeClr val="dk1"/>
                </a:solidFill>
              </a:rPr>
              <a:t>Nível Superior (Capes)</a:t>
            </a:r>
            <a:endParaRPr lang="pt-BR" sz="14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pt-BR" sz="5400" b="1" i="1" u="none" strike="noStrike" cap="none" dirty="0">
                <a:solidFill>
                  <a:schemeClr val="dk1"/>
                </a:solidFill>
                <a:sym typeface="Arial"/>
              </a:rPr>
              <a:t>Inteligência Artificial e Metodologias</a:t>
            </a:r>
            <a:r>
              <a:rPr lang="pt-BR" sz="5400" b="1" i="1" dirty="0">
                <a:solidFill>
                  <a:schemeClr val="dk1"/>
                </a:solidFill>
              </a:rPr>
              <a:t> Ativas com Tecnologias Digitais na Educação Superior</a:t>
            </a:r>
            <a:br>
              <a:rPr lang="pt-BR" sz="5400" b="0" i="0" u="none" strike="noStrike" cap="none" dirty="0">
                <a:solidFill>
                  <a:schemeClr val="dk1"/>
                </a:solidFill>
                <a:sym typeface="Arial"/>
              </a:rPr>
            </a:br>
            <a:r>
              <a:rPr lang="pt-BR" sz="5400" b="0" i="0" u="none" strike="noStrike" cap="none" dirty="0">
                <a:solidFill>
                  <a:schemeClr val="dk1"/>
                </a:solidFill>
                <a:sym typeface="Arial"/>
              </a:rPr>
              <a:t>Inteligência </a:t>
            </a:r>
            <a:r>
              <a:rPr lang="pt-BR" sz="5400" dirty="0">
                <a:solidFill>
                  <a:schemeClr val="dk1"/>
                </a:solidFill>
              </a:rPr>
              <a:t>A</a:t>
            </a:r>
            <a:r>
              <a:rPr lang="pt-BR" sz="5400" b="0" i="0" u="none" strike="noStrike" cap="none" dirty="0">
                <a:solidFill>
                  <a:schemeClr val="dk1"/>
                </a:solidFill>
                <a:sym typeface="Arial"/>
              </a:rPr>
              <a:t>rtificial; Inteligência </a:t>
            </a:r>
            <a:r>
              <a:rPr lang="pt-BR" sz="5400" dirty="0">
                <a:solidFill>
                  <a:schemeClr val="dk1"/>
                </a:solidFill>
              </a:rPr>
              <a:t>A</a:t>
            </a:r>
            <a:r>
              <a:rPr lang="pt-BR" sz="5400" b="0" i="0" u="none" strike="noStrike" cap="none" dirty="0">
                <a:solidFill>
                  <a:schemeClr val="dk1"/>
                </a:solidFill>
                <a:sym typeface="Arial"/>
              </a:rPr>
              <a:t>rtificial </a:t>
            </a:r>
            <a:r>
              <a:rPr lang="pt-BR" sz="5400" dirty="0">
                <a:solidFill>
                  <a:schemeClr val="dk1"/>
                </a:solidFill>
              </a:rPr>
              <a:t>G</a:t>
            </a:r>
            <a:r>
              <a:rPr lang="pt-BR" sz="5400" b="0" i="0" u="none" strike="noStrike" cap="none" dirty="0">
                <a:solidFill>
                  <a:schemeClr val="dk1"/>
                </a:solidFill>
                <a:sym typeface="Arial"/>
              </a:rPr>
              <a:t>enerativa; </a:t>
            </a:r>
            <a:r>
              <a:rPr lang="pt-BR" sz="5400" dirty="0" err="1">
                <a:solidFill>
                  <a:schemeClr val="dk1"/>
                </a:solidFill>
              </a:rPr>
              <a:t>G</a:t>
            </a:r>
            <a:r>
              <a:rPr lang="pt-BR" sz="5400" b="0" i="0" u="none" strike="noStrike" cap="none" dirty="0" err="1">
                <a:solidFill>
                  <a:schemeClr val="dk1"/>
                </a:solidFill>
                <a:sym typeface="Arial"/>
              </a:rPr>
              <a:t>em</a:t>
            </a:r>
            <a:r>
              <a:rPr lang="pt-BR" sz="5400" b="0" i="0" u="none" strike="noStrike" cap="none" dirty="0">
                <a:solidFill>
                  <a:schemeClr val="dk1"/>
                </a:solidFill>
                <a:sym typeface="Arial"/>
              </a:rPr>
              <a:t>; Método </a:t>
            </a:r>
            <a:r>
              <a:rPr lang="pt-BR" sz="5400" dirty="0">
                <a:solidFill>
                  <a:schemeClr val="dk1"/>
                </a:solidFill>
              </a:rPr>
              <a:t>S</a:t>
            </a:r>
            <a:r>
              <a:rPr lang="pt-BR" sz="5400" b="0" i="0" u="none" strike="noStrike" cap="none" dirty="0">
                <a:solidFill>
                  <a:schemeClr val="dk1"/>
                </a:solidFill>
                <a:sym typeface="Arial"/>
              </a:rPr>
              <a:t>ocrático; Estatística. </a:t>
            </a:r>
            <a:endParaRPr lang="pt-BR" sz="14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803244" y="13483657"/>
            <a:ext cx="11285743" cy="19212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5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 e </a:t>
            </a:r>
            <a:r>
              <a:rPr lang="en-US" sz="5000" b="1" dirty="0" err="1">
                <a:solidFill>
                  <a:schemeClr val="dk1"/>
                </a:solidFill>
              </a:rPr>
              <a:t>O</a:t>
            </a:r>
            <a:r>
              <a:rPr lang="en-US" sz="5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bjetivo</a:t>
            </a:r>
            <a:endParaRPr lang="en-US" sz="45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ct val="150000"/>
              </a:lnSpc>
              <a:buClr>
                <a:schemeClr val="dk1"/>
              </a:buClr>
              <a:buSzPts val="4500"/>
            </a:pPr>
            <a:r>
              <a:rPr lang="pt-BR" sz="4500" dirty="0"/>
              <a:t>A propagação da IAGen no ambiente acadêmico tem gerado discussões sobre o seu uso. Visto que sua restrição é ineficaz, este trabalho tem por objetivo incentivar o uso consciente desta ferramenta, posicionando-a como auporte ao aprendizado.</a:t>
            </a:r>
          </a:p>
          <a:p>
            <a:pPr algn="just">
              <a:buClr>
                <a:schemeClr val="dk1"/>
              </a:buClr>
              <a:buSzPts val="4500"/>
            </a:pPr>
            <a:endParaRPr lang="pt-BR" sz="4500" b="1" dirty="0"/>
          </a:p>
          <a:p>
            <a:pPr algn="just">
              <a:lnSpc>
                <a:spcPct val="150000"/>
              </a:lnSpc>
              <a:buClr>
                <a:schemeClr val="dk1"/>
              </a:buClr>
              <a:buSzPts val="4500"/>
            </a:pPr>
            <a:r>
              <a:rPr lang="pt-BR" sz="4500" b="1" dirty="0"/>
              <a:t>Metodologia</a:t>
            </a:r>
            <a:endParaRPr lang="pt-BR" sz="4500" dirty="0"/>
          </a:p>
          <a:p>
            <a:pPr marL="685800" indent="-685800"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4500" dirty="0"/>
              <a:t>Análise do desempenho de estudantes na disciplina de Estatística, do curso de Administração Pública;</a:t>
            </a:r>
          </a:p>
          <a:p>
            <a:pPr marL="685800" indent="-685800"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4500" dirty="0"/>
              <a:t>Identificação do conteúdo com maior percentual de erros, com base nos resultados das avaliações; </a:t>
            </a:r>
          </a:p>
          <a:p>
            <a:pPr marL="685800" indent="-685800"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4500" dirty="0"/>
              <a:t>Proposição de um </a:t>
            </a:r>
            <a:r>
              <a:rPr lang="pt-BR" sz="4500" dirty="0" err="1"/>
              <a:t>Gem</a:t>
            </a:r>
            <a:r>
              <a:rPr lang="pt-BR" sz="4500" dirty="0"/>
              <a:t> (Google Gemini) instruído a ensinar conceitos estatísticos com o método socrático.</a:t>
            </a:r>
          </a:p>
        </p:txBody>
      </p:sp>
      <p:sp>
        <p:nvSpPr>
          <p:cNvPr id="87" name="Google Shape;87;p1"/>
          <p:cNvSpPr txBox="1"/>
          <p:nvPr/>
        </p:nvSpPr>
        <p:spPr>
          <a:xfrm>
            <a:off x="13176161" y="37719949"/>
            <a:ext cx="18823547" cy="3977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pt-BR" sz="5000" b="1" dirty="0"/>
              <a:t>Conclusões</a:t>
            </a:r>
            <a:endParaRPr lang="pt-BR" sz="4500" b="1" dirty="0"/>
          </a:p>
          <a:p>
            <a:pPr algn="just">
              <a:lnSpc>
                <a:spcPct val="150000"/>
              </a:lnSpc>
            </a:pPr>
            <a:r>
              <a:rPr lang="pt-BR" sz="4500" dirty="0"/>
              <a:t>O uso de ferramentas de IAGen pode ser útil para o aprendizado de conceitos estatísticos, quando utilizadas pelo aluno como auxílio para seus estudos e não uma forma de obter respostas rápidas.</a:t>
            </a:r>
            <a:endParaRPr lang="pt-BR" sz="4500" b="1" dirty="0"/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893BD3A3-33DF-D9CD-1404-747D994710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507317"/>
              </p:ext>
            </p:extLst>
          </p:nvPr>
        </p:nvGraphicFramePr>
        <p:xfrm>
          <a:off x="651500" y="34853014"/>
          <a:ext cx="11589230" cy="5733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8781">
                  <a:extLst>
                    <a:ext uri="{9D8B030D-6E8A-4147-A177-3AD203B41FA5}">
                      <a16:colId xmlns:a16="http://schemas.microsoft.com/office/drawing/2014/main" val="107224984"/>
                    </a:ext>
                  </a:extLst>
                </a:gridCol>
                <a:gridCol w="3128317">
                  <a:extLst>
                    <a:ext uri="{9D8B030D-6E8A-4147-A177-3AD203B41FA5}">
                      <a16:colId xmlns:a16="http://schemas.microsoft.com/office/drawing/2014/main" val="2808296539"/>
                    </a:ext>
                  </a:extLst>
                </a:gridCol>
                <a:gridCol w="3682132">
                  <a:extLst>
                    <a:ext uri="{9D8B030D-6E8A-4147-A177-3AD203B41FA5}">
                      <a16:colId xmlns:a16="http://schemas.microsoft.com/office/drawing/2014/main" val="23094150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4500" dirty="0"/>
                        <a:t>Conteúdo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500" dirty="0"/>
                        <a:t>Notas menores que 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500" dirty="0"/>
                        <a:t>Notas maiores ou iguais a 5,0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026673"/>
                  </a:ext>
                </a:extLst>
              </a:tr>
              <a:tr h="1033522">
                <a:tc>
                  <a:txBody>
                    <a:bodyPr/>
                    <a:lstStyle/>
                    <a:p>
                      <a:r>
                        <a:rPr lang="pt-BR" sz="4500" dirty="0"/>
                        <a:t>Descritiva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500" dirty="0"/>
                        <a:t>16 (16,3%)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500" dirty="0"/>
                        <a:t>82 (83,7%)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9795649"/>
                  </a:ext>
                </a:extLst>
              </a:tr>
              <a:tr h="1033522">
                <a:tc>
                  <a:txBody>
                    <a:bodyPr/>
                    <a:lstStyle/>
                    <a:p>
                      <a:r>
                        <a:rPr lang="pt-BR" sz="4500" dirty="0"/>
                        <a:t>Probabilidade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500" dirty="0"/>
                        <a:t>79 (80,6%)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500" dirty="0"/>
                        <a:t>19 (19,4%)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9515743"/>
                  </a:ext>
                </a:extLst>
              </a:tr>
              <a:tr h="1517985">
                <a:tc>
                  <a:txBody>
                    <a:bodyPr/>
                    <a:lstStyle/>
                    <a:p>
                      <a:r>
                        <a:rPr lang="pt-BR" sz="4500" dirty="0"/>
                        <a:t>Distribuições de Probabilidade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500" dirty="0"/>
                        <a:t>74 (75,5%)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500" dirty="0"/>
                        <a:t>24 (24,5%)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7668218"/>
                  </a:ext>
                </a:extLst>
              </a:tr>
            </a:tbl>
          </a:graphicData>
        </a:graphic>
      </p:graphicFrame>
      <p:pic>
        <p:nvPicPr>
          <p:cNvPr id="7" name="Imagem 6">
            <a:extLst>
              <a:ext uri="{FF2B5EF4-FFF2-40B4-BE49-F238E27FC236}">
                <a16:creationId xmlns:a16="http://schemas.microsoft.com/office/drawing/2014/main" id="{39AA7606-10D5-9DA2-FDD5-2A448B914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31345" y="14476901"/>
            <a:ext cx="9706645" cy="1353309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7899192-144B-8539-2663-CC03B8BA81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4413" y="14356494"/>
            <a:ext cx="9866154" cy="1349683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B6FC7B95-14A2-17EB-B70F-B76CAA089994}"/>
              </a:ext>
            </a:extLst>
          </p:cNvPr>
          <p:cNvSpPr txBox="1"/>
          <p:nvPr/>
        </p:nvSpPr>
        <p:spPr>
          <a:xfrm>
            <a:off x="12731345" y="13653111"/>
            <a:ext cx="90705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500" b="1" dirty="0"/>
              <a:t>Figura 1</a:t>
            </a:r>
            <a:r>
              <a:rPr lang="pt-BR" sz="4500" dirty="0"/>
              <a:t>. 1ª interação com o </a:t>
            </a:r>
            <a:r>
              <a:rPr lang="pt-BR" sz="4500" dirty="0" err="1"/>
              <a:t>Gem</a:t>
            </a:r>
            <a:r>
              <a:rPr lang="pt-BR" sz="4500" dirty="0"/>
              <a:t>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6FC7B95-14A2-17EB-B70F-B76CAA089994}"/>
              </a:ext>
            </a:extLst>
          </p:cNvPr>
          <p:cNvSpPr txBox="1"/>
          <p:nvPr/>
        </p:nvSpPr>
        <p:spPr>
          <a:xfrm>
            <a:off x="22437990" y="13632173"/>
            <a:ext cx="90705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500" b="1" dirty="0"/>
              <a:t>Figura 2</a:t>
            </a:r>
            <a:r>
              <a:rPr lang="pt-BR" sz="4500" dirty="0"/>
              <a:t>. 2ª interação com o </a:t>
            </a:r>
            <a:r>
              <a:rPr lang="pt-BR" sz="4500" dirty="0" err="1"/>
              <a:t>Gem</a:t>
            </a:r>
            <a:r>
              <a:rPr lang="pt-BR" sz="4500" dirty="0"/>
              <a:t>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BDCA24B-6137-4E25-2675-765CCCD7558E}"/>
              </a:ext>
            </a:extLst>
          </p:cNvPr>
          <p:cNvSpPr txBox="1"/>
          <p:nvPr/>
        </p:nvSpPr>
        <p:spPr>
          <a:xfrm>
            <a:off x="12731345" y="28069891"/>
            <a:ext cx="971289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500" b="1" dirty="0"/>
              <a:t>Figura 3. </a:t>
            </a:r>
            <a:r>
              <a:rPr lang="pt-BR" sz="4500" dirty="0"/>
              <a:t>Reflexões a partir do </a:t>
            </a:r>
            <a:r>
              <a:rPr lang="pt-BR" sz="4500" dirty="0" err="1"/>
              <a:t>Gem</a:t>
            </a:r>
            <a:r>
              <a:rPr lang="pt-BR" sz="4500" dirty="0"/>
              <a:t>.</a:t>
            </a:r>
            <a:endParaRPr lang="pt-BR" sz="4500" b="1" dirty="0"/>
          </a:p>
        </p:txBody>
      </p:sp>
      <p:sp>
        <p:nvSpPr>
          <p:cNvPr id="2" name="Retângulo 1"/>
          <p:cNvSpPr/>
          <p:nvPr/>
        </p:nvSpPr>
        <p:spPr>
          <a:xfrm>
            <a:off x="22671512" y="27872001"/>
            <a:ext cx="9324523" cy="944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500" dirty="0"/>
              <a:t>A abordagem dialógica, baseada em questionamentos, estimula o aluno a ter uma função ativa em seu processo de aprendizado. Em vez de receber o conteúdo pronto, o estudante é desafiado a questionar as respostas da IA, buscar inconsistências e refletir sobre a veracidade do material</a:t>
            </a:r>
            <a:r>
              <a:rPr lang="pt-BR" sz="1600" dirty="0"/>
              <a:t>.</a:t>
            </a:r>
            <a:endParaRPr lang="pt-BR" b="1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72588E76-9124-C61D-BA79-B6327B2CB9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7768" y="28975035"/>
            <a:ext cx="9940167" cy="80169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C4EAD34-AD1E-B261-5988-3AB717B2635D}"/>
              </a:ext>
            </a:extLst>
          </p:cNvPr>
          <p:cNvSpPr txBox="1"/>
          <p:nvPr/>
        </p:nvSpPr>
        <p:spPr>
          <a:xfrm>
            <a:off x="719667" y="33930771"/>
            <a:ext cx="103581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b="1" dirty="0"/>
              <a:t>Tabela 1</a:t>
            </a:r>
            <a:r>
              <a:rPr lang="pt-BR" sz="4500" dirty="0"/>
              <a:t>. Desempenho nas avaliações.</a:t>
            </a:r>
            <a:endParaRPr lang="en-US" sz="4500" dirty="0">
              <a:solidFill>
                <a:schemeClr val="dk1"/>
              </a:solidFill>
            </a:endParaRPr>
          </a:p>
          <a:p>
            <a:endParaRPr lang="pt-BR" sz="45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696CA09-8120-0652-AC21-DA5D101AA55A}"/>
              </a:ext>
            </a:extLst>
          </p:cNvPr>
          <p:cNvSpPr txBox="1"/>
          <p:nvPr/>
        </p:nvSpPr>
        <p:spPr>
          <a:xfrm>
            <a:off x="803244" y="32352329"/>
            <a:ext cx="8229600" cy="1262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4500" b="1" dirty="0"/>
              <a:t>Resultados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7ACA1B1-E402-9ADC-ECF2-9AE267CAECFD}"/>
              </a:ext>
            </a:extLst>
          </p:cNvPr>
          <p:cNvSpPr txBox="1"/>
          <p:nvPr/>
        </p:nvSpPr>
        <p:spPr>
          <a:xfrm>
            <a:off x="651500" y="40246729"/>
            <a:ext cx="9078686" cy="1262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4500" b="1" dirty="0"/>
              <a:t>Fonte: </a:t>
            </a:r>
            <a:r>
              <a:rPr lang="pt-BR" sz="4500" dirty="0"/>
              <a:t>Elaborada pelos autores.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343</Words>
  <Application>Microsoft Office PowerPoint</Application>
  <PresentationFormat>Personalizar</PresentationFormat>
  <Paragraphs>33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Biankini</dc:creator>
  <cp:lastModifiedBy>Guilherme Gonçalves Zanqueta</cp:lastModifiedBy>
  <cp:revision>11</cp:revision>
  <dcterms:created xsi:type="dcterms:W3CDTF">2021-10-20T15:04:34Z</dcterms:created>
  <dcterms:modified xsi:type="dcterms:W3CDTF">2025-09-29T18:45:02Z</dcterms:modified>
</cp:coreProperties>
</file>