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58" r:id="rId7"/>
    <p:sldId id="263" r:id="rId8"/>
    <p:sldId id="667" r:id="rId9"/>
    <p:sldId id="684" r:id="rId10"/>
    <p:sldId id="687" r:id="rId11"/>
    <p:sldId id="677" r:id="rId12"/>
    <p:sldId id="735" r:id="rId13"/>
    <p:sldId id="736" r:id="rId14"/>
    <p:sldId id="737" r:id="rId1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2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97FEB5-AAFA-C1CE-99B9-FAA7F8D41B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BD0581F-043C-1C8C-EBDA-9FDDD17EF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E3ECA69-E5BE-8495-5607-9A44E1901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1D999-99BC-445F-A3E4-2BB102F34D44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B1203BF-7C9B-2D1A-A33C-0B5F5668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866D9FE-EBD4-228A-59EB-46CA904EE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F7D2-4955-49A1-9C4C-60088A0E66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3951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BC990F-DBBC-9D9E-19C6-CCBE99BC1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5B01DA7-608D-3468-CE06-BDDE2A3E9C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DC55BC6-126E-81F1-4576-C00296B6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1D999-99BC-445F-A3E4-2BB102F34D44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000CB77-8BBA-7F9F-15B9-622F7E6F1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25C1E2D-4C4A-E952-56B1-79A9B764C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F7D2-4955-49A1-9C4C-60088A0E66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6944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44C208A-6CB8-E1CD-7CB1-69137084F1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1B2EC9-D359-2F60-43E3-A23DA4791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B6DEF48-489C-7A79-7058-F24268F52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1D999-99BC-445F-A3E4-2BB102F34D44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E72B97-D2BC-A95D-11B6-1846BD830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EEE3A3B-8F3D-401F-C761-CE5FBCB6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F7D2-4955-49A1-9C4C-60088A0E66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7519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576F6D-E848-E030-B8AC-E99F0ADE3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5C0E331-5E37-F73C-2D38-B268B93DC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AB99B9E-9897-2FFA-CADB-87CC80F57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1D999-99BC-445F-A3E4-2BB102F34D44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03524B5-FEE9-70FE-BCE8-E65AF4E38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C257641-F337-1478-0DD6-F7DBEDC6D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F7D2-4955-49A1-9C4C-60088A0E66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6598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B03A70-09C4-B983-234D-0729F74C9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02803C4-ABA4-C7A5-36B5-56257C2138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D31A068-AB5A-4BA2-DF69-F08753415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1D999-99BC-445F-A3E4-2BB102F34D44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C09E28-5A79-71C7-34FD-3D9A754F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10330FD-B732-FCF0-3BE5-8448668C3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F7D2-4955-49A1-9C4C-60088A0E66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5528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91488C-88A5-4984-196E-C037E2143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ECF7D2C-DAAC-F394-0968-C722A2D62B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1EE883A-3A8D-AC11-86FF-2D907531CE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F4280A2-472B-79F2-01FD-0F8D59B9E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1D999-99BC-445F-A3E4-2BB102F34D44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8576089-9B48-FE37-2DF0-F4A8F95E1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C303874-634C-A3EE-12FD-78454CABE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F7D2-4955-49A1-9C4C-60088A0E66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5810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3B2D5A-E5D0-3954-9744-CFB069F2D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A28A0F6-6D1E-4469-9E2D-5B30E7D8E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8751A17-1802-7232-EBE0-8E4645AA99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AB5E925-51C9-F3DC-0E50-D92D064369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BB36B59-8F82-CD49-7FBC-19FC2A9E14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45F9C31-2DC1-043B-EB17-94EA4F0F1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1D999-99BC-445F-A3E4-2BB102F34D44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7F7EF3E-63DB-2857-D996-CA39B4386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28B57A2-4450-D7DD-796E-BD70668F4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F7D2-4955-49A1-9C4C-60088A0E66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7442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4B93DF-8476-494A-E583-4FBB8C0EA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37F22DA-9A73-3098-5B5B-2C8FEDDE5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1D999-99BC-445F-A3E4-2BB102F34D44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96E2039-CCFD-3D79-7E80-8998C847A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F59643E-2DE6-9FF3-C081-5B1025745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F7D2-4955-49A1-9C4C-60088A0E66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2561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C12F861-FDED-0A9C-EAEE-996DE9F41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1D999-99BC-445F-A3E4-2BB102F34D44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04B3C56-3A7A-DDD8-3937-066083AAA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428B2E-A9C9-A733-A5BC-F0982EF0C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F7D2-4955-49A1-9C4C-60088A0E66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2169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191928-B68D-2C37-83BE-1E57842D9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B3C4E45-9B4F-761A-6EB3-EC10B8670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048FA08-05E7-1ABD-9734-A3D3646A86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D4E8914-A20E-3756-1590-1F54EE9A4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1D999-99BC-445F-A3E4-2BB102F34D44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ABC56FA-4CDF-10B3-A859-035877673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1918C98-BC40-720C-A8C7-0610F5B82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F7D2-4955-49A1-9C4C-60088A0E66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1046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43FF04-08EC-A774-776E-BAF826EBE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D0B1844-3470-7358-4862-144E5A25A9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2E14131-6B84-A3E8-91DB-1FA4AC551D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7259343-E2E0-2F0F-A07A-C6A1F21AC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1D999-99BC-445F-A3E4-2BB102F34D44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BBE836E-0BE0-1F6A-C29D-ACEC187D4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8E9224B-9A44-AF67-AD35-A3A0B697D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4F7D2-4955-49A1-9C4C-60088A0E66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6617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F338E61-4D9D-271C-A2DB-D32BAD011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DB88EAB-EB7D-5E84-7494-E04AA4D82E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38B0888-26A4-C7C0-AC84-E4A168FA82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1D999-99BC-445F-A3E4-2BB102F34D44}" type="datetimeFigureOut">
              <a:rPr lang="pt-BR" smtClean="0"/>
              <a:t>23/09/2023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0DBBCC-107A-ED8C-2AD6-311D1B6301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937AD9E-AB12-3947-51F7-D2BFF57A63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4F7D2-4955-49A1-9C4C-60088A0E66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1593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in-training.org/telehospice-new-strategies-to-reach-a-critical-population-18808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tudentdoctor.net/2017/10/25/different-strokes-different-folks-acute-care-age-telemedicine/" TargetMode="Externa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movenderpelainternet.net.br/2015/01/pesquisa-de-mercado-online-como-fazer.html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AD8857-701B-9FA9-D0BA-A000D2D801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664" y="1257352"/>
            <a:ext cx="10988297" cy="2387600"/>
          </a:xfrm>
        </p:spPr>
        <p:txBody>
          <a:bodyPr>
            <a:normAutofit/>
          </a:bodyPr>
          <a:lstStyle/>
          <a:p>
            <a:r>
              <a:rPr lang="pt-BR" sz="4500" b="1" dirty="0"/>
              <a:t>Universidades públicas brasileiras com a disciplina de telemedicina na graduação médica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046CD89-1722-2862-5BB0-651CCB5DE8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1565" y="3944886"/>
            <a:ext cx="9144000" cy="1655762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Me. Matheus Bittencourt Cardozo</a:t>
            </a:r>
          </a:p>
          <a:p>
            <a:r>
              <a:rPr lang="pt-BR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Dra. Sílvia Beatriz </a:t>
            </a:r>
            <a:r>
              <a:rPr lang="pt-BR" sz="2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Beger</a:t>
            </a:r>
            <a:r>
              <a:rPr lang="pt-BR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Uchôa</a:t>
            </a:r>
          </a:p>
          <a:p>
            <a:r>
              <a:rPr lang="pt-BR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Dr. Guilherme Brandão Benjamin Pitta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E49BD9E-8C05-20A1-1E19-CFDA851AD6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664" y="435332"/>
            <a:ext cx="4657725" cy="1266825"/>
          </a:xfrm>
          <a:prstGeom prst="rect">
            <a:avLst/>
          </a:prstGeom>
          <a:effectLst>
            <a:softEdge rad="31750"/>
          </a:effectLst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3582997A-7107-F020-D65D-DE5F6364BA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3628" y="441817"/>
            <a:ext cx="2836192" cy="1296008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8" name="Subtítulo 2">
            <a:extLst>
              <a:ext uri="{FF2B5EF4-FFF2-40B4-BE49-F238E27FC236}">
                <a16:creationId xmlns:a16="http://schemas.microsoft.com/office/drawing/2014/main" id="{5C3B2A53-7C1A-55A7-AF13-A27545FB66CC}"/>
              </a:ext>
            </a:extLst>
          </p:cNvPr>
          <p:cNvSpPr txBox="1">
            <a:spLocks/>
          </p:cNvSpPr>
          <p:nvPr/>
        </p:nvSpPr>
        <p:spPr>
          <a:xfrm>
            <a:off x="1681565" y="5900582"/>
            <a:ext cx="9144000" cy="623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23 de setembro de 2023</a:t>
            </a:r>
          </a:p>
        </p:txBody>
      </p:sp>
    </p:spTree>
    <p:extLst>
      <p:ext uri="{BB962C8B-B14F-4D97-AF65-F5344CB8AC3E}">
        <p14:creationId xmlns:p14="http://schemas.microsoft.com/office/powerpoint/2010/main" val="341932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F47FB-1050-A094-A667-807B32764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Century"/>
              </a:rPr>
              <a:t>Resultados</a:t>
            </a:r>
            <a:endParaRPr lang="pt-BR" b="1" dirty="0"/>
          </a:p>
        </p:txBody>
      </p:sp>
      <p:pic>
        <p:nvPicPr>
          <p:cNvPr id="4" name="Imagem 4" descr="Interface gráfica do usuário, Word&#10;&#10;Descrição gerada automaticamente">
            <a:extLst>
              <a:ext uri="{FF2B5EF4-FFF2-40B4-BE49-F238E27FC236}">
                <a16:creationId xmlns:a16="http://schemas.microsoft.com/office/drawing/2014/main" id="{3E8BFA4C-71F9-2966-F864-5B2AEFC2B0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1691" t="45680" r="25123" b="17620"/>
          <a:stretch/>
        </p:blipFill>
        <p:spPr>
          <a:xfrm>
            <a:off x="1283981" y="1690688"/>
            <a:ext cx="9624038" cy="4605922"/>
          </a:xfr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AE1FD227-C211-BA71-1EE6-0D3D81314AF2}"/>
              </a:ext>
            </a:extLst>
          </p:cNvPr>
          <p:cNvSpPr/>
          <p:nvPr/>
        </p:nvSpPr>
        <p:spPr>
          <a:xfrm>
            <a:off x="7857641" y="0"/>
            <a:ext cx="2702855" cy="263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5094B577-63E0-6D85-CE76-1A1E458C8F8A}"/>
              </a:ext>
            </a:extLst>
          </p:cNvPr>
          <p:cNvSpPr/>
          <p:nvPr/>
        </p:nvSpPr>
        <p:spPr>
          <a:xfrm>
            <a:off x="3053166" y="2557220"/>
            <a:ext cx="712922" cy="573438"/>
          </a:xfrm>
          <a:prstGeom prst="ellipse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F04B4E69-9AB4-D471-3405-DE5673EE0210}"/>
              </a:ext>
            </a:extLst>
          </p:cNvPr>
          <p:cNvSpPr/>
          <p:nvPr/>
        </p:nvSpPr>
        <p:spPr>
          <a:xfrm>
            <a:off x="3053166" y="4724399"/>
            <a:ext cx="991892" cy="573438"/>
          </a:xfrm>
          <a:prstGeom prst="ellipse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A9E6C485-A14E-4547-6C6D-012F4231F219}"/>
              </a:ext>
            </a:extLst>
          </p:cNvPr>
          <p:cNvSpPr/>
          <p:nvPr/>
        </p:nvSpPr>
        <p:spPr>
          <a:xfrm>
            <a:off x="5687878" y="2557220"/>
            <a:ext cx="929897" cy="573438"/>
          </a:xfrm>
          <a:prstGeom prst="ellipse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6978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F47FB-1050-A094-A667-807B32764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661" y="145391"/>
            <a:ext cx="10560315" cy="912813"/>
          </a:xfrm>
        </p:spPr>
        <p:txBody>
          <a:bodyPr/>
          <a:lstStyle/>
          <a:p>
            <a:r>
              <a:rPr lang="pt-BR" b="1" dirty="0">
                <a:latin typeface="Century"/>
              </a:rPr>
              <a:t>Resultados</a:t>
            </a:r>
            <a:endParaRPr lang="pt-BR" b="1" dirty="0"/>
          </a:p>
        </p:txBody>
      </p:sp>
      <p:pic>
        <p:nvPicPr>
          <p:cNvPr id="3" name="Imagem 3" descr="Uma imagem contendo Interface gráfica do usuário&#10;&#10;Descrição gerada automaticamente">
            <a:extLst>
              <a:ext uri="{FF2B5EF4-FFF2-40B4-BE49-F238E27FC236}">
                <a16:creationId xmlns:a16="http://schemas.microsoft.com/office/drawing/2014/main" id="{719ED986-B0CF-8554-4DAA-7F5B45717F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0706" t="39782" r="25780" b="16476"/>
          <a:stretch/>
        </p:blipFill>
        <p:spPr>
          <a:xfrm>
            <a:off x="1897757" y="1379349"/>
            <a:ext cx="8396486" cy="4741714"/>
          </a:xfr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C8B2EEF1-C7EC-480A-9CA2-3AA3A9DFBB54}"/>
              </a:ext>
            </a:extLst>
          </p:cNvPr>
          <p:cNvSpPr/>
          <p:nvPr/>
        </p:nvSpPr>
        <p:spPr>
          <a:xfrm>
            <a:off x="7857641" y="0"/>
            <a:ext cx="2702855" cy="263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</p:spTree>
    <p:extLst>
      <p:ext uri="{BB962C8B-B14F-4D97-AF65-F5344CB8AC3E}">
        <p14:creationId xmlns:p14="http://schemas.microsoft.com/office/powerpoint/2010/main" val="2836088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F47FB-1050-A094-A667-807B32764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661" y="145391"/>
            <a:ext cx="10560315" cy="912813"/>
          </a:xfrm>
        </p:spPr>
        <p:txBody>
          <a:bodyPr/>
          <a:lstStyle/>
          <a:p>
            <a:r>
              <a:rPr lang="pt-BR" b="1" dirty="0">
                <a:latin typeface="Century"/>
              </a:rPr>
              <a:t>Resultados</a:t>
            </a:r>
            <a:endParaRPr lang="pt-BR" b="1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5B643EE-A450-0E41-1225-3B0D5E4AE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583" y="1319630"/>
            <a:ext cx="10560315" cy="224498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t-BR" dirty="0"/>
              <a:t>Nenhuma faculdade pública alagoana oferecia disciplina de telemedicina, ao menos, até junho de 2023;</a:t>
            </a:r>
          </a:p>
          <a:p>
            <a:pPr algn="just"/>
            <a:r>
              <a:rPr lang="pt-BR" dirty="0"/>
              <a:t>Todas as faculdades médicas em universidades públicas brasileiras que possuem disciplina de telemedicina, tem um núcleo ou centro de telemedicina.</a:t>
            </a:r>
          </a:p>
          <a:p>
            <a:pPr algn="just"/>
            <a:r>
              <a:rPr lang="pt-BR" dirty="0"/>
              <a:t>Mais de 45% das escolas médicas analisadas possuem um espaço para prática </a:t>
            </a:r>
            <a:r>
              <a:rPr lang="pt-BR" dirty="0" err="1"/>
              <a:t>telemédica</a:t>
            </a:r>
            <a:r>
              <a:rPr lang="pt-BR" dirty="0"/>
              <a:t>, mas apenas 11,5% ofertam uma disciplina.</a:t>
            </a:r>
          </a:p>
          <a:p>
            <a:endParaRPr lang="pt-BR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23D808D0-3745-550D-3D6B-568E79721A83}"/>
              </a:ext>
            </a:extLst>
          </p:cNvPr>
          <p:cNvSpPr/>
          <p:nvPr/>
        </p:nvSpPr>
        <p:spPr>
          <a:xfrm>
            <a:off x="7857641" y="0"/>
            <a:ext cx="2702855" cy="263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pic>
        <p:nvPicPr>
          <p:cNvPr id="11" name="Imagem 10" descr="Uma imagem contendo no interior, mesa, computer, relógio&#10;&#10;Descrição gerada automaticamente">
            <a:extLst>
              <a:ext uri="{FF2B5EF4-FFF2-40B4-BE49-F238E27FC236}">
                <a16:creationId xmlns:a16="http://schemas.microsoft.com/office/drawing/2014/main" id="{F8BF0D65-5301-A606-8598-36F020B810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781362" y="3898066"/>
            <a:ext cx="4314638" cy="2584289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12" name="Imagem 11" descr="Teclado de computador&#10;&#10;Descrição gerada automaticamente">
            <a:extLst>
              <a:ext uri="{FF2B5EF4-FFF2-40B4-BE49-F238E27FC236}">
                <a16:creationId xmlns:a16="http://schemas.microsoft.com/office/drawing/2014/main" id="{4CCA9301-82A1-F55C-3379-313914907E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6693669" y="3898066"/>
            <a:ext cx="3101147" cy="2584289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2840934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648DA1-771A-46B1-6B70-E527B0CEE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Agradecimentos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FBD193D-1D12-A6C7-C386-F663BBDE0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0025"/>
            <a:ext cx="10515600" cy="3598782"/>
          </a:xfrm>
        </p:spPr>
        <p:txBody>
          <a:bodyPr>
            <a:normAutofit/>
          </a:bodyPr>
          <a:lstStyle/>
          <a:p>
            <a:r>
              <a:rPr lang="pt-BR" i="1" dirty="0"/>
              <a:t>Universidade Federal de Alagoas (UFAL);</a:t>
            </a:r>
          </a:p>
          <a:p>
            <a:r>
              <a:rPr lang="pt-BR" i="1" dirty="0"/>
              <a:t>Universidade Estadual de Ciências da Saúde de Alagoas (UNCISAL);</a:t>
            </a:r>
          </a:p>
          <a:p>
            <a:r>
              <a:rPr lang="pt-BR" i="1" dirty="0"/>
              <a:t>Universidade Estadual de Campinas (Unicamp).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 algn="r">
              <a:buNone/>
            </a:pPr>
            <a:r>
              <a:rPr lang="pt-BR" dirty="0"/>
              <a:t>Até a próxima!</a:t>
            </a:r>
          </a:p>
        </p:txBody>
      </p:sp>
    </p:spTree>
    <p:extLst>
      <p:ext uri="{BB962C8B-B14F-4D97-AF65-F5344CB8AC3E}">
        <p14:creationId xmlns:p14="http://schemas.microsoft.com/office/powerpoint/2010/main" val="4459149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6F56AC-A01A-B6A0-E37C-B557B1D24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Referências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2453571-38F3-70E1-40C5-7614637F5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CARDOZO, Matheus; UCHÔA, Silvia; PITTA, Guilherme. </a:t>
            </a:r>
            <a:r>
              <a:rPr lang="pt-BR" b="1" dirty="0"/>
              <a:t>Proposta para criação de disciplina acadêmica, núcleo de telemedicina e centro de Telessaúde em universidades públicas de Alagoas</a:t>
            </a:r>
            <a:r>
              <a:rPr lang="pt-BR" dirty="0"/>
              <a:t>. Universidade Federal de Alagoas, 2023.</a:t>
            </a:r>
          </a:p>
          <a:p>
            <a:pPr algn="just"/>
            <a:r>
              <a:rPr lang="pt-BR" dirty="0"/>
              <a:t>INSTITUTO BRASILEIRO DE GEOGRAFIA E ESTATÍSTICA. </a:t>
            </a:r>
            <a:r>
              <a:rPr lang="pt-BR" b="1" dirty="0"/>
              <a:t>Pesquisa Nacional Ampla em Domicílios</a:t>
            </a:r>
            <a:r>
              <a:rPr lang="pt-BR" dirty="0"/>
              <a:t>. IBGE, 2021.</a:t>
            </a:r>
          </a:p>
          <a:p>
            <a:r>
              <a:rPr lang="pt-BR" dirty="0"/>
              <a:t>LOTTENBERG, Claudio; SILVA, Patrícia; KLAJNER, Sidney. </a:t>
            </a:r>
            <a:r>
              <a:rPr lang="pt-BR" b="1" dirty="0"/>
              <a:t>A revolução digital na saúde</a:t>
            </a:r>
            <a:r>
              <a:rPr lang="pt-BR" dirty="0"/>
              <a:t>. São Paulo: Editora dos Editores, 2019.</a:t>
            </a:r>
          </a:p>
          <a:p>
            <a:pPr algn="just"/>
            <a:r>
              <a:rPr lang="pt-BR" dirty="0"/>
              <a:t>WEN, Chao. Telemedicina e Telessaúde integrada. 2023 (Apresentação).</a:t>
            </a:r>
          </a:p>
        </p:txBody>
      </p:sp>
    </p:spTree>
    <p:extLst>
      <p:ext uri="{BB962C8B-B14F-4D97-AF65-F5344CB8AC3E}">
        <p14:creationId xmlns:p14="http://schemas.microsoft.com/office/powerpoint/2010/main" val="3594304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1D1FC9-A3AA-7B67-C6B1-F4308D7FF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3C00C61-C790-E58F-DB21-BD767E935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9062"/>
            <a:ext cx="10515600" cy="2436409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solidFill>
                  <a:srgbClr val="002060"/>
                </a:solidFill>
              </a:rPr>
              <a:t>Efeitos da pandemia de COVID-19</a:t>
            </a:r>
            <a:r>
              <a:rPr lang="pt-BR" dirty="0"/>
              <a:t> e o aumento do uso tecnológico no Brasil (IBGE, 2021);</a:t>
            </a:r>
          </a:p>
          <a:p>
            <a:pPr algn="just"/>
            <a:r>
              <a:rPr lang="pt-BR" dirty="0"/>
              <a:t>O </a:t>
            </a:r>
            <a:r>
              <a:rPr lang="pt-BR" dirty="0">
                <a:solidFill>
                  <a:srgbClr val="002060"/>
                </a:solidFill>
              </a:rPr>
              <a:t>crescimento exponencial da telemedicina</a:t>
            </a:r>
            <a:r>
              <a:rPr lang="pt-BR" dirty="0"/>
              <a:t> </a:t>
            </a:r>
            <a:r>
              <a:rPr lang="pt-BR" dirty="0">
                <a:solidFill>
                  <a:schemeClr val="tx1"/>
                </a:solidFill>
              </a:rPr>
              <a:t>(LOTTENBERG, SILVA e KLAJNER, 2019)</a:t>
            </a:r>
            <a:r>
              <a:rPr lang="pt-BR" dirty="0"/>
              <a:t>);</a:t>
            </a:r>
          </a:p>
          <a:p>
            <a:pPr algn="just"/>
            <a:r>
              <a:rPr lang="pt-BR" dirty="0">
                <a:solidFill>
                  <a:srgbClr val="C00000"/>
                </a:solidFill>
              </a:rPr>
              <a:t>5% das faculdades médicas no Brasil (públicas e privadas) </a:t>
            </a:r>
            <a:r>
              <a:rPr lang="pt-BR" dirty="0"/>
              <a:t>ensinam na graduação (Wen, 2023).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13088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6185F3-9ACA-6232-D29D-4E69BDEAF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Introdução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9FB71D4-BFA0-0BEF-F9AC-1150190EA6E8}"/>
              </a:ext>
            </a:extLst>
          </p:cNvPr>
          <p:cNvSpPr txBox="1"/>
          <p:nvPr/>
        </p:nvSpPr>
        <p:spPr>
          <a:xfrm>
            <a:off x="520140" y="1891173"/>
            <a:ext cx="2619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i="1">
                <a:latin typeface="Arial" panose="020B0604020202020204" pitchFamily="34" charset="0"/>
                <a:cs typeface="Arial" panose="020B0604020202020204" pitchFamily="34" charset="0"/>
              </a:rPr>
              <a:t>Dr. Clayton </a:t>
            </a:r>
            <a:r>
              <a:rPr lang="pt-BR" sz="1400" i="1" err="1">
                <a:latin typeface="Arial" panose="020B0604020202020204" pitchFamily="34" charset="0"/>
                <a:cs typeface="Arial" panose="020B0604020202020204" pitchFamily="34" charset="0"/>
              </a:rPr>
              <a:t>Christensen</a:t>
            </a:r>
            <a:endParaRPr lang="pt-BR" sz="14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400" i="1">
                <a:latin typeface="Arial" panose="020B0604020202020204" pitchFamily="34" charset="0"/>
                <a:cs typeface="Arial" panose="020B0604020202020204" pitchFamily="34" charset="0"/>
              </a:rPr>
              <a:t>(Harvard Business </a:t>
            </a:r>
            <a:r>
              <a:rPr lang="pt-BR" sz="1400" i="1" err="1">
                <a:latin typeface="Arial" panose="020B0604020202020204" pitchFamily="34" charset="0"/>
                <a:cs typeface="Arial" panose="020B0604020202020204" pitchFamily="34" charset="0"/>
              </a:rPr>
              <a:t>School</a:t>
            </a:r>
            <a:r>
              <a:rPr lang="pt-BR" sz="1400" i="1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9ED9221-A956-9B58-A577-F665A317027D}"/>
              </a:ext>
            </a:extLst>
          </p:cNvPr>
          <p:cNvSpPr txBox="1"/>
          <p:nvPr/>
        </p:nvSpPr>
        <p:spPr>
          <a:xfrm>
            <a:off x="353097" y="5449370"/>
            <a:ext cx="25632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i="1">
                <a:latin typeface="Arial" panose="020B0604020202020204" pitchFamily="34" charset="0"/>
                <a:cs typeface="Arial" panose="020B0604020202020204" pitchFamily="34" charset="0"/>
              </a:rPr>
              <a:t>(1952-2020) </a:t>
            </a:r>
          </a:p>
          <a:p>
            <a:pPr algn="ctr"/>
            <a:r>
              <a:rPr lang="pt-BR" sz="1400" i="1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pt-BR" sz="1400" i="1" err="1">
                <a:latin typeface="Arial" panose="020B0604020202020204" pitchFamily="34" charset="0"/>
                <a:cs typeface="Arial" panose="020B0604020202020204" pitchFamily="34" charset="0"/>
              </a:rPr>
              <a:t>memorian</a:t>
            </a:r>
            <a:endParaRPr lang="pt-BR" sz="14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8" descr="The Innovator's Prescription: A Disruptive Solution for Health Care: Buy The  Innovator's Prescription: A Disruptive Solution for Health Care by  Christensen Clayton M.D. at Low Price in India | Flipkart.com">
            <a:extLst>
              <a:ext uri="{FF2B5EF4-FFF2-40B4-BE49-F238E27FC236}">
                <a16:creationId xmlns:a16="http://schemas.microsoft.com/office/drawing/2014/main" id="{3D74C800-DD25-8DF8-83AC-FE24774C91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61" b="-2"/>
          <a:stretch/>
        </p:blipFill>
        <p:spPr bwMode="auto">
          <a:xfrm>
            <a:off x="2987080" y="2506941"/>
            <a:ext cx="1939285" cy="2913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44A4FDBF-69D5-482F-8FF4-71D35D254743}"/>
              </a:ext>
            </a:extLst>
          </p:cNvPr>
          <p:cNvSpPr/>
          <p:nvPr/>
        </p:nvSpPr>
        <p:spPr>
          <a:xfrm>
            <a:off x="4926365" y="2455187"/>
            <a:ext cx="7265635" cy="29365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>
                <a:solidFill>
                  <a:schemeClr val="tx1"/>
                </a:solidFill>
              </a:rPr>
              <a:t>2008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400" dirty="0">
                <a:solidFill>
                  <a:schemeClr val="tx1"/>
                </a:solidFill>
              </a:rPr>
              <a:t>As escolas médicas não estão acompanhando o ritmo da evolução tecnológica.</a:t>
            </a:r>
          </a:p>
        </p:txBody>
      </p:sp>
      <p:pic>
        <p:nvPicPr>
          <p:cNvPr id="8" name="Picture 2" descr="Tribute to a friend: Clayton Christensen 1952-2020 « Meridian Magazine">
            <a:extLst>
              <a:ext uri="{FF2B5EF4-FFF2-40B4-BE49-F238E27FC236}">
                <a16:creationId xmlns:a16="http://schemas.microsoft.com/office/drawing/2014/main" id="{023F6F1B-D5E1-8142-9CBD-3755D584205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91" t="10856" r="9110"/>
          <a:stretch/>
        </p:blipFill>
        <p:spPr bwMode="auto">
          <a:xfrm>
            <a:off x="618081" y="2472026"/>
            <a:ext cx="2392588" cy="2919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7045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551F79-D512-2B85-21A4-F74F533E6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Introdução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F80216-75ED-99F2-4362-6D71248FE554}"/>
              </a:ext>
            </a:extLst>
          </p:cNvPr>
          <p:cNvSpPr txBox="1"/>
          <p:nvPr/>
        </p:nvSpPr>
        <p:spPr>
          <a:xfrm>
            <a:off x="520140" y="1891173"/>
            <a:ext cx="2619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i="1">
                <a:latin typeface="Arial" panose="020B0604020202020204" pitchFamily="34" charset="0"/>
                <a:cs typeface="Arial" panose="020B0604020202020204" pitchFamily="34" charset="0"/>
              </a:rPr>
              <a:t>Dr. Clayton </a:t>
            </a:r>
            <a:r>
              <a:rPr lang="pt-BR" sz="1400" i="1" err="1">
                <a:latin typeface="Arial" panose="020B0604020202020204" pitchFamily="34" charset="0"/>
                <a:cs typeface="Arial" panose="020B0604020202020204" pitchFamily="34" charset="0"/>
              </a:rPr>
              <a:t>Christensen</a:t>
            </a:r>
            <a:endParaRPr lang="pt-BR" sz="14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400" i="1">
                <a:latin typeface="Arial" panose="020B0604020202020204" pitchFamily="34" charset="0"/>
                <a:cs typeface="Arial" panose="020B0604020202020204" pitchFamily="34" charset="0"/>
              </a:rPr>
              <a:t>(Harvard Business </a:t>
            </a:r>
            <a:r>
              <a:rPr lang="pt-BR" sz="1400" i="1" err="1">
                <a:latin typeface="Arial" panose="020B0604020202020204" pitchFamily="34" charset="0"/>
                <a:cs typeface="Arial" panose="020B0604020202020204" pitchFamily="34" charset="0"/>
              </a:rPr>
              <a:t>School</a:t>
            </a:r>
            <a:r>
              <a:rPr lang="pt-BR" sz="1400" i="1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45AE58F-3B53-FF20-3D34-A65EAF80CC42}"/>
              </a:ext>
            </a:extLst>
          </p:cNvPr>
          <p:cNvSpPr txBox="1"/>
          <p:nvPr/>
        </p:nvSpPr>
        <p:spPr>
          <a:xfrm>
            <a:off x="353097" y="5449370"/>
            <a:ext cx="25632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i="1">
                <a:latin typeface="Arial" panose="020B0604020202020204" pitchFamily="34" charset="0"/>
                <a:cs typeface="Arial" panose="020B0604020202020204" pitchFamily="34" charset="0"/>
              </a:rPr>
              <a:t>(1952-2020) </a:t>
            </a:r>
          </a:p>
          <a:p>
            <a:pPr algn="ctr"/>
            <a:r>
              <a:rPr lang="pt-BR" sz="1400" i="1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pt-BR" sz="1400" i="1" err="1">
                <a:latin typeface="Arial" panose="020B0604020202020204" pitchFamily="34" charset="0"/>
                <a:cs typeface="Arial" panose="020B0604020202020204" pitchFamily="34" charset="0"/>
              </a:rPr>
              <a:t>memorian</a:t>
            </a:r>
            <a:endParaRPr lang="pt-BR" sz="14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8" descr="The Innovator's Prescription: A Disruptive Solution for Health Care: Buy The  Innovator's Prescription: A Disruptive Solution for Health Care by  Christensen Clayton M.D. at Low Price in India | Flipkart.com">
            <a:extLst>
              <a:ext uri="{FF2B5EF4-FFF2-40B4-BE49-F238E27FC236}">
                <a16:creationId xmlns:a16="http://schemas.microsoft.com/office/drawing/2014/main" id="{18E372B5-47A9-5AE6-C7F6-A6B208C490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61" b="-2"/>
          <a:stretch/>
        </p:blipFill>
        <p:spPr bwMode="auto">
          <a:xfrm>
            <a:off x="2987080" y="2506941"/>
            <a:ext cx="1939285" cy="2913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55A1DD71-42EE-82CA-A629-A317F010EC68}"/>
              </a:ext>
            </a:extLst>
          </p:cNvPr>
          <p:cNvSpPr/>
          <p:nvPr/>
        </p:nvSpPr>
        <p:spPr>
          <a:xfrm>
            <a:off x="4926366" y="2455187"/>
            <a:ext cx="7007330" cy="29365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400" i="1">
                <a:solidFill>
                  <a:schemeClr val="tx1"/>
                </a:solidFill>
                <a:cs typeface="Calibri"/>
              </a:rPr>
              <a:t>Telemedicina é um meio para gerar </a:t>
            </a:r>
            <a:r>
              <a:rPr lang="pt-BR" sz="2400" b="1" i="1">
                <a:solidFill>
                  <a:schemeClr val="tx1"/>
                </a:solidFill>
                <a:cs typeface="Calibri"/>
              </a:rPr>
              <a:t>modelos de negócios disruptivos</a:t>
            </a:r>
            <a:r>
              <a:rPr lang="pt-BR" sz="2400" i="1">
                <a:solidFill>
                  <a:schemeClr val="tx1"/>
                </a:solidFill>
                <a:cs typeface="Calibri"/>
              </a:rPr>
              <a:t>, reduzir custos e aumentar a oferta para aqueles que eram </a:t>
            </a:r>
            <a:r>
              <a:rPr lang="pt-BR" sz="2400" i="1" u="sng">
                <a:solidFill>
                  <a:schemeClr val="tx1"/>
                </a:solidFill>
                <a:cs typeface="Calibri"/>
              </a:rPr>
              <a:t>não consumidores </a:t>
            </a:r>
            <a:r>
              <a:rPr lang="pt-BR" sz="2400" i="1">
                <a:solidFill>
                  <a:schemeClr val="tx1"/>
                </a:solidFill>
                <a:cs typeface="Calibri"/>
              </a:rPr>
              <a:t>(CHRISTENSEN, HWANG e GROSSMAN, 2017).</a:t>
            </a:r>
            <a:endParaRPr lang="pt-BR" sz="2400" i="1">
              <a:solidFill>
                <a:schemeClr val="tx1"/>
              </a:solidFill>
            </a:endParaRPr>
          </a:p>
        </p:txBody>
      </p:sp>
      <p:pic>
        <p:nvPicPr>
          <p:cNvPr id="8" name="Picture 2" descr="Tribute to a friend: Clayton Christensen 1952-2020 « Meridian Magazine">
            <a:extLst>
              <a:ext uri="{FF2B5EF4-FFF2-40B4-BE49-F238E27FC236}">
                <a16:creationId xmlns:a16="http://schemas.microsoft.com/office/drawing/2014/main" id="{38FA93B0-3A87-C0FB-C273-B6A39B630D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91" t="10856" r="9110"/>
          <a:stretch/>
        </p:blipFill>
        <p:spPr bwMode="auto">
          <a:xfrm>
            <a:off x="618081" y="2472026"/>
            <a:ext cx="2392588" cy="2919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935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62C51E-88F5-18A8-8C81-D16416D53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Exemplo de população não consumidora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5E17FF-01DF-965B-9EC7-135FC38EE5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b="1" dirty="0">
                <a:solidFill>
                  <a:schemeClr val="tx1"/>
                </a:solidFill>
              </a:rPr>
              <a:t>CENSO DO CONSELHO BRASILEIRO DE OFTALMOLOGIA (2021)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b="1" dirty="0">
                <a:solidFill>
                  <a:schemeClr val="tx1"/>
                </a:solidFill>
              </a:rPr>
              <a:t>32% dos alagoanos (mais de 1 milhão de pessoas) estão em cidades que não possuem 1 oftalmologista;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b="1" dirty="0">
                <a:solidFill>
                  <a:schemeClr val="tx1"/>
                </a:solidFill>
              </a:rPr>
              <a:t>~ 70% dos especialistas estão em Maceió;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b="1" dirty="0">
                <a:solidFill>
                  <a:schemeClr val="tx1"/>
                </a:solidFill>
              </a:rPr>
              <a:t>Girau do Pociano tem </a:t>
            </a:r>
            <a:r>
              <a:rPr lang="pt-BR" b="1" dirty="0">
                <a:solidFill>
                  <a:srgbClr val="FF0000"/>
                </a:solidFill>
              </a:rPr>
              <a:t>1 oftalmologista para 41.000;</a:t>
            </a:r>
          </a:p>
          <a:p>
            <a:pPr marL="0" indent="0">
              <a:buNone/>
            </a:pPr>
            <a:r>
              <a:rPr lang="pt-BR" b="1" dirty="0"/>
              <a:t>     </a:t>
            </a:r>
            <a:r>
              <a:rPr lang="pt-BR" b="1" dirty="0">
                <a:solidFill>
                  <a:schemeClr val="tx1"/>
                </a:solidFill>
              </a:rPr>
              <a:t>Maceió  tem </a:t>
            </a:r>
            <a:r>
              <a:rPr lang="pt-BR" b="1" dirty="0">
                <a:solidFill>
                  <a:srgbClr val="00B050"/>
                </a:solidFill>
              </a:rPr>
              <a:t>1:4.598 habitantes</a:t>
            </a:r>
            <a:r>
              <a:rPr lang="pt-BR" b="1" dirty="0">
                <a:solidFill>
                  <a:schemeClr val="tx1"/>
                </a:solidFill>
              </a:rPr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0688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82DB0F-289E-4D33-41A6-921C54806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Pergunta norteadora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A1E4990-B15C-88FC-B442-7C258E3B6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0025"/>
            <a:ext cx="10515600" cy="1603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36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A telemedicina tem sido estruturalmente ensinada e praticada nas faculdades públicas de Alagoas e as melhores do Brasil?” </a:t>
            </a:r>
          </a:p>
        </p:txBody>
      </p:sp>
    </p:spTree>
    <p:extLst>
      <p:ext uri="{BB962C8B-B14F-4D97-AF65-F5344CB8AC3E}">
        <p14:creationId xmlns:p14="http://schemas.microsoft.com/office/powerpoint/2010/main" val="3359517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EAD4E6-5C1F-D491-15C7-57D88A5C3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Hipóteses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A342011-DF2C-1057-BEA6-F5C43E5F1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366307"/>
          </a:xfrm>
        </p:spPr>
        <p:txBody>
          <a:bodyPr/>
          <a:lstStyle/>
          <a:p>
            <a:pPr algn="just"/>
            <a:r>
              <a:rPr lang="pt-BR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 faculdades públicas de Alagoas não dispõem do ensino teórico e prático da telemedicina;</a:t>
            </a:r>
          </a:p>
          <a:p>
            <a:pPr algn="just"/>
            <a:r>
              <a:rPr lang="pt-BR" b="1" dirty="0"/>
              <a:t>A maioria das escolas médicas brasileiras não possuem uma disciplina de telemedicina em sua grade curricular.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A6E5631F-44F2-FBC1-AE0B-1CC4180FE8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9680" y="3741252"/>
            <a:ext cx="4766320" cy="2878361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872C6FA-0EAE-A222-3489-E2B16A9623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264" y="3639646"/>
            <a:ext cx="4392488" cy="3153581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737457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CC672F-564C-D348-AA23-F4359B2A5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Metodologia de pesquisa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138C02D-BE9F-DC49-81D6-44503823C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287207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800" dirty="0">
                <a:ea typeface="Calibri" panose="020F0502020204030204" pitchFamily="34" charset="0"/>
                <a:cs typeface="Times New Roman" panose="02020603050405020304" pitchFamily="18" charset="0"/>
              </a:rPr>
              <a:t>→ Pesquisa de caráter exploratório e descritiv</a:t>
            </a:r>
            <a:r>
              <a:rPr lang="pt-BR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pt-BR" sz="2800" dirty="0">
                <a:ea typeface="Calibri" panose="020F0502020204030204" pitchFamily="34" charset="0"/>
                <a:cs typeface="Times New Roman" panose="02020603050405020304" pitchFamily="18" charset="0"/>
              </a:rPr>
              <a:t>(LAKATOS E MARCONI, 2017):</a:t>
            </a:r>
          </a:p>
          <a:p>
            <a:pPr marL="0" indent="0" algn="just">
              <a:buNone/>
            </a:pPr>
            <a:r>
              <a:rPr lang="pt-BR" dirty="0">
                <a:ea typeface="Calibri" panose="020F0502020204030204" pitchFamily="34" charset="0"/>
                <a:cs typeface="Times New Roman" panose="02020603050405020304" pitchFamily="18" charset="0"/>
              </a:rPr>
              <a:t>     - </a:t>
            </a:r>
            <a:r>
              <a:rPr lang="pt-BR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Revisão de literatura</a:t>
            </a:r>
            <a:r>
              <a:rPr lang="pt-BR" sz="2800" dirty="0"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pt-BR" b="1" dirty="0">
                <a:ea typeface="Calibri" panose="020F0502020204030204" pitchFamily="34" charset="0"/>
                <a:cs typeface="Times New Roman" panose="02020603050405020304" pitchFamily="18" charset="0"/>
              </a:rPr>
              <a:t>     - </a:t>
            </a:r>
            <a:r>
              <a:rPr lang="pt-BR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Análise documental</a:t>
            </a:r>
            <a:r>
              <a:rPr lang="pt-BR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pt-BR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PPCs, matrizes curriculares e documentos correlatos de 26 cursos de medicina com maior CPC contínuo</a:t>
            </a:r>
            <a:r>
              <a:rPr lang="pt-BR" sz="2800" dirty="0">
                <a:ea typeface="Calibri" panose="020F0502020204030204" pitchFamily="34" charset="0"/>
                <a:cs typeface="Times New Roman" panose="02020603050405020304" pitchFamily="18" charset="0"/>
              </a:rPr>
              <a:t> e que também estão presentes no </a:t>
            </a:r>
            <a:r>
              <a:rPr lang="pt-BR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ranking Clinical </a:t>
            </a:r>
            <a:r>
              <a:rPr lang="pt-BR" sz="28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 Health </a:t>
            </a:r>
            <a:r>
              <a:rPr lang="pt-BR" sz="2800" dirty="0">
                <a:ea typeface="Calibri" panose="020F0502020204030204" pitchFamily="34" charset="0"/>
                <a:cs typeface="Times New Roman" panose="02020603050405020304" pitchFamily="18" charset="0"/>
              </a:rPr>
              <a:t>(THE, 2023).</a:t>
            </a:r>
          </a:p>
          <a:p>
            <a:pPr marL="548640" lvl="1" indent="0" algn="just">
              <a:buNone/>
            </a:pPr>
            <a:endParaRPr lang="pt-BR" sz="25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6AE3089E-42F3-AA94-343D-AB75B340B575}"/>
              </a:ext>
            </a:extLst>
          </p:cNvPr>
          <p:cNvSpPr/>
          <p:nvPr/>
        </p:nvSpPr>
        <p:spPr>
          <a:xfrm>
            <a:off x="7857641" y="0"/>
            <a:ext cx="2702855" cy="263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pic>
        <p:nvPicPr>
          <p:cNvPr id="6" name="Imagem 5" descr="Interface gráfica do usuário&#10;&#10;Descrição gerada automaticamente">
            <a:extLst>
              <a:ext uri="{FF2B5EF4-FFF2-40B4-BE49-F238E27FC236}">
                <a16:creationId xmlns:a16="http://schemas.microsoft.com/office/drawing/2014/main" id="{FA712F22-31D3-19E7-6F62-4C5DAD2BD4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935117" y="4472278"/>
            <a:ext cx="3922524" cy="2053066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2185426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F47FB-1050-A094-A667-807B32764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Century"/>
              </a:rPr>
              <a:t>Resultados</a:t>
            </a:r>
            <a:endParaRPr lang="pt-BR" b="1" dirty="0"/>
          </a:p>
        </p:txBody>
      </p:sp>
      <p:pic>
        <p:nvPicPr>
          <p:cNvPr id="4" name="Imagem 4" descr="Tabela&#10;&#10;Descrição gerada automaticamente">
            <a:extLst>
              <a:ext uri="{FF2B5EF4-FFF2-40B4-BE49-F238E27FC236}">
                <a16:creationId xmlns:a16="http://schemas.microsoft.com/office/drawing/2014/main" id="{2C6A4050-447C-7494-0916-947A415FFC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8407" t="33626" r="24302" b="16082"/>
          <a:stretch/>
        </p:blipFill>
        <p:spPr>
          <a:xfrm>
            <a:off x="2162288" y="1263112"/>
            <a:ext cx="8593536" cy="5136110"/>
          </a:xfr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B56CFBB9-3823-A499-962E-6CB03E799633}"/>
              </a:ext>
            </a:extLst>
          </p:cNvPr>
          <p:cNvSpPr/>
          <p:nvPr/>
        </p:nvSpPr>
        <p:spPr>
          <a:xfrm>
            <a:off x="7857641" y="0"/>
            <a:ext cx="2702855" cy="263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</p:spTree>
    <p:extLst>
      <p:ext uri="{BB962C8B-B14F-4D97-AF65-F5344CB8AC3E}">
        <p14:creationId xmlns:p14="http://schemas.microsoft.com/office/powerpoint/2010/main" val="25127475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527</Words>
  <Application>Microsoft Office PowerPoint</Application>
  <PresentationFormat>Widescreen</PresentationFormat>
  <Paragraphs>58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Century</vt:lpstr>
      <vt:lpstr>Wingdings</vt:lpstr>
      <vt:lpstr>Tema do Office</vt:lpstr>
      <vt:lpstr>Universidades públicas brasileiras com a disciplina de telemedicina na graduação médica</vt:lpstr>
      <vt:lpstr>Introdução</vt:lpstr>
      <vt:lpstr>Introdução</vt:lpstr>
      <vt:lpstr>Introdução</vt:lpstr>
      <vt:lpstr>Exemplo de população não consumidora</vt:lpstr>
      <vt:lpstr>Pergunta norteadora</vt:lpstr>
      <vt:lpstr>Hipóteses</vt:lpstr>
      <vt:lpstr>Metodologia de pesquisa</vt:lpstr>
      <vt:lpstr>Resultados</vt:lpstr>
      <vt:lpstr>Resultados</vt:lpstr>
      <vt:lpstr>Resultados</vt:lpstr>
      <vt:lpstr>Resultados</vt:lpstr>
      <vt:lpstr>Agradecimentos</vt:lpstr>
      <vt:lpstr>Referências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Universidades públicas brasileiras com a disciplina de telemedicina na graduação médica</dc:title>
  <dc:creator>Matheus Bittencourt Cardozo</dc:creator>
  <cp:lastModifiedBy>Matheus Bittencourt Cardozo</cp:lastModifiedBy>
  <cp:revision>2</cp:revision>
  <dcterms:created xsi:type="dcterms:W3CDTF">2023-09-23T15:27:26Z</dcterms:created>
  <dcterms:modified xsi:type="dcterms:W3CDTF">2023-09-23T16:30:32Z</dcterms:modified>
</cp:coreProperties>
</file>