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wNjHRcXpUwLEDpfR36Mzt+gb2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772260ee8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2772260ee8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772260ee8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2772260ee8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e5bd778ab2_0_1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e5bd778ab2_0_1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e5bd778ab2_0_1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e5bd778ab2_0_1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e5bd778ab2_0_1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e5bd778ab2_0_1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e5bd778ab2_0_1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e5bd778ab2_0_1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5de21a8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e5de21a8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body" idx="1"/>
          </p:nvPr>
        </p:nvSpPr>
        <p:spPr>
          <a:xfrm>
            <a:off x="1122218" y="332509"/>
            <a:ext cx="9892146" cy="6262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5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5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8888"/>
              <a:buNone/>
            </a:pPr>
            <a: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  <a:t>UNIVERSIDADE FEDERAL DE ALFENAS – MG</a:t>
            </a:r>
            <a:endParaRPr sz="72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8888"/>
              <a:buNone/>
            </a:pPr>
            <a: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  <a:t>PROGRAMA DE PÓS – GRADUAÇÃO EM EDUCAÇÃO (PPGE)</a:t>
            </a:r>
            <a:endParaRPr sz="72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8888"/>
              <a:buNone/>
            </a:pPr>
            <a:endParaRPr sz="7200" dirty="0"/>
          </a:p>
          <a:p>
            <a:pPr marL="0" lvl="0" indent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5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6666"/>
              <a:buNone/>
            </a:pPr>
            <a:r>
              <a:rPr lang="pt-BR" sz="9600" b="1" dirty="0">
                <a:latin typeface="Times New Roman"/>
                <a:ea typeface="Times New Roman"/>
                <a:cs typeface="Times New Roman"/>
                <a:sym typeface="Times New Roman"/>
              </a:rPr>
              <a:t>O PROGRAMA RESIDÊNCIA PEDAGÓGICA NA CONSTRUÇÃO DA IDENTIDADE DOCENTE DE LICENCIANDOS EM CIÊNCIAS BIOLÓGICAS</a:t>
            </a:r>
            <a:endParaRPr sz="9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6666"/>
              <a:buNone/>
            </a:pPr>
            <a:endParaRPr sz="96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8888"/>
              <a:buNone/>
            </a:pPr>
            <a: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  <a:t>Ellen Maria Santos Portela</a:t>
            </a:r>
            <a:b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  <a:t>Dr. Gabriel Gerber </a:t>
            </a:r>
            <a:r>
              <a:rPr lang="pt-BR" sz="7200" dirty="0" err="1">
                <a:latin typeface="Times New Roman"/>
                <a:ea typeface="Times New Roman"/>
                <a:cs typeface="Times New Roman"/>
                <a:sym typeface="Times New Roman"/>
              </a:rPr>
              <a:t>Hornink</a:t>
            </a:r>
            <a:endParaRPr sz="7200" dirty="0"/>
          </a:p>
          <a:p>
            <a:pPr marL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8888"/>
              <a:buNone/>
            </a:pPr>
            <a: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  <a:t>Agência financiadora: FAPEMIG</a:t>
            </a:r>
            <a:endParaRPr sz="7200" dirty="0"/>
          </a:p>
          <a:p>
            <a:pPr marL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8888"/>
              <a:buNone/>
            </a:pPr>
            <a: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72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8888"/>
              <a:buNone/>
            </a:pPr>
            <a: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  <a:t>São Paulo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8888"/>
              <a:buNone/>
            </a:pPr>
            <a:r>
              <a:rPr lang="pt-BR" sz="7200" dirty="0">
                <a:latin typeface="Times New Roman"/>
                <a:ea typeface="Times New Roman"/>
                <a:cs typeface="Times New Roman"/>
                <a:sym typeface="Times New Roman"/>
              </a:rPr>
              <a:t>2023</a:t>
            </a:r>
            <a:endParaRPr sz="1400" dirty="0"/>
          </a:p>
        </p:txBody>
      </p:sp>
      <p:pic>
        <p:nvPicPr>
          <p:cNvPr id="5" name="Imagem 4" descr="Uma imagem contendo Site&#10;&#10;Descrição gerada automaticamente">
            <a:extLst>
              <a:ext uri="{FF2B5EF4-FFF2-40B4-BE49-F238E27FC236}">
                <a16:creationId xmlns:a16="http://schemas.microsoft.com/office/drawing/2014/main" id="{271C4034-7E2D-DC92-22C9-003E2D0131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179881" y="712941"/>
            <a:ext cx="2591499" cy="8440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234000" y="35595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575056" y="1654500"/>
            <a:ext cx="10712355" cy="466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QUESTÃO DE PESQUISA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</a:rPr>
              <a:t>O problema desta pesquisa surge na necessidade de avaliação do Programa Residência Pedagógica (PRP) no curso de Ciências Biológicas da</a:t>
            </a: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 UNIFAL - MG</a:t>
            </a: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</a:rPr>
              <a:t> durante a pandemia de COVID-19.</a:t>
            </a:r>
            <a:endParaRPr sz="2400"/>
          </a:p>
        </p:txBody>
      </p: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5B7A004F-2B09-D4A2-F038-276FB81C2D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344773" y="263236"/>
            <a:ext cx="2591499" cy="84400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416826" y="16849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OBJETIVOS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308175" y="1494200"/>
            <a:ext cx="11781900" cy="49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2400" b="1" dirty="0">
                <a:latin typeface="Times New Roman"/>
                <a:ea typeface="Times New Roman"/>
                <a:cs typeface="Times New Roman"/>
                <a:sym typeface="Times New Roman"/>
              </a:rPr>
              <a:t>Geral: </a:t>
            </a:r>
            <a:r>
              <a:rPr lang="pt-BR" sz="2400" dirty="0">
                <a:latin typeface="Times New Roman"/>
                <a:ea typeface="Times New Roman"/>
                <a:cs typeface="Times New Roman"/>
                <a:sym typeface="Times New Roman"/>
              </a:rPr>
              <a:t>Avaliar como o Programa de Residência Pedagógica da UNIFAL-MG contribuiu para a construção da identidade docente dos residentes do curso de Licenciatura em Ciências Biológicas durante o período de 2020 a 2022.</a:t>
            </a:r>
            <a:endParaRPr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8E135DA8-973E-D821-9368-390F84397D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344773" y="263236"/>
            <a:ext cx="2591499" cy="8440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title"/>
          </p:nvPr>
        </p:nvSpPr>
        <p:spPr>
          <a:xfrm>
            <a:off x="1331627" y="2020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 b="1" dirty="0">
                <a:latin typeface="Times New Roman"/>
                <a:ea typeface="Times New Roman"/>
                <a:cs typeface="Times New Roman"/>
                <a:sym typeface="Times New Roman"/>
              </a:rPr>
              <a:t>PERCURSO METODOLÓGICO DA PESQUISA</a:t>
            </a:r>
            <a:endParaRPr dirty="0"/>
          </a:p>
        </p:txBody>
      </p:sp>
      <p:sp>
        <p:nvSpPr>
          <p:cNvPr id="106" name="Google Shape;106;p4"/>
          <p:cNvSpPr txBox="1">
            <a:spLocks noGrp="1"/>
          </p:cNvSpPr>
          <p:nvPr>
            <p:ph type="body" idx="1"/>
          </p:nvPr>
        </p:nvSpPr>
        <p:spPr>
          <a:xfrm>
            <a:off x="444703" y="1660229"/>
            <a:ext cx="10964700" cy="49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</a:rPr>
              <a:t>A  presente pesquisa trata de uma abordagem qualitativa. Quanto ao objetivo, trata de uma pesquisa descritiva e de procedimento documental. Fundamentada na análise de conteúdo (Bardin, 2016).</a:t>
            </a:r>
            <a:endParaRPr sz="240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7" name="Google Shape;107;p4"/>
          <p:cNvGrpSpPr/>
          <p:nvPr/>
        </p:nvGrpSpPr>
        <p:grpSpPr>
          <a:xfrm>
            <a:off x="2798625" y="3506497"/>
            <a:ext cx="6345482" cy="3145233"/>
            <a:chOff x="0" y="53759"/>
            <a:chExt cx="6594764" cy="3397681"/>
          </a:xfrm>
        </p:grpSpPr>
        <p:sp>
          <p:nvSpPr>
            <p:cNvPr id="108" name="Google Shape;108;p4"/>
            <p:cNvSpPr/>
            <p:nvPr/>
          </p:nvSpPr>
          <p:spPr>
            <a:xfrm>
              <a:off x="0" y="437519"/>
              <a:ext cx="6594764" cy="6552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329738" y="53759"/>
              <a:ext cx="4616334" cy="76752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4"/>
            <p:cNvSpPr txBox="1"/>
            <p:nvPr/>
          </p:nvSpPr>
          <p:spPr>
            <a:xfrm>
              <a:off x="367205" y="91226"/>
              <a:ext cx="4541400" cy="692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4475" tIns="0" rIns="1744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pt-BR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Pré - análise</a:t>
              </a: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0" y="1616879"/>
              <a:ext cx="6594764" cy="6552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47F6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329738" y="1233119"/>
              <a:ext cx="4616334" cy="767520"/>
            </a:xfrm>
            <a:prstGeom prst="roundRect">
              <a:avLst>
                <a:gd name="adj" fmla="val 16667"/>
              </a:avLst>
            </a:prstGeom>
            <a:solidFill>
              <a:srgbClr val="C47F6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4"/>
            <p:cNvSpPr txBox="1"/>
            <p:nvPr/>
          </p:nvSpPr>
          <p:spPr>
            <a:xfrm>
              <a:off x="367205" y="1270586"/>
              <a:ext cx="4541400" cy="692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4475" tIns="0" rIns="1744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pt-BR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Exploração do material</a:t>
              </a: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0" y="2796240"/>
              <a:ext cx="6594764" cy="6552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A4A4A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329738" y="2412480"/>
              <a:ext cx="4616334" cy="767520"/>
            </a:xfrm>
            <a:prstGeom prst="roundRect">
              <a:avLst>
                <a:gd name="adj" fmla="val 16667"/>
              </a:avLst>
            </a:prstGeom>
            <a:solidFill>
              <a:srgbClr val="A4A4A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4"/>
            <p:cNvSpPr txBox="1"/>
            <p:nvPr/>
          </p:nvSpPr>
          <p:spPr>
            <a:xfrm>
              <a:off x="367205" y="2449947"/>
              <a:ext cx="4541400" cy="692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4475" tIns="0" rIns="1744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pt-BR" sz="26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Tratamento dos resultados</a:t>
              </a:r>
              <a:endParaRPr/>
            </a:p>
          </p:txBody>
        </p:sp>
      </p:grp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DD42B6E8-A1F8-4B88-522A-C096390196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344773" y="263236"/>
            <a:ext cx="2591499" cy="8440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 txBox="1">
            <a:spLocks noGrp="1"/>
          </p:cNvSpPr>
          <p:nvPr>
            <p:ph type="title"/>
          </p:nvPr>
        </p:nvSpPr>
        <p:spPr>
          <a:xfrm>
            <a:off x="416820" y="20842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RESULTADOS PRÉVIOS</a:t>
            </a:r>
            <a:endParaRPr/>
          </a:p>
        </p:txBody>
      </p:sp>
      <p:sp>
        <p:nvSpPr>
          <p:cNvPr id="145" name="Google Shape;145;p5"/>
          <p:cNvSpPr txBox="1">
            <a:spLocks noGrp="1"/>
          </p:cNvSpPr>
          <p:nvPr>
            <p:ph type="body" idx="1"/>
          </p:nvPr>
        </p:nvSpPr>
        <p:spPr>
          <a:xfrm>
            <a:off x="416826" y="2047653"/>
            <a:ext cx="10964700" cy="49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</a:rPr>
              <a:t>Como objeto principal de análise utilizamos 18 relatos finais dos residentes, tais instrumentos buscam identificar as motivações dos licenciandos a participarem do Programa e os aspectos abordados durante a participação. Os relatos descritivos foram elaborados por eles e corrigidos pela supervisora do projeto  antes de serem enviados à CAPES.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C88FF2EA-8ED6-5E6B-A4C6-9E0893D3C4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344773" y="263236"/>
            <a:ext cx="2591499" cy="8440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772260ee8a_0_1"/>
          <p:cNvSpPr txBox="1">
            <a:spLocks noGrp="1"/>
          </p:cNvSpPr>
          <p:nvPr>
            <p:ph type="title"/>
          </p:nvPr>
        </p:nvSpPr>
        <p:spPr>
          <a:xfrm>
            <a:off x="669321" y="31732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PERCURSO METODOLÓGICO DA PESQUISA</a:t>
            </a:r>
            <a:endParaRPr/>
          </a:p>
        </p:txBody>
      </p:sp>
      <p:grpSp>
        <p:nvGrpSpPr>
          <p:cNvPr id="123" name="Google Shape;123;g2772260ee8a_0_1"/>
          <p:cNvGrpSpPr/>
          <p:nvPr/>
        </p:nvGrpSpPr>
        <p:grpSpPr>
          <a:xfrm>
            <a:off x="275925" y="2123702"/>
            <a:ext cx="5198760" cy="4424460"/>
            <a:chOff x="0" y="53759"/>
            <a:chExt cx="6594900" cy="3397681"/>
          </a:xfrm>
        </p:grpSpPr>
        <p:sp>
          <p:nvSpPr>
            <p:cNvPr id="124" name="Google Shape;124;g2772260ee8a_0_1"/>
            <p:cNvSpPr/>
            <p:nvPr/>
          </p:nvSpPr>
          <p:spPr>
            <a:xfrm>
              <a:off x="0" y="437519"/>
              <a:ext cx="6594900" cy="655200"/>
            </a:xfrm>
            <a:prstGeom prst="rect">
              <a:avLst/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"/>
            </a:p>
          </p:txBody>
        </p:sp>
        <p:sp>
          <p:nvSpPr>
            <p:cNvPr id="125" name="Google Shape;125;g2772260ee8a_0_1"/>
            <p:cNvSpPr/>
            <p:nvPr/>
          </p:nvSpPr>
          <p:spPr>
            <a:xfrm>
              <a:off x="329738" y="53759"/>
              <a:ext cx="4616400" cy="7674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"/>
            </a:p>
          </p:txBody>
        </p:sp>
        <p:sp>
          <p:nvSpPr>
            <p:cNvPr id="126" name="Google Shape;126;g2772260ee8a_0_1"/>
            <p:cNvSpPr txBox="1"/>
            <p:nvPr/>
          </p:nvSpPr>
          <p:spPr>
            <a:xfrm>
              <a:off x="367205" y="91226"/>
              <a:ext cx="45414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4475" tIns="0" rIns="1744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pt-BR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Pré - análise</a:t>
              </a:r>
              <a:endParaRPr sz="300"/>
            </a:p>
          </p:txBody>
        </p:sp>
        <p:sp>
          <p:nvSpPr>
            <p:cNvPr id="127" name="Google Shape;127;g2772260ee8a_0_1"/>
            <p:cNvSpPr/>
            <p:nvPr/>
          </p:nvSpPr>
          <p:spPr>
            <a:xfrm>
              <a:off x="0" y="1616879"/>
              <a:ext cx="6594900" cy="655200"/>
            </a:xfrm>
            <a:prstGeom prst="rect">
              <a:avLst/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C47F6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"/>
            </a:p>
          </p:txBody>
        </p:sp>
        <p:sp>
          <p:nvSpPr>
            <p:cNvPr id="128" name="Google Shape;128;g2772260ee8a_0_1"/>
            <p:cNvSpPr/>
            <p:nvPr/>
          </p:nvSpPr>
          <p:spPr>
            <a:xfrm>
              <a:off x="329738" y="1233119"/>
              <a:ext cx="4616400" cy="767400"/>
            </a:xfrm>
            <a:prstGeom prst="roundRect">
              <a:avLst>
                <a:gd name="adj" fmla="val 16667"/>
              </a:avLst>
            </a:prstGeom>
            <a:solidFill>
              <a:srgbClr val="C47F6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"/>
            </a:p>
          </p:txBody>
        </p:sp>
        <p:sp>
          <p:nvSpPr>
            <p:cNvPr id="129" name="Google Shape;129;g2772260ee8a_0_1"/>
            <p:cNvSpPr txBox="1"/>
            <p:nvPr/>
          </p:nvSpPr>
          <p:spPr>
            <a:xfrm>
              <a:off x="367205" y="1270586"/>
              <a:ext cx="45414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4475" tIns="0" rIns="1744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pt-BR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Exploração do material</a:t>
              </a:r>
              <a:endParaRPr sz="300"/>
            </a:p>
          </p:txBody>
        </p:sp>
        <p:sp>
          <p:nvSpPr>
            <p:cNvPr id="130" name="Google Shape;130;g2772260ee8a_0_1"/>
            <p:cNvSpPr/>
            <p:nvPr/>
          </p:nvSpPr>
          <p:spPr>
            <a:xfrm>
              <a:off x="0" y="2796240"/>
              <a:ext cx="6594900" cy="655200"/>
            </a:xfrm>
            <a:prstGeom prst="rect">
              <a:avLst/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A4A4A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"/>
            </a:p>
          </p:txBody>
        </p:sp>
        <p:sp>
          <p:nvSpPr>
            <p:cNvPr id="131" name="Google Shape;131;g2772260ee8a_0_1"/>
            <p:cNvSpPr/>
            <p:nvPr/>
          </p:nvSpPr>
          <p:spPr>
            <a:xfrm>
              <a:off x="329738" y="2412480"/>
              <a:ext cx="4616400" cy="767400"/>
            </a:xfrm>
            <a:prstGeom prst="roundRect">
              <a:avLst>
                <a:gd name="adj" fmla="val 16667"/>
              </a:avLst>
            </a:prstGeom>
            <a:solidFill>
              <a:srgbClr val="A4A4A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"/>
            </a:p>
          </p:txBody>
        </p:sp>
        <p:sp>
          <p:nvSpPr>
            <p:cNvPr id="132" name="Google Shape;132;g2772260ee8a_0_1"/>
            <p:cNvSpPr txBox="1"/>
            <p:nvPr/>
          </p:nvSpPr>
          <p:spPr>
            <a:xfrm>
              <a:off x="367205" y="2449947"/>
              <a:ext cx="4541400" cy="69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4475" tIns="0" rIns="1744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libri"/>
                <a:buNone/>
              </a:pPr>
              <a:r>
                <a:rPr lang="pt-BR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Tratamento dos resultados</a:t>
              </a:r>
              <a:endParaRPr sz="300"/>
            </a:p>
          </p:txBody>
        </p:sp>
      </p:grpSp>
      <p:cxnSp>
        <p:nvCxnSpPr>
          <p:cNvPr id="134" name="Google Shape;134;g2772260ee8a_0_1"/>
          <p:cNvCxnSpPr>
            <a:stCxn id="126" idx="3"/>
          </p:cNvCxnSpPr>
          <p:nvPr/>
        </p:nvCxnSpPr>
        <p:spPr>
          <a:xfrm>
            <a:off x="4145378" y="2623509"/>
            <a:ext cx="3119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5" name="Google Shape;135;g2772260ee8a_0_1"/>
          <p:cNvCxnSpPr/>
          <p:nvPr/>
        </p:nvCxnSpPr>
        <p:spPr>
          <a:xfrm>
            <a:off x="4145281" y="4137751"/>
            <a:ext cx="3119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" name="Google Shape;136;g2772260ee8a_0_1"/>
          <p:cNvCxnSpPr/>
          <p:nvPr/>
        </p:nvCxnSpPr>
        <p:spPr>
          <a:xfrm>
            <a:off x="4145281" y="5684793"/>
            <a:ext cx="3119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7" name="Google Shape;137;g2772260ee8a_0_1"/>
          <p:cNvSpPr txBox="1"/>
          <p:nvPr/>
        </p:nvSpPr>
        <p:spPr>
          <a:xfrm>
            <a:off x="7574725" y="2245800"/>
            <a:ext cx="3874500" cy="7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latin typeface="Times New Roman"/>
                <a:ea typeface="Times New Roman"/>
                <a:cs typeface="Times New Roman"/>
                <a:sym typeface="Times New Roman"/>
              </a:rPr>
              <a:t>Primeiro contato com os relatos, realizando uma leitura flutuante dos 18 relatos de forma individual.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g2772260ee8a_0_1"/>
          <p:cNvSpPr txBox="1"/>
          <p:nvPr/>
        </p:nvSpPr>
        <p:spPr>
          <a:xfrm>
            <a:off x="7477825" y="3440900"/>
            <a:ext cx="3874500" cy="7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latin typeface="Times New Roman"/>
                <a:ea typeface="Times New Roman"/>
                <a:cs typeface="Times New Roman"/>
                <a:sym typeface="Times New Roman"/>
              </a:rPr>
              <a:t>Leitura minuciosa dos relatos, emergindo as 3 temáticas. A partir dessa leitura houve uma separação das unidades de registros referentes aos temas, contribuindo para a criação das 8 categorias.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g2772260ee8a_0_1"/>
          <p:cNvSpPr txBox="1"/>
          <p:nvPr/>
        </p:nvSpPr>
        <p:spPr>
          <a:xfrm>
            <a:off x="7574725" y="5327550"/>
            <a:ext cx="36807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latin typeface="Times New Roman"/>
                <a:ea typeface="Times New Roman"/>
                <a:cs typeface="Times New Roman"/>
                <a:sym typeface="Times New Roman"/>
              </a:rPr>
              <a:t>Com posse dos documentos revistos e sistematizados, foi realizada  análise prévia a fim de extrair a reflexão que identifiquem pressuposto da identidade docente nos documentos,.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421C43E0-3995-8107-695F-EE15177C83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344773" y="449946"/>
            <a:ext cx="2018211" cy="65729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772260ee8a_0_20"/>
          <p:cNvSpPr txBox="1">
            <a:spLocks noGrp="1"/>
          </p:cNvSpPr>
          <p:nvPr>
            <p:ph type="title"/>
          </p:nvPr>
        </p:nvSpPr>
        <p:spPr>
          <a:xfrm>
            <a:off x="416820" y="20842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RESULTADOS PRÉVIOS</a:t>
            </a:r>
            <a:endParaRPr/>
          </a:p>
        </p:txBody>
      </p:sp>
      <p:sp>
        <p:nvSpPr>
          <p:cNvPr id="152" name="Google Shape;152;g2772260ee8a_0_20"/>
          <p:cNvSpPr txBox="1">
            <a:spLocks noGrp="1"/>
          </p:cNvSpPr>
          <p:nvPr>
            <p:ph type="body" idx="1"/>
          </p:nvPr>
        </p:nvSpPr>
        <p:spPr>
          <a:xfrm>
            <a:off x="416826" y="2047653"/>
            <a:ext cx="10964700" cy="49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</a:rPr>
              <a:t>A análise dos relatos pautou-se nos objetivos da pesquisa e no referencial teórico adotado. Deste modo, criou-se: </a:t>
            </a: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3 temas e 8 categorias </a:t>
            </a:r>
            <a:r>
              <a:rPr lang="pt-BR" sz="2400">
                <a:latin typeface="Times New Roman"/>
                <a:ea typeface="Times New Roman"/>
                <a:cs typeface="Times New Roman"/>
                <a:sym typeface="Times New Roman"/>
              </a:rPr>
              <a:t>de acordo com a literatura e emergindo das unidades de registro.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6D2B441B-7744-5D68-6850-A0ED881BCD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344773" y="263236"/>
            <a:ext cx="2591499" cy="8440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e5bd778ab2_0_1343"/>
          <p:cNvSpPr txBox="1">
            <a:spLocks noGrp="1"/>
          </p:cNvSpPr>
          <p:nvPr>
            <p:ph type="title"/>
          </p:nvPr>
        </p:nvSpPr>
        <p:spPr>
          <a:xfrm>
            <a:off x="741350" y="2235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RESULTADOS PARCIAIS</a:t>
            </a:r>
            <a:endParaRPr/>
          </a:p>
        </p:txBody>
      </p:sp>
      <p:sp>
        <p:nvSpPr>
          <p:cNvPr id="160" name="Google Shape;160;g1e5bd778ab2_0_1343"/>
          <p:cNvSpPr/>
          <p:nvPr/>
        </p:nvSpPr>
        <p:spPr>
          <a:xfrm>
            <a:off x="3828596" y="2109545"/>
            <a:ext cx="4668300" cy="466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" name="Google Shape;161;g1e5bd778ab2_0_1343"/>
          <p:cNvGrpSpPr/>
          <p:nvPr/>
        </p:nvGrpSpPr>
        <p:grpSpPr>
          <a:xfrm>
            <a:off x="4718730" y="1482356"/>
            <a:ext cx="2887928" cy="2887928"/>
            <a:chOff x="3611776" y="414352"/>
            <a:chExt cx="2166000" cy="2166000"/>
          </a:xfrm>
        </p:grpSpPr>
        <p:sp>
          <p:nvSpPr>
            <p:cNvPr id="162" name="Google Shape;162;g1e5bd778ab2_0_1343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g1e5bd778ab2_0_1343"/>
            <p:cNvSpPr txBox="1"/>
            <p:nvPr/>
          </p:nvSpPr>
          <p:spPr>
            <a:xfrm>
              <a:off x="3966680" y="812102"/>
              <a:ext cx="1497000" cy="1134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imes New Roman"/>
                <a:buNone/>
              </a:pPr>
              <a:r>
                <a:rPr lang="pt-BR" sz="18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Reinvenção e reflexão de sua prática: o residente e o ensino remoto emergencial</a:t>
              </a:r>
              <a:endPara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4" name="Google Shape;164;g1e5bd778ab2_0_1343"/>
          <p:cNvGrpSpPr/>
          <p:nvPr/>
        </p:nvGrpSpPr>
        <p:grpSpPr>
          <a:xfrm>
            <a:off x="5986009" y="3640318"/>
            <a:ext cx="2887928" cy="2887928"/>
            <a:chOff x="4562258" y="2032864"/>
            <a:chExt cx="2166000" cy="2166000"/>
          </a:xfrm>
        </p:grpSpPr>
        <p:sp>
          <p:nvSpPr>
            <p:cNvPr id="165" name="Google Shape;165;g1e5bd778ab2_0_1343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B02C2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g1e5bd778ab2_0_1343"/>
            <p:cNvSpPr txBox="1"/>
            <p:nvPr/>
          </p:nvSpPr>
          <p:spPr>
            <a:xfrm>
              <a:off x="4868877" y="2688049"/>
              <a:ext cx="1707000" cy="84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imes New Roman"/>
                <a:buNone/>
              </a:pPr>
              <a:r>
                <a:rPr lang="pt-BR" sz="1800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</a:t>
              </a:r>
              <a:r>
                <a:rPr lang="pt-BR" sz="18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mediação digital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7" name="Google Shape;167;g1e5bd778ab2_0_1343"/>
          <p:cNvGrpSpPr/>
          <p:nvPr/>
        </p:nvGrpSpPr>
        <p:grpSpPr>
          <a:xfrm>
            <a:off x="3506894" y="3640318"/>
            <a:ext cx="2887928" cy="2887928"/>
            <a:chOff x="2702876" y="2032864"/>
            <a:chExt cx="2166000" cy="2166000"/>
          </a:xfrm>
        </p:grpSpPr>
        <p:sp>
          <p:nvSpPr>
            <p:cNvPr id="168" name="Google Shape;168;g1e5bd778ab2_0_1343"/>
            <p:cNvSpPr/>
            <p:nvPr/>
          </p:nvSpPr>
          <p:spPr>
            <a:xfrm>
              <a:off x="2702876" y="2032864"/>
              <a:ext cx="2166000" cy="216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g1e5bd778ab2_0_1343"/>
            <p:cNvSpPr txBox="1"/>
            <p:nvPr/>
          </p:nvSpPr>
          <p:spPr>
            <a:xfrm>
              <a:off x="3022238" y="2696561"/>
              <a:ext cx="1671600" cy="99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imes New Roman"/>
                <a:buNone/>
              </a:pPr>
              <a:r>
                <a:rPr lang="pt-BR" sz="18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Precisamos dos outros para nos tornarmos professores</a:t>
              </a:r>
              <a:endParaRPr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70" name="Google Shape;170;g1e5bd778ab2_0_1343"/>
          <p:cNvSpPr/>
          <p:nvPr/>
        </p:nvSpPr>
        <p:spPr>
          <a:xfrm>
            <a:off x="5513848" y="3776745"/>
            <a:ext cx="1297800" cy="950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6F39608A-9F0E-4368-8013-C6C4E7D6F0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344773" y="263236"/>
            <a:ext cx="2591499" cy="8440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e5bd778ab2_0_1314"/>
          <p:cNvSpPr txBox="1">
            <a:spLocks noGrp="1"/>
          </p:cNvSpPr>
          <p:nvPr>
            <p:ph type="title"/>
          </p:nvPr>
        </p:nvSpPr>
        <p:spPr>
          <a:xfrm>
            <a:off x="83100" y="426200"/>
            <a:ext cx="12025800" cy="224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latin typeface="Times New Roman"/>
                <a:ea typeface="Times New Roman"/>
                <a:cs typeface="Times New Roman"/>
                <a:sym typeface="Times New Roman"/>
              </a:rPr>
              <a:t>REINVENÇÃO E REFLEXÃO DE SUA PRÁTICA:</a:t>
            </a:r>
            <a:endParaRPr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lang="pt-BR" sz="2400" b="1" dirty="0">
                <a:latin typeface="Times New Roman"/>
                <a:ea typeface="Times New Roman"/>
                <a:cs typeface="Times New Roman"/>
                <a:sym typeface="Times New Roman"/>
              </a:rPr>
              <a:t>O RESIDENTE E O ENSINO REMOTO EMERGENCIAL</a:t>
            </a:r>
            <a:endParaRPr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77" name="Google Shape;177;g1e5bd778ab2_0_1314"/>
          <p:cNvGrpSpPr/>
          <p:nvPr/>
        </p:nvGrpSpPr>
        <p:grpSpPr>
          <a:xfrm>
            <a:off x="595361" y="2114612"/>
            <a:ext cx="11001288" cy="1394620"/>
            <a:chOff x="2968424" y="1407433"/>
            <a:chExt cx="5221800" cy="731700"/>
          </a:xfrm>
        </p:grpSpPr>
        <p:sp>
          <p:nvSpPr>
            <p:cNvPr id="178" name="Google Shape;178;g1e5bd778ab2_0_1314"/>
            <p:cNvSpPr/>
            <p:nvPr/>
          </p:nvSpPr>
          <p:spPr>
            <a:xfrm>
              <a:off x="2968424" y="1407433"/>
              <a:ext cx="5221800" cy="731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</p:txBody>
        </p:sp>
        <p:sp>
          <p:nvSpPr>
            <p:cNvPr id="179" name="Google Shape;179;g1e5bd778ab2_0_1314"/>
            <p:cNvSpPr txBox="1"/>
            <p:nvPr/>
          </p:nvSpPr>
          <p:spPr>
            <a:xfrm>
              <a:off x="3030669" y="1485578"/>
              <a:ext cx="5097300" cy="575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Times New Roman"/>
                <a:buNone/>
              </a:pPr>
              <a:r>
                <a:rPr lang="pt-BR" sz="32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busca por metodologias diferenciadas no ensino de Biologia;</a:t>
              </a:r>
              <a:endParaRPr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80" name="Google Shape;180;g1e5bd778ab2_0_1314"/>
          <p:cNvGrpSpPr/>
          <p:nvPr/>
        </p:nvGrpSpPr>
        <p:grpSpPr>
          <a:xfrm>
            <a:off x="783799" y="3647646"/>
            <a:ext cx="10643073" cy="1282085"/>
            <a:chOff x="2968425" y="1329288"/>
            <a:chExt cx="5221800" cy="731700"/>
          </a:xfrm>
        </p:grpSpPr>
        <p:sp>
          <p:nvSpPr>
            <p:cNvPr id="181" name="Google Shape;181;g1e5bd778ab2_0_1314"/>
            <p:cNvSpPr/>
            <p:nvPr/>
          </p:nvSpPr>
          <p:spPr>
            <a:xfrm>
              <a:off x="2968425" y="1329288"/>
              <a:ext cx="5221800" cy="731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</p:txBody>
        </p:sp>
        <p:sp>
          <p:nvSpPr>
            <p:cNvPr id="182" name="Google Shape;182;g1e5bd778ab2_0_1314"/>
            <p:cNvSpPr txBox="1"/>
            <p:nvPr/>
          </p:nvSpPr>
          <p:spPr>
            <a:xfrm>
              <a:off x="3030681" y="1407437"/>
              <a:ext cx="5097300" cy="575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2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 desencantamento com a baixa participação do alunato;</a:t>
              </a:r>
              <a:endParaRPr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83" name="Google Shape;183;g1e5bd778ab2_0_1314"/>
          <p:cNvGrpSpPr/>
          <p:nvPr/>
        </p:nvGrpSpPr>
        <p:grpSpPr>
          <a:xfrm>
            <a:off x="547125" y="5075353"/>
            <a:ext cx="11097999" cy="1282107"/>
            <a:chOff x="2968429" y="1407424"/>
            <a:chExt cx="5445000" cy="731713"/>
          </a:xfrm>
        </p:grpSpPr>
        <p:sp>
          <p:nvSpPr>
            <p:cNvPr id="184" name="Google Shape;184;g1e5bd778ab2_0_1314"/>
            <p:cNvSpPr/>
            <p:nvPr/>
          </p:nvSpPr>
          <p:spPr>
            <a:xfrm>
              <a:off x="2968429" y="1407437"/>
              <a:ext cx="5445000" cy="731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/>
            </a:p>
          </p:txBody>
        </p:sp>
        <p:sp>
          <p:nvSpPr>
            <p:cNvPr id="185" name="Google Shape;185;g1e5bd778ab2_0_1314"/>
            <p:cNvSpPr txBox="1"/>
            <p:nvPr/>
          </p:nvSpPr>
          <p:spPr>
            <a:xfrm>
              <a:off x="3315982" y="1407424"/>
              <a:ext cx="5097300" cy="575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2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Contribuição do ensino remoto  na formação  do professor;</a:t>
              </a:r>
              <a:endParaRPr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FF3ED1B0-EDB5-984A-7E1F-7313BF27EB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83100" y="280555"/>
            <a:ext cx="2358911" cy="7682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e5bd778ab2_0_1092"/>
          <p:cNvSpPr txBox="1">
            <a:spLocks noGrp="1"/>
          </p:cNvSpPr>
          <p:nvPr>
            <p:ph type="title"/>
          </p:nvPr>
        </p:nvSpPr>
        <p:spPr>
          <a:xfrm>
            <a:off x="83100" y="426200"/>
            <a:ext cx="12025800" cy="224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PRECISAMOS DOS OUTROS PARA NOS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 TORNARMOS PROFESSORES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" name="Google Shape;192;g1e5bd778ab2_0_1092"/>
          <p:cNvGrpSpPr/>
          <p:nvPr/>
        </p:nvGrpSpPr>
        <p:grpSpPr>
          <a:xfrm>
            <a:off x="595361" y="2114612"/>
            <a:ext cx="11001288" cy="1394620"/>
            <a:chOff x="2968424" y="1407433"/>
            <a:chExt cx="5221800" cy="731700"/>
          </a:xfrm>
        </p:grpSpPr>
        <p:sp>
          <p:nvSpPr>
            <p:cNvPr id="193" name="Google Shape;193;g1e5bd778ab2_0_1092"/>
            <p:cNvSpPr/>
            <p:nvPr/>
          </p:nvSpPr>
          <p:spPr>
            <a:xfrm>
              <a:off x="2968424" y="1407433"/>
              <a:ext cx="5221800" cy="731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g1e5bd778ab2_0_1092"/>
            <p:cNvSpPr txBox="1"/>
            <p:nvPr/>
          </p:nvSpPr>
          <p:spPr>
            <a:xfrm>
              <a:off x="3030681" y="1407437"/>
              <a:ext cx="50973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3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Práticas colaborativas entre os sujeitos da Residência;</a:t>
              </a:r>
              <a:endParaRPr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95" name="Google Shape;195;g1e5bd778ab2_0_1092"/>
          <p:cNvGrpSpPr/>
          <p:nvPr/>
        </p:nvGrpSpPr>
        <p:grpSpPr>
          <a:xfrm>
            <a:off x="927140" y="4126560"/>
            <a:ext cx="10643073" cy="1394620"/>
            <a:chOff x="2968424" y="1407433"/>
            <a:chExt cx="5221800" cy="731700"/>
          </a:xfrm>
        </p:grpSpPr>
        <p:sp>
          <p:nvSpPr>
            <p:cNvPr id="196" name="Google Shape;196;g1e5bd778ab2_0_1092"/>
            <p:cNvSpPr/>
            <p:nvPr/>
          </p:nvSpPr>
          <p:spPr>
            <a:xfrm>
              <a:off x="2968424" y="1407433"/>
              <a:ext cx="5221800" cy="731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g1e5bd778ab2_0_1092"/>
            <p:cNvSpPr txBox="1"/>
            <p:nvPr/>
          </p:nvSpPr>
          <p:spPr>
            <a:xfrm>
              <a:off x="3030681" y="1407437"/>
              <a:ext cx="5097300" cy="57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Elementos afetivos no fortalecimento dos vínculos;</a:t>
              </a:r>
              <a:endParaRPr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86D11FCF-A5A0-99FE-4286-8433C0772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427874" y="426200"/>
            <a:ext cx="2358911" cy="7682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e5bd778ab2_0_1329"/>
          <p:cNvSpPr txBox="1">
            <a:spLocks noGrp="1"/>
          </p:cNvSpPr>
          <p:nvPr>
            <p:ph type="title"/>
          </p:nvPr>
        </p:nvSpPr>
        <p:spPr>
          <a:xfrm>
            <a:off x="-380975" y="0"/>
            <a:ext cx="12025800" cy="224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A MEDIAÇÃO DIGITAL</a:t>
            </a:r>
            <a:endParaRPr/>
          </a:p>
        </p:txBody>
      </p:sp>
      <p:grpSp>
        <p:nvGrpSpPr>
          <p:cNvPr id="204" name="Google Shape;204;g1e5bd778ab2_0_1329"/>
          <p:cNvGrpSpPr/>
          <p:nvPr/>
        </p:nvGrpSpPr>
        <p:grpSpPr>
          <a:xfrm>
            <a:off x="595361" y="2114612"/>
            <a:ext cx="11001288" cy="1394620"/>
            <a:chOff x="2968424" y="1407433"/>
            <a:chExt cx="5221800" cy="731700"/>
          </a:xfrm>
        </p:grpSpPr>
        <p:sp>
          <p:nvSpPr>
            <p:cNvPr id="205" name="Google Shape;205;g1e5bd778ab2_0_1329"/>
            <p:cNvSpPr/>
            <p:nvPr/>
          </p:nvSpPr>
          <p:spPr>
            <a:xfrm>
              <a:off x="2968424" y="1407433"/>
              <a:ext cx="5221800" cy="7317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g1e5bd778ab2_0_1329"/>
            <p:cNvSpPr txBox="1"/>
            <p:nvPr/>
          </p:nvSpPr>
          <p:spPr>
            <a:xfrm>
              <a:off x="3030669" y="1485578"/>
              <a:ext cx="5097300" cy="5754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As tecnologias de informação e comunicação como aliadas no ensino;</a:t>
              </a:r>
              <a:endParaRPr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07" name="Google Shape;207;g1e5bd778ab2_0_1329"/>
          <p:cNvGrpSpPr/>
          <p:nvPr/>
        </p:nvGrpSpPr>
        <p:grpSpPr>
          <a:xfrm>
            <a:off x="774449" y="3600946"/>
            <a:ext cx="10643073" cy="1282085"/>
            <a:chOff x="2968425" y="1329288"/>
            <a:chExt cx="5221800" cy="731700"/>
          </a:xfrm>
        </p:grpSpPr>
        <p:sp>
          <p:nvSpPr>
            <p:cNvPr id="208" name="Google Shape;208;g1e5bd778ab2_0_1329"/>
            <p:cNvSpPr/>
            <p:nvPr/>
          </p:nvSpPr>
          <p:spPr>
            <a:xfrm>
              <a:off x="2968425" y="1329288"/>
              <a:ext cx="5221800" cy="7317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g1e5bd778ab2_0_1329"/>
            <p:cNvSpPr txBox="1"/>
            <p:nvPr/>
          </p:nvSpPr>
          <p:spPr>
            <a:xfrm>
              <a:off x="3030681" y="1407437"/>
              <a:ext cx="5097300" cy="5754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r>
                <a:rPr lang="pt-BR" sz="3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Os recursos digitais utilizados pelos residentes</a:t>
              </a:r>
              <a:r>
                <a:rPr lang="pt-BR" sz="3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10" name="Google Shape;210;g1e5bd778ab2_0_1329"/>
          <p:cNvGrpSpPr/>
          <p:nvPr/>
        </p:nvGrpSpPr>
        <p:grpSpPr>
          <a:xfrm>
            <a:off x="547116" y="5075353"/>
            <a:ext cx="11097709" cy="1282100"/>
            <a:chOff x="2968424" y="1407424"/>
            <a:chExt cx="5444858" cy="731709"/>
          </a:xfrm>
        </p:grpSpPr>
        <p:sp>
          <p:nvSpPr>
            <p:cNvPr id="211" name="Google Shape;211;g1e5bd778ab2_0_1329"/>
            <p:cNvSpPr/>
            <p:nvPr/>
          </p:nvSpPr>
          <p:spPr>
            <a:xfrm>
              <a:off x="2968424" y="1407433"/>
              <a:ext cx="5221800" cy="7317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g1e5bd778ab2_0_1329"/>
            <p:cNvSpPr txBox="1"/>
            <p:nvPr/>
          </p:nvSpPr>
          <p:spPr>
            <a:xfrm>
              <a:off x="3315982" y="1407424"/>
              <a:ext cx="5097300" cy="5754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None/>
              </a:pPr>
              <a:r>
                <a:rPr lang="pt-BR" sz="3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 ensino digital e o déficit na formação docente;</a:t>
              </a:r>
              <a:endParaRPr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3" name="Imagem 2" descr="Uma imagem contendo Site&#10;&#10;Descrição gerada automaticamente">
            <a:extLst>
              <a:ext uri="{FF2B5EF4-FFF2-40B4-BE49-F238E27FC236}">
                <a16:creationId xmlns:a16="http://schemas.microsoft.com/office/drawing/2014/main" id="{DA6EA93E-E42F-C611-DD28-A4B957A86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419027" y="578871"/>
            <a:ext cx="2358911" cy="76825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e5de21a819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latin typeface="Times New Roman"/>
                <a:ea typeface="Times New Roman"/>
                <a:cs typeface="Times New Roman"/>
                <a:sym typeface="Times New Roman"/>
              </a:rPr>
              <a:t>REFERÊNCIAS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g1e5de21a819_0_0"/>
          <p:cNvSpPr txBox="1">
            <a:spLocks noGrp="1"/>
          </p:cNvSpPr>
          <p:nvPr>
            <p:ph type="body" idx="1"/>
          </p:nvPr>
        </p:nvSpPr>
        <p:spPr>
          <a:xfrm>
            <a:off x="838200" y="13994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BARDIN, Laurence. </a:t>
            </a:r>
            <a:r>
              <a:rPr lang="pt-BR" sz="2200" b="1" dirty="0">
                <a:latin typeface="Times New Roman"/>
                <a:ea typeface="Times New Roman"/>
                <a:cs typeface="Times New Roman"/>
                <a:sym typeface="Times New Roman"/>
              </a:rPr>
              <a:t>Análise de Conteúdo</a:t>
            </a: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. Tradução: Luís Antero Reto, Augusto Pinheiro. São Paulo: Edições 70, 2016. 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CAPES. Edital CAPES nº 01/2020. </a:t>
            </a:r>
            <a:r>
              <a:rPr lang="pt-BR" sz="2200" b="1" dirty="0">
                <a:latin typeface="Times New Roman"/>
                <a:ea typeface="Times New Roman"/>
                <a:cs typeface="Times New Roman"/>
                <a:sym typeface="Times New Roman"/>
              </a:rPr>
              <a:t>Programa de Residência Pedagógica</a:t>
            </a: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. Disponível em: https://www.capes.gov.br/images/stories/download/editais/01032020-Edital-6-2020- residencia-pedagogica.pdf. Acesso em: 11 julho. 2022.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LIMA, Maria Socorro Lucena. </a:t>
            </a:r>
            <a:r>
              <a:rPr lang="pt-BR" sz="2200" b="1" dirty="0">
                <a:latin typeface="Times New Roman"/>
                <a:ea typeface="Times New Roman"/>
                <a:cs typeface="Times New Roman"/>
                <a:sym typeface="Times New Roman"/>
              </a:rPr>
              <a:t>A hora da prática: </a:t>
            </a: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reflexões sobre o estágio supervisionado e ação docente. 2. ed. Fortaleza: Edições Demócrito Rocha, 2001. 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NÓVOA, António (org.). </a:t>
            </a:r>
            <a:r>
              <a:rPr lang="pt-BR" sz="2200" b="1" dirty="0">
                <a:latin typeface="Times New Roman"/>
                <a:ea typeface="Times New Roman"/>
                <a:cs typeface="Times New Roman"/>
                <a:sym typeface="Times New Roman"/>
              </a:rPr>
              <a:t>Vidas de professores</a:t>
            </a: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. 2. ed. Porto: Porto Editora, 2000.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PIMENTA, Selma Garrido; LIMA, Maria Socorro Lucena</a:t>
            </a:r>
            <a:r>
              <a:rPr lang="pt-BR" sz="2200" b="1" dirty="0">
                <a:latin typeface="Times New Roman"/>
                <a:ea typeface="Times New Roman"/>
                <a:cs typeface="Times New Roman"/>
                <a:sym typeface="Times New Roman"/>
              </a:rPr>
              <a:t>. Estágio e Docência</a:t>
            </a: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. 3ª ed. São Paulo: Cortez, 2008.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TARDIF, Maurice. </a:t>
            </a:r>
            <a:r>
              <a:rPr lang="pt-BR" sz="2200" b="1" dirty="0">
                <a:latin typeface="Times New Roman"/>
                <a:ea typeface="Times New Roman"/>
                <a:cs typeface="Times New Roman"/>
                <a:sym typeface="Times New Roman"/>
              </a:rPr>
              <a:t>Saberes docentes e formação profissiona</a:t>
            </a:r>
            <a:r>
              <a:rPr lang="pt-BR" sz="2200" dirty="0">
                <a:latin typeface="Times New Roman"/>
                <a:ea typeface="Times New Roman"/>
                <a:cs typeface="Times New Roman"/>
                <a:sym typeface="Times New Roman"/>
              </a:rPr>
              <a:t>l. Editora Vozes Limitada, 2012.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Imagem 3" descr="Uma imagem contendo Site&#10;&#10;Descrição gerada automaticamente">
            <a:extLst>
              <a:ext uri="{FF2B5EF4-FFF2-40B4-BE49-F238E27FC236}">
                <a16:creationId xmlns:a16="http://schemas.microsoft.com/office/drawing/2014/main" id="{4D94BA17-4DF6-CA10-BE3F-BAE5912B18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934"/>
          <a:stretch/>
        </p:blipFill>
        <p:spPr>
          <a:xfrm>
            <a:off x="432088" y="365125"/>
            <a:ext cx="2358911" cy="7682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637</Words>
  <Application>Microsoft Office PowerPoint</Application>
  <PresentationFormat>Widescreen</PresentationFormat>
  <Paragraphs>61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Times New Roman</vt:lpstr>
      <vt:lpstr>Arial</vt:lpstr>
      <vt:lpstr>Calibri</vt:lpstr>
      <vt:lpstr>Roboto</vt:lpstr>
      <vt:lpstr>Tema do Office</vt:lpstr>
      <vt:lpstr>Apresentação do PowerPoint</vt:lpstr>
      <vt:lpstr>INTRODUÇÃO</vt:lpstr>
      <vt:lpstr>INTRODUÇÃO OBJETIVOS</vt:lpstr>
      <vt:lpstr>PERCURSO METODOLÓGICO DA PESQUISA</vt:lpstr>
      <vt:lpstr>RESULTADOS PRÉVIOS</vt:lpstr>
      <vt:lpstr>PERCURSO METODOLÓGICO DA PESQUISA</vt:lpstr>
      <vt:lpstr>RESULTADOS PRÉVIOS</vt:lpstr>
      <vt:lpstr>RESULTADOS PARCIAIS</vt:lpstr>
      <vt:lpstr>REINVENÇÃO E REFLEXÃO DE SUA PRÁTICA: O RESIDENTE E O ENSINO REMOTO EMERGENCIAL </vt:lpstr>
      <vt:lpstr>PRECISAMOS DOS OUTROS PARA NOS  TORNARMOS PROFESSORES </vt:lpstr>
      <vt:lpstr>A MEDIAÇÃO DIGITAL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Ellen Maria Portela</dc:creator>
  <cp:lastModifiedBy>Ellen Maria Portela</cp:lastModifiedBy>
  <cp:revision>7</cp:revision>
  <dcterms:created xsi:type="dcterms:W3CDTF">2023-08-14T12:10:37Z</dcterms:created>
  <dcterms:modified xsi:type="dcterms:W3CDTF">2023-09-12T21:38:38Z</dcterms:modified>
</cp:coreProperties>
</file>